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772400" cy="10058400"/>
  <p:notesSz cx="7772400" cy="10058400"/>
  <p:embeddedFontLst>
    <p:embeddedFont>
      <p:font typeface="Proxima Nova" panose="020B0604020202020204" charset="0"/>
      <p:regular r:id="rId3"/>
      <p:bold r:id="rId4"/>
      <p:italic r:id="rId5"/>
      <p:boldItalic r:id="rId6"/>
    </p:embeddedFont>
    <p:embeddedFont>
      <p:font typeface="Proxima Nova ExCn" panose="020B0604020202020204" charset="0"/>
      <p:regular r:id="rId7"/>
      <p:bold r:id="rId8"/>
      <p:italic r:id="rId9"/>
      <p:boldItalic r:id="rId10"/>
    </p:embeddedFont>
    <p:embeddedFont>
      <p:font typeface="ProximaNovaExCn-Black" panose="02000506030000020004" charset="0"/>
      <p:bold r:id="rId11"/>
      <p:italic r:id="rId12"/>
      <p:boldItalic r:id="rId13"/>
    </p:embeddedFont>
    <p:embeddedFont>
      <p:font typeface="ProximaNovaExCn-BoldIt" panose="02000506030000020004" charset="0"/>
      <p:bold r:id="rId14"/>
      <p:italic r:id="rId15"/>
      <p:boldItalic r:id="rId16"/>
    </p:embeddedFont>
    <p:embeddedFont>
      <p:font typeface="ProximaNova-Extrabld" panose="02000506030000020004" charset="0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EB"/>
    <a:srgbClr val="AB0520"/>
    <a:srgbClr val="007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>
      <p:cViewPr varScale="1">
        <p:scale>
          <a:sx n="73" d="100"/>
          <a:sy n="73" d="100"/>
        </p:scale>
        <p:origin x="360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781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latin typeface="Proxima Nova" panose="02000506030000020004" pitchFamily="2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2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1A3AF370-B38F-8125-3C94-6DD0B92EE3E6}"/>
              </a:ext>
            </a:extLst>
          </p:cNvPr>
          <p:cNvSpPr/>
          <p:nvPr userDrawn="1"/>
        </p:nvSpPr>
        <p:spPr>
          <a:xfrm>
            <a:off x="712340" y="1994536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7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7" y="1586483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3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7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2FFD5A8-EB20-FF7D-65D2-3973CEA22469}"/>
              </a:ext>
            </a:extLst>
          </p:cNvPr>
          <p:cNvSpPr/>
          <p:nvPr userDrawn="1"/>
        </p:nvSpPr>
        <p:spPr>
          <a:xfrm>
            <a:off x="3844800" y="5564632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8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6" y="1586484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4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155A65C-79D1-DF52-6C8D-582734C0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828800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38FECA1-D801-0F99-9CE4-7C0CD456BF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00" y="5486400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Vertic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554480"/>
            <a:ext cx="4206240" cy="5761037"/>
          </a:xfrm>
          <a:custGeom>
            <a:avLst/>
            <a:gdLst>
              <a:gd name="connsiteX0" fmla="*/ 182884 w 4206240"/>
              <a:gd name="connsiteY0" fmla="*/ 0 h 5761037"/>
              <a:gd name="connsiteX1" fmla="*/ 914396 w 4206240"/>
              <a:gd name="connsiteY1" fmla="*/ 0 h 5761037"/>
              <a:gd name="connsiteX2" fmla="*/ 914396 w 4206240"/>
              <a:gd name="connsiteY2" fmla="*/ 0 h 5761037"/>
              <a:gd name="connsiteX3" fmla="*/ 3291844 w 4206240"/>
              <a:gd name="connsiteY3" fmla="*/ 0 h 5761037"/>
              <a:gd name="connsiteX4" fmla="*/ 3429000 w 4206240"/>
              <a:gd name="connsiteY4" fmla="*/ 0 h 5761037"/>
              <a:gd name="connsiteX5" fmla="*/ 4023356 w 4206240"/>
              <a:gd name="connsiteY5" fmla="*/ 0 h 5761037"/>
              <a:gd name="connsiteX6" fmla="*/ 4206240 w 4206240"/>
              <a:gd name="connsiteY6" fmla="*/ 182884 h 5761037"/>
              <a:gd name="connsiteX7" fmla="*/ 4206240 w 4206240"/>
              <a:gd name="connsiteY7" fmla="*/ 5577836 h 5761037"/>
              <a:gd name="connsiteX8" fmla="*/ 4023356 w 4206240"/>
              <a:gd name="connsiteY8" fmla="*/ 5760720 h 5761037"/>
              <a:gd name="connsiteX9" fmla="*/ 3429000 w 4206240"/>
              <a:gd name="connsiteY9" fmla="*/ 5760720 h 5761037"/>
              <a:gd name="connsiteX10" fmla="*/ 3429000 w 4206240"/>
              <a:gd name="connsiteY10" fmla="*/ 5761037 h 5761037"/>
              <a:gd name="connsiteX11" fmla="*/ 457200 w 4206240"/>
              <a:gd name="connsiteY11" fmla="*/ 5761037 h 5761037"/>
              <a:gd name="connsiteX12" fmla="*/ 457200 w 4206240"/>
              <a:gd name="connsiteY12" fmla="*/ 5760720 h 5761037"/>
              <a:gd name="connsiteX13" fmla="*/ 182884 w 4206240"/>
              <a:gd name="connsiteY13" fmla="*/ 5760720 h 5761037"/>
              <a:gd name="connsiteX14" fmla="*/ 0 w 4206240"/>
              <a:gd name="connsiteY14" fmla="*/ 5577836 h 5761037"/>
              <a:gd name="connsiteX15" fmla="*/ 0 w 4206240"/>
              <a:gd name="connsiteY15" fmla="*/ 182884 h 5761037"/>
              <a:gd name="connsiteX16" fmla="*/ 182884 w 4206240"/>
              <a:gd name="connsiteY16" fmla="*/ 0 h 576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6240" h="5761037">
                <a:moveTo>
                  <a:pt x="182884" y="0"/>
                </a:moveTo>
                <a:lnTo>
                  <a:pt x="914396" y="0"/>
                </a:lnTo>
                <a:lnTo>
                  <a:pt x="914396" y="0"/>
                </a:lnTo>
                <a:lnTo>
                  <a:pt x="3291844" y="0"/>
                </a:lnTo>
                <a:lnTo>
                  <a:pt x="3429000" y="0"/>
                </a:lnTo>
                <a:lnTo>
                  <a:pt x="4023356" y="0"/>
                </a:lnTo>
                <a:cubicBezTo>
                  <a:pt x="4124360" y="0"/>
                  <a:pt x="4206240" y="81880"/>
                  <a:pt x="4206240" y="182884"/>
                </a:cubicBezTo>
                <a:lnTo>
                  <a:pt x="4206240" y="5577836"/>
                </a:lnTo>
                <a:cubicBezTo>
                  <a:pt x="4206240" y="5678840"/>
                  <a:pt x="4124360" y="5760720"/>
                  <a:pt x="4023356" y="5760720"/>
                </a:cubicBezTo>
                <a:lnTo>
                  <a:pt x="3429000" y="5760720"/>
                </a:lnTo>
                <a:lnTo>
                  <a:pt x="3429000" y="5761037"/>
                </a:lnTo>
                <a:lnTo>
                  <a:pt x="457200" y="5761037"/>
                </a:lnTo>
                <a:lnTo>
                  <a:pt x="457200" y="5760720"/>
                </a:lnTo>
                <a:lnTo>
                  <a:pt x="182884" y="5760720"/>
                </a:lnTo>
                <a:cubicBezTo>
                  <a:pt x="81880" y="5760720"/>
                  <a:pt x="0" y="5678840"/>
                  <a:pt x="0" y="5577836"/>
                </a:cubicBezTo>
                <a:lnTo>
                  <a:pt x="0" y="182884"/>
                </a:lnTo>
                <a:cubicBezTo>
                  <a:pt x="0" y="81880"/>
                  <a:pt x="81880" y="0"/>
                  <a:pt x="18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orizont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600200"/>
            <a:ext cx="6858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ed Vertic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4480" y="1920240"/>
            <a:ext cx="4663440" cy="6583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>
        <a:defRPr sz="60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izona.zoom.us/j/838743264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alvsce-staff-council@teams.arizon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  <a:tabLst>
                <a:tab pos="1981835" algn="l"/>
              </a:tabLst>
            </a:pPr>
            <a:r>
              <a:rPr lang="en-US" sz="4400" spc="-10" dirty="0">
                <a:solidFill>
                  <a:schemeClr val="tx2"/>
                </a:solidFill>
              </a:rPr>
              <a:t>ALVSCE Staff Council Open Forum</a:t>
            </a:r>
            <a:endParaRPr sz="4400" spc="-10" dirty="0">
              <a:solidFill>
                <a:schemeClr val="tx2"/>
              </a:solidFill>
            </a:endParaRPr>
          </a:p>
        </p:txBody>
      </p:sp>
      <p:pic>
        <p:nvPicPr>
          <p:cNvPr id="25" name="Picture Placeholder 24" descr="A group of cactus in a desert&#10;&#10;Description automatically generated">
            <a:extLst>
              <a:ext uri="{FF2B5EF4-FFF2-40B4-BE49-F238E27FC236}">
                <a16:creationId xmlns:a16="http://schemas.microsoft.com/office/drawing/2014/main" id="{4BE23CBB-C83F-60D8-1BF8-5924B877B2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r="11751"/>
          <a:stretch>
            <a:fillRect/>
          </a:stretch>
        </p:blipFill>
        <p:spPr>
          <a:xfrm>
            <a:off x="460375" y="1428750"/>
            <a:ext cx="3044825" cy="3733800"/>
          </a:xfrm>
        </p:spPr>
      </p:pic>
      <p:sp>
        <p:nvSpPr>
          <p:cNvPr id="4" name="object 4"/>
          <p:cNvSpPr/>
          <p:nvPr/>
        </p:nvSpPr>
        <p:spPr>
          <a:xfrm>
            <a:off x="6802119" y="1232151"/>
            <a:ext cx="512445" cy="127000"/>
          </a:xfrm>
          <a:custGeom>
            <a:avLst/>
            <a:gdLst/>
            <a:ahLst/>
            <a:cxnLst/>
            <a:rect l="l" t="t" r="r" b="b"/>
            <a:pathLst>
              <a:path w="512445" h="127000">
                <a:moveTo>
                  <a:pt x="0" y="127000"/>
                </a:moveTo>
                <a:lnTo>
                  <a:pt x="512064" y="127000"/>
                </a:lnTo>
                <a:lnTo>
                  <a:pt x="51206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BD094-80A1-180C-1DE4-9DD655981A06}"/>
              </a:ext>
            </a:extLst>
          </p:cNvPr>
          <p:cNvGrpSpPr/>
          <p:nvPr/>
        </p:nvGrpSpPr>
        <p:grpSpPr>
          <a:xfrm>
            <a:off x="95140" y="5464629"/>
            <a:ext cx="3791060" cy="2485004"/>
            <a:chOff x="600393" y="6416245"/>
            <a:chExt cx="2627594" cy="2485004"/>
          </a:xfrm>
        </p:grpSpPr>
        <p:sp>
          <p:nvSpPr>
            <p:cNvPr id="7" name="object 7"/>
            <p:cNvSpPr/>
            <p:nvPr/>
          </p:nvSpPr>
          <p:spPr>
            <a:xfrm>
              <a:off x="600393" y="6416245"/>
              <a:ext cx="2400300" cy="2485004"/>
            </a:xfrm>
            <a:custGeom>
              <a:avLst/>
              <a:gdLst/>
              <a:ahLst/>
              <a:cxnLst/>
              <a:rect l="l" t="t" r="r" b="b"/>
              <a:pathLst>
                <a:path w="2400300" h="2400300">
                  <a:moveTo>
                    <a:pt x="1200150" y="0"/>
                  </a:moveTo>
                  <a:lnTo>
                    <a:pt x="1151880" y="952"/>
                  </a:lnTo>
                  <a:lnTo>
                    <a:pt x="1104094" y="3787"/>
                  </a:lnTo>
                  <a:lnTo>
                    <a:pt x="1056828" y="8469"/>
                  </a:lnTo>
                  <a:lnTo>
                    <a:pt x="1010118" y="14960"/>
                  </a:lnTo>
                  <a:lnTo>
                    <a:pt x="963999" y="23226"/>
                  </a:lnTo>
                  <a:lnTo>
                    <a:pt x="918507" y="33231"/>
                  </a:lnTo>
                  <a:lnTo>
                    <a:pt x="873678" y="44938"/>
                  </a:lnTo>
                  <a:lnTo>
                    <a:pt x="829548" y="58312"/>
                  </a:lnTo>
                  <a:lnTo>
                    <a:pt x="786153" y="73317"/>
                  </a:lnTo>
                  <a:lnTo>
                    <a:pt x="743528" y="89918"/>
                  </a:lnTo>
                  <a:lnTo>
                    <a:pt x="701710" y="108078"/>
                  </a:lnTo>
                  <a:lnTo>
                    <a:pt x="660734" y="127761"/>
                  </a:lnTo>
                  <a:lnTo>
                    <a:pt x="620636" y="148932"/>
                  </a:lnTo>
                  <a:lnTo>
                    <a:pt x="581453" y="171555"/>
                  </a:lnTo>
                  <a:lnTo>
                    <a:pt x="543219" y="195594"/>
                  </a:lnTo>
                  <a:lnTo>
                    <a:pt x="505971" y="221013"/>
                  </a:lnTo>
                  <a:lnTo>
                    <a:pt x="469745" y="247776"/>
                  </a:lnTo>
                  <a:lnTo>
                    <a:pt x="434576" y="275847"/>
                  </a:lnTo>
                  <a:lnTo>
                    <a:pt x="400500" y="305191"/>
                  </a:lnTo>
                  <a:lnTo>
                    <a:pt x="367554" y="335772"/>
                  </a:lnTo>
                  <a:lnTo>
                    <a:pt x="335772" y="367554"/>
                  </a:lnTo>
                  <a:lnTo>
                    <a:pt x="305191" y="400500"/>
                  </a:lnTo>
                  <a:lnTo>
                    <a:pt x="275847" y="434576"/>
                  </a:lnTo>
                  <a:lnTo>
                    <a:pt x="247776" y="469745"/>
                  </a:lnTo>
                  <a:lnTo>
                    <a:pt x="221013" y="505971"/>
                  </a:lnTo>
                  <a:lnTo>
                    <a:pt x="195594" y="543219"/>
                  </a:lnTo>
                  <a:lnTo>
                    <a:pt x="171555" y="581453"/>
                  </a:lnTo>
                  <a:lnTo>
                    <a:pt x="148932" y="620636"/>
                  </a:lnTo>
                  <a:lnTo>
                    <a:pt x="127761" y="660734"/>
                  </a:lnTo>
                  <a:lnTo>
                    <a:pt x="108078" y="701710"/>
                  </a:lnTo>
                  <a:lnTo>
                    <a:pt x="89918" y="743528"/>
                  </a:lnTo>
                  <a:lnTo>
                    <a:pt x="73317" y="786153"/>
                  </a:lnTo>
                  <a:lnTo>
                    <a:pt x="58312" y="829548"/>
                  </a:lnTo>
                  <a:lnTo>
                    <a:pt x="44938" y="873678"/>
                  </a:lnTo>
                  <a:lnTo>
                    <a:pt x="33231" y="918507"/>
                  </a:lnTo>
                  <a:lnTo>
                    <a:pt x="23226" y="963999"/>
                  </a:lnTo>
                  <a:lnTo>
                    <a:pt x="14960" y="1010118"/>
                  </a:lnTo>
                  <a:lnTo>
                    <a:pt x="8469" y="1056828"/>
                  </a:lnTo>
                  <a:lnTo>
                    <a:pt x="3787" y="1104094"/>
                  </a:lnTo>
                  <a:lnTo>
                    <a:pt x="952" y="1151880"/>
                  </a:lnTo>
                  <a:lnTo>
                    <a:pt x="0" y="1200150"/>
                  </a:lnTo>
                  <a:lnTo>
                    <a:pt x="952" y="1248419"/>
                  </a:lnTo>
                  <a:lnTo>
                    <a:pt x="3787" y="1296205"/>
                  </a:lnTo>
                  <a:lnTo>
                    <a:pt x="8469" y="1343471"/>
                  </a:lnTo>
                  <a:lnTo>
                    <a:pt x="14960" y="1390181"/>
                  </a:lnTo>
                  <a:lnTo>
                    <a:pt x="23226" y="1436300"/>
                  </a:lnTo>
                  <a:lnTo>
                    <a:pt x="33231" y="1481792"/>
                  </a:lnTo>
                  <a:lnTo>
                    <a:pt x="44938" y="1526621"/>
                  </a:lnTo>
                  <a:lnTo>
                    <a:pt x="58312" y="1570751"/>
                  </a:lnTo>
                  <a:lnTo>
                    <a:pt x="73317" y="1614146"/>
                  </a:lnTo>
                  <a:lnTo>
                    <a:pt x="89918" y="1656771"/>
                  </a:lnTo>
                  <a:lnTo>
                    <a:pt x="108078" y="1698589"/>
                  </a:lnTo>
                  <a:lnTo>
                    <a:pt x="127761" y="1739565"/>
                  </a:lnTo>
                  <a:lnTo>
                    <a:pt x="148932" y="1779663"/>
                  </a:lnTo>
                  <a:lnTo>
                    <a:pt x="171555" y="1818846"/>
                  </a:lnTo>
                  <a:lnTo>
                    <a:pt x="195594" y="1857080"/>
                  </a:lnTo>
                  <a:lnTo>
                    <a:pt x="221013" y="1894328"/>
                  </a:lnTo>
                  <a:lnTo>
                    <a:pt x="247776" y="1930554"/>
                  </a:lnTo>
                  <a:lnTo>
                    <a:pt x="275847" y="1965723"/>
                  </a:lnTo>
                  <a:lnTo>
                    <a:pt x="305191" y="1999799"/>
                  </a:lnTo>
                  <a:lnTo>
                    <a:pt x="335772" y="2032745"/>
                  </a:lnTo>
                  <a:lnTo>
                    <a:pt x="367554" y="2064527"/>
                  </a:lnTo>
                  <a:lnTo>
                    <a:pt x="400500" y="2095108"/>
                  </a:lnTo>
                  <a:lnTo>
                    <a:pt x="434576" y="2124452"/>
                  </a:lnTo>
                  <a:lnTo>
                    <a:pt x="469745" y="2152523"/>
                  </a:lnTo>
                  <a:lnTo>
                    <a:pt x="505971" y="2179286"/>
                  </a:lnTo>
                  <a:lnTo>
                    <a:pt x="543219" y="2204705"/>
                  </a:lnTo>
                  <a:lnTo>
                    <a:pt x="581453" y="2228744"/>
                  </a:lnTo>
                  <a:lnTo>
                    <a:pt x="620636" y="2251367"/>
                  </a:lnTo>
                  <a:lnTo>
                    <a:pt x="660734" y="2272538"/>
                  </a:lnTo>
                  <a:lnTo>
                    <a:pt x="701710" y="2292221"/>
                  </a:lnTo>
                  <a:lnTo>
                    <a:pt x="743528" y="2310381"/>
                  </a:lnTo>
                  <a:lnTo>
                    <a:pt x="786153" y="2326982"/>
                  </a:lnTo>
                  <a:lnTo>
                    <a:pt x="829548" y="2341987"/>
                  </a:lnTo>
                  <a:lnTo>
                    <a:pt x="873678" y="2355361"/>
                  </a:lnTo>
                  <a:lnTo>
                    <a:pt x="918507" y="2367068"/>
                  </a:lnTo>
                  <a:lnTo>
                    <a:pt x="963999" y="2377073"/>
                  </a:lnTo>
                  <a:lnTo>
                    <a:pt x="1010118" y="2385339"/>
                  </a:lnTo>
                  <a:lnTo>
                    <a:pt x="1056828" y="2391830"/>
                  </a:lnTo>
                  <a:lnTo>
                    <a:pt x="1104094" y="2396512"/>
                  </a:lnTo>
                  <a:lnTo>
                    <a:pt x="1151880" y="2399347"/>
                  </a:lnTo>
                  <a:lnTo>
                    <a:pt x="1200150" y="2400300"/>
                  </a:lnTo>
                  <a:lnTo>
                    <a:pt x="1248419" y="2399347"/>
                  </a:lnTo>
                  <a:lnTo>
                    <a:pt x="1296205" y="2396512"/>
                  </a:lnTo>
                  <a:lnTo>
                    <a:pt x="1343471" y="2391830"/>
                  </a:lnTo>
                  <a:lnTo>
                    <a:pt x="1390181" y="2385339"/>
                  </a:lnTo>
                  <a:lnTo>
                    <a:pt x="1436300" y="2377073"/>
                  </a:lnTo>
                  <a:lnTo>
                    <a:pt x="1481792" y="2367068"/>
                  </a:lnTo>
                  <a:lnTo>
                    <a:pt x="1526621" y="2355361"/>
                  </a:lnTo>
                  <a:lnTo>
                    <a:pt x="1570751" y="2341987"/>
                  </a:lnTo>
                  <a:lnTo>
                    <a:pt x="1614146" y="2326982"/>
                  </a:lnTo>
                  <a:lnTo>
                    <a:pt x="1656771" y="2310381"/>
                  </a:lnTo>
                  <a:lnTo>
                    <a:pt x="1698589" y="2292221"/>
                  </a:lnTo>
                  <a:lnTo>
                    <a:pt x="1739565" y="2272538"/>
                  </a:lnTo>
                  <a:lnTo>
                    <a:pt x="1779663" y="2251367"/>
                  </a:lnTo>
                  <a:lnTo>
                    <a:pt x="1818846" y="2228744"/>
                  </a:lnTo>
                  <a:lnTo>
                    <a:pt x="1857080" y="2204705"/>
                  </a:lnTo>
                  <a:lnTo>
                    <a:pt x="1894328" y="2179286"/>
                  </a:lnTo>
                  <a:lnTo>
                    <a:pt x="1930554" y="2152523"/>
                  </a:lnTo>
                  <a:lnTo>
                    <a:pt x="1965723" y="2124452"/>
                  </a:lnTo>
                  <a:lnTo>
                    <a:pt x="1999799" y="2095108"/>
                  </a:lnTo>
                  <a:lnTo>
                    <a:pt x="2032745" y="2064527"/>
                  </a:lnTo>
                  <a:lnTo>
                    <a:pt x="2064527" y="2032745"/>
                  </a:lnTo>
                  <a:lnTo>
                    <a:pt x="2095108" y="1999799"/>
                  </a:lnTo>
                  <a:lnTo>
                    <a:pt x="2124452" y="1965723"/>
                  </a:lnTo>
                  <a:lnTo>
                    <a:pt x="2152523" y="1930554"/>
                  </a:lnTo>
                  <a:lnTo>
                    <a:pt x="2179286" y="1894328"/>
                  </a:lnTo>
                  <a:lnTo>
                    <a:pt x="2204705" y="1857080"/>
                  </a:lnTo>
                  <a:lnTo>
                    <a:pt x="2228744" y="1818846"/>
                  </a:lnTo>
                  <a:lnTo>
                    <a:pt x="2251367" y="1779663"/>
                  </a:lnTo>
                  <a:lnTo>
                    <a:pt x="2272538" y="1739565"/>
                  </a:lnTo>
                  <a:lnTo>
                    <a:pt x="2292221" y="1698589"/>
                  </a:lnTo>
                  <a:lnTo>
                    <a:pt x="2310381" y="1656771"/>
                  </a:lnTo>
                  <a:lnTo>
                    <a:pt x="2326982" y="1614146"/>
                  </a:lnTo>
                  <a:lnTo>
                    <a:pt x="2341987" y="1570751"/>
                  </a:lnTo>
                  <a:lnTo>
                    <a:pt x="2355361" y="1526621"/>
                  </a:lnTo>
                  <a:lnTo>
                    <a:pt x="2367068" y="1481792"/>
                  </a:lnTo>
                  <a:lnTo>
                    <a:pt x="2377073" y="1436300"/>
                  </a:lnTo>
                  <a:lnTo>
                    <a:pt x="2385339" y="1390181"/>
                  </a:lnTo>
                  <a:lnTo>
                    <a:pt x="2391830" y="1343471"/>
                  </a:lnTo>
                  <a:lnTo>
                    <a:pt x="2396512" y="1296205"/>
                  </a:lnTo>
                  <a:lnTo>
                    <a:pt x="2399347" y="1248419"/>
                  </a:lnTo>
                  <a:lnTo>
                    <a:pt x="2400300" y="1200150"/>
                  </a:lnTo>
                  <a:lnTo>
                    <a:pt x="2399347" y="1151880"/>
                  </a:lnTo>
                  <a:lnTo>
                    <a:pt x="2396512" y="1104094"/>
                  </a:lnTo>
                  <a:lnTo>
                    <a:pt x="2391830" y="1056828"/>
                  </a:lnTo>
                  <a:lnTo>
                    <a:pt x="2385339" y="1010118"/>
                  </a:lnTo>
                  <a:lnTo>
                    <a:pt x="2377073" y="963999"/>
                  </a:lnTo>
                  <a:lnTo>
                    <a:pt x="2367068" y="918507"/>
                  </a:lnTo>
                  <a:lnTo>
                    <a:pt x="2355361" y="873678"/>
                  </a:lnTo>
                  <a:lnTo>
                    <a:pt x="2341987" y="829548"/>
                  </a:lnTo>
                  <a:lnTo>
                    <a:pt x="2326982" y="786153"/>
                  </a:lnTo>
                  <a:lnTo>
                    <a:pt x="2310381" y="743528"/>
                  </a:lnTo>
                  <a:lnTo>
                    <a:pt x="2292221" y="701710"/>
                  </a:lnTo>
                  <a:lnTo>
                    <a:pt x="2272538" y="660734"/>
                  </a:lnTo>
                  <a:lnTo>
                    <a:pt x="2251367" y="620636"/>
                  </a:lnTo>
                  <a:lnTo>
                    <a:pt x="2228744" y="581453"/>
                  </a:lnTo>
                  <a:lnTo>
                    <a:pt x="2204705" y="543219"/>
                  </a:lnTo>
                  <a:lnTo>
                    <a:pt x="2179286" y="505971"/>
                  </a:lnTo>
                  <a:lnTo>
                    <a:pt x="2152523" y="469745"/>
                  </a:lnTo>
                  <a:lnTo>
                    <a:pt x="2124452" y="434576"/>
                  </a:lnTo>
                  <a:lnTo>
                    <a:pt x="2095108" y="400500"/>
                  </a:lnTo>
                  <a:lnTo>
                    <a:pt x="2064527" y="367554"/>
                  </a:lnTo>
                  <a:lnTo>
                    <a:pt x="2032745" y="335772"/>
                  </a:lnTo>
                  <a:lnTo>
                    <a:pt x="1999799" y="305191"/>
                  </a:lnTo>
                  <a:lnTo>
                    <a:pt x="1965723" y="275847"/>
                  </a:lnTo>
                  <a:lnTo>
                    <a:pt x="1930554" y="247776"/>
                  </a:lnTo>
                  <a:lnTo>
                    <a:pt x="1894328" y="221013"/>
                  </a:lnTo>
                  <a:lnTo>
                    <a:pt x="1857080" y="195594"/>
                  </a:lnTo>
                  <a:lnTo>
                    <a:pt x="1818846" y="171555"/>
                  </a:lnTo>
                  <a:lnTo>
                    <a:pt x="1779663" y="148932"/>
                  </a:lnTo>
                  <a:lnTo>
                    <a:pt x="1739565" y="127761"/>
                  </a:lnTo>
                  <a:lnTo>
                    <a:pt x="1698589" y="108078"/>
                  </a:lnTo>
                  <a:lnTo>
                    <a:pt x="1656771" y="89918"/>
                  </a:lnTo>
                  <a:lnTo>
                    <a:pt x="1614146" y="73317"/>
                  </a:lnTo>
                  <a:lnTo>
                    <a:pt x="1570751" y="58312"/>
                  </a:lnTo>
                  <a:lnTo>
                    <a:pt x="1526621" y="44938"/>
                  </a:lnTo>
                  <a:lnTo>
                    <a:pt x="1481792" y="33231"/>
                  </a:lnTo>
                  <a:lnTo>
                    <a:pt x="1436300" y="23226"/>
                  </a:lnTo>
                  <a:lnTo>
                    <a:pt x="1390181" y="14960"/>
                  </a:lnTo>
                  <a:lnTo>
                    <a:pt x="1343471" y="8469"/>
                  </a:lnTo>
                  <a:lnTo>
                    <a:pt x="1296205" y="3787"/>
                  </a:lnTo>
                  <a:lnTo>
                    <a:pt x="1248419" y="952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27688" y="7132320"/>
              <a:ext cx="2400299" cy="11887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5080">
                <a:lnSpc>
                  <a:spcPts val="3000"/>
                </a:lnSpc>
                <a:spcAft>
                  <a:spcPts val="1200"/>
                </a:spcAft>
              </a:pPr>
              <a:r>
                <a:rPr lang="en-US" sz="3600" b="1" i="1" spc="-10" dirty="0">
                  <a:solidFill>
                    <a:schemeClr val="tx2"/>
                  </a:solidFill>
                  <a:latin typeface="ProximaNovaExCn-BoldIt"/>
                  <a:cs typeface="ProximaNovaExCn-BoldIt"/>
                </a:rPr>
                <a:t>January 22, 2025</a:t>
              </a:r>
            </a:p>
            <a:p>
              <a:pPr marR="5080">
                <a:lnSpc>
                  <a:spcPts val="3000"/>
                </a:lnSpc>
              </a:pPr>
              <a:r>
                <a:rPr lang="en-US" sz="3600" b="1" i="1" spc="-10" dirty="0">
                  <a:solidFill>
                    <a:schemeClr val="tx2"/>
                  </a:solidFill>
                  <a:latin typeface="ProximaNovaExCn-BoldIt"/>
                  <a:cs typeface="ProximaNovaExCn-BoldIt"/>
                </a:rPr>
                <a:t>2:00 pm – 3:00 pm</a:t>
              </a:r>
              <a:endParaRPr sz="3600" dirty="0">
                <a:solidFill>
                  <a:schemeClr val="tx2"/>
                </a:solidFill>
                <a:latin typeface="ProximaNovaExCn-BoldIt"/>
                <a:cs typeface="ProximaNovaExCn-BoldIt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3867784" y="6063608"/>
            <a:ext cx="3481538" cy="3424949"/>
          </a:xfrm>
          <a:custGeom>
            <a:avLst/>
            <a:gdLst/>
            <a:ahLst/>
            <a:cxnLst/>
            <a:rect l="l" t="t" r="r" b="b"/>
            <a:pathLst>
              <a:path w="3328670" h="4444365">
                <a:moveTo>
                  <a:pt x="3176016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91584"/>
                </a:lnTo>
                <a:lnTo>
                  <a:pt x="7769" y="4339752"/>
                </a:lnTo>
                <a:lnTo>
                  <a:pt x="29405" y="4381587"/>
                </a:lnTo>
                <a:lnTo>
                  <a:pt x="62396" y="4414578"/>
                </a:lnTo>
                <a:lnTo>
                  <a:pt x="104231" y="4436214"/>
                </a:lnTo>
                <a:lnTo>
                  <a:pt x="152400" y="4443984"/>
                </a:lnTo>
                <a:lnTo>
                  <a:pt x="3176016" y="4443984"/>
                </a:lnTo>
                <a:lnTo>
                  <a:pt x="3224184" y="4436214"/>
                </a:lnTo>
                <a:lnTo>
                  <a:pt x="3266019" y="4414578"/>
                </a:lnTo>
                <a:lnTo>
                  <a:pt x="3299010" y="4381587"/>
                </a:lnTo>
                <a:lnTo>
                  <a:pt x="3320646" y="4339752"/>
                </a:lnTo>
                <a:lnTo>
                  <a:pt x="3328416" y="4291584"/>
                </a:lnTo>
                <a:lnTo>
                  <a:pt x="3328416" y="152400"/>
                </a:lnTo>
                <a:lnTo>
                  <a:pt x="3320646" y="104231"/>
                </a:lnTo>
                <a:lnTo>
                  <a:pt x="3299010" y="62396"/>
                </a:lnTo>
                <a:lnTo>
                  <a:pt x="3266019" y="29405"/>
                </a:lnTo>
                <a:lnTo>
                  <a:pt x="3224184" y="7769"/>
                </a:lnTo>
                <a:lnTo>
                  <a:pt x="3176016" y="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E2E9EB"/>
              </a:solidFill>
            </a:endParaRP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FBF980AA-540F-1A7D-47C1-1FEE6A3AACEF}"/>
              </a:ext>
            </a:extLst>
          </p:cNvPr>
          <p:cNvSpPr txBox="1"/>
          <p:nvPr/>
        </p:nvSpPr>
        <p:spPr>
          <a:xfrm>
            <a:off x="3725182" y="2952675"/>
            <a:ext cx="3573780" cy="234416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010" algn="l"/>
              </a:tabLst>
            </a:pPr>
            <a:r>
              <a:rPr lang="en-US" sz="2200" b="1" dirty="0">
                <a:solidFill>
                  <a:schemeClr val="tx2"/>
                </a:solidFill>
                <a:latin typeface="Proxima Nova ExCn" panose="020B0604020202020204" charset="0"/>
                <a:cs typeface="Proxima Nova"/>
              </a:rPr>
              <a:t>Q&amp;A Session with Jeff Ratje, Janis Rutherford, Carolyne Greeno, and Amanda Stevens.</a:t>
            </a:r>
            <a:endParaRPr sz="2200" dirty="0">
              <a:solidFill>
                <a:schemeClr val="tx2"/>
              </a:solidFill>
              <a:latin typeface="Proxima Nova ExCn" panose="020B0604020202020204" charset="0"/>
              <a:cs typeface="Proxima Nova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010" algn="l"/>
              </a:tabLst>
            </a:pPr>
            <a:r>
              <a:rPr lang="en-US" sz="2200" b="1" dirty="0">
                <a:solidFill>
                  <a:schemeClr val="tx2"/>
                </a:solidFill>
                <a:latin typeface="Proxima Nova ExCn" panose="020B0604020202020204" charset="0"/>
                <a:cs typeface="Proxima Nova"/>
              </a:rPr>
              <a:t>Learn more about resources and where to find information.  </a:t>
            </a:r>
            <a:endParaRPr sz="2200" dirty="0">
              <a:solidFill>
                <a:schemeClr val="tx2"/>
              </a:solidFill>
              <a:latin typeface="Proxima Nova ExCn" panose="020B0604020202020204" charset="0"/>
              <a:cs typeface="Proxima Nova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69010" algn="l"/>
              </a:tabLst>
            </a:pPr>
            <a:r>
              <a:rPr lang="en-US" sz="2200" b="1" dirty="0">
                <a:solidFill>
                  <a:schemeClr val="tx2"/>
                </a:solidFill>
                <a:latin typeface="Proxima Nova ExCn" panose="020B0604020202020204" charset="0"/>
                <a:cs typeface="Proxima Nova"/>
              </a:rPr>
              <a:t>Upcoming events and announcements. </a:t>
            </a:r>
            <a:endParaRPr sz="2200" dirty="0">
              <a:solidFill>
                <a:schemeClr val="tx2"/>
              </a:solidFill>
              <a:latin typeface="Proxima Nova ExCn" panose="020B0604020202020204" charset="0"/>
              <a:cs typeface="Proxima Nova"/>
            </a:endParaRPr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B0655C43-27AE-04F6-4A34-994B690761C3}"/>
              </a:ext>
            </a:extLst>
          </p:cNvPr>
          <p:cNvSpPr txBox="1"/>
          <p:nvPr/>
        </p:nvSpPr>
        <p:spPr>
          <a:xfrm>
            <a:off x="3775710" y="1411851"/>
            <a:ext cx="3642360" cy="1273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>
                <a:latin typeface="Proxima Nova ExCn" panose="020B0604020202020204" charset="0"/>
              </a:rPr>
              <a:t>If you have questions, concerns, or would like to learn more, please join us for our second open forum of FY25.    </a:t>
            </a: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77BD83EB-0F72-AC94-2057-F0A4D9E381D5}"/>
              </a:ext>
            </a:extLst>
          </p:cNvPr>
          <p:cNvSpPr txBox="1"/>
          <p:nvPr/>
        </p:nvSpPr>
        <p:spPr>
          <a:xfrm>
            <a:off x="4026614" y="8157732"/>
            <a:ext cx="2651760" cy="9308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spc="-10" dirty="0">
                <a:solidFill>
                  <a:schemeClr val="accent2"/>
                </a:solidFill>
                <a:latin typeface="ProximaNovaExCn-Black"/>
                <a:cs typeface="ProximaNovaExCn-Black"/>
              </a:rPr>
              <a:t>Zoom Link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hlinkClick r:id="rId3" tooltip="https://arizona.zoom.us/j/83874326485"/>
              </a:rPr>
              <a:t>https://arizona.zoom.us/j/83874326485</a:t>
            </a:r>
            <a:endParaRPr sz="1600" dirty="0">
              <a:solidFill>
                <a:schemeClr val="accent2"/>
              </a:solidFill>
              <a:latin typeface="ProximaNovaExCn-Black"/>
              <a:cs typeface="ProximaNovaExCn-Black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CE510ED1-380C-6DEA-6282-4FC2F4F58BBE}"/>
              </a:ext>
            </a:extLst>
          </p:cNvPr>
          <p:cNvSpPr txBox="1"/>
          <p:nvPr/>
        </p:nvSpPr>
        <p:spPr>
          <a:xfrm>
            <a:off x="4045030" y="6315284"/>
            <a:ext cx="3162323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sz="2200" b="1" spc="70" dirty="0">
                <a:solidFill>
                  <a:schemeClr val="accent2"/>
                </a:solidFill>
                <a:latin typeface="Proxima Nova ExCn" panose="020B0604020202020204" charset="0"/>
                <a:cs typeface="ProximaNova-Extrabld"/>
              </a:rPr>
              <a:t>If you have a question that you would like addressed, but prefer it be anonymous, please email </a:t>
            </a:r>
            <a:r>
              <a:rPr lang="en-US" sz="2200" u="sng" dirty="0">
                <a:solidFill>
                  <a:srgbClr val="467886"/>
                </a:solidFill>
                <a:effectLst/>
                <a:latin typeface="Proxima Nova ExCn" panose="020B060402020202020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alvsce-staff-council@teams.arizona.edu</a:t>
            </a:r>
            <a:endParaRPr lang="en-US" sz="2200" dirty="0">
              <a:effectLst/>
              <a:latin typeface="Proxima Nova ExCn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500" dirty="0">
              <a:solidFill>
                <a:schemeClr val="accent2"/>
              </a:solidFill>
              <a:latin typeface="ProximaNova-Extrabld"/>
              <a:cs typeface="ProximaNova-Extrabld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B69AF9-F12E-711B-CFC2-D234C9B25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" y="8961120"/>
            <a:ext cx="2743200" cy="683580"/>
          </a:xfrm>
          <a:prstGeom prst="rect">
            <a:avLst/>
          </a:prstGeom>
        </p:spPr>
      </p:pic>
      <p:sp>
        <p:nvSpPr>
          <p:cNvPr id="29" name="object 4">
            <a:extLst>
              <a:ext uri="{FF2B5EF4-FFF2-40B4-BE49-F238E27FC236}">
                <a16:creationId xmlns:a16="http://schemas.microsoft.com/office/drawing/2014/main" id="{A157A005-5326-A885-029C-D3FEDB323B88}"/>
              </a:ext>
            </a:extLst>
          </p:cNvPr>
          <p:cNvSpPr/>
          <p:nvPr/>
        </p:nvSpPr>
        <p:spPr>
          <a:xfrm>
            <a:off x="393777" y="8188212"/>
            <a:ext cx="512445" cy="127000"/>
          </a:xfrm>
          <a:custGeom>
            <a:avLst/>
            <a:gdLst/>
            <a:ahLst/>
            <a:cxnLst/>
            <a:rect l="l" t="t" r="r" b="b"/>
            <a:pathLst>
              <a:path w="512445" h="127000">
                <a:moveTo>
                  <a:pt x="0" y="127000"/>
                </a:moveTo>
                <a:lnTo>
                  <a:pt x="512064" y="127000"/>
                </a:lnTo>
                <a:lnTo>
                  <a:pt x="51206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1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zona Brand">
      <a:dk1>
        <a:srgbClr val="000000"/>
      </a:dk1>
      <a:lt1>
        <a:srgbClr val="FFFFFF"/>
      </a:lt1>
      <a:dk2>
        <a:srgbClr val="0C234B"/>
      </a:dk2>
      <a:lt2>
        <a:srgbClr val="F4ECE5"/>
      </a:lt2>
      <a:accent1>
        <a:srgbClr val="1D5287"/>
      </a:accent1>
      <a:accent2>
        <a:srgbClr val="AB0520"/>
      </a:accent2>
      <a:accent3>
        <a:srgbClr val="007C83"/>
      </a:accent3>
      <a:accent4>
        <a:srgbClr val="EF4056"/>
      </a:accent4>
      <a:accent5>
        <a:srgbClr val="80D3EB"/>
      </a:accent5>
      <a:accent6>
        <a:srgbClr val="001C48"/>
      </a:accent6>
      <a:hlink>
        <a:srgbClr val="368DBD"/>
      </a:hlink>
      <a:folHlink>
        <a:srgbClr val="9DAB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111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ProximaNovaExCn-BoldIt</vt:lpstr>
      <vt:lpstr>Proxima Nova ExCn</vt:lpstr>
      <vt:lpstr>Arial</vt:lpstr>
      <vt:lpstr>Proxima Nova</vt:lpstr>
      <vt:lpstr>ProximaNova-Extrabld</vt:lpstr>
      <vt:lpstr>ProximaNovaExCn-Black</vt:lpstr>
      <vt:lpstr>Office Theme</vt:lpstr>
      <vt:lpstr>ALVSCE Staff Council Open Forum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dc:creator>Vann, Kristen - (akvann)</dc:creator>
  <cp:lastModifiedBy>Grogg, Taylor M - (tmgrogg)</cp:lastModifiedBy>
  <cp:revision>24</cp:revision>
  <dcterms:created xsi:type="dcterms:W3CDTF">2023-07-19T15:56:51Z</dcterms:created>
  <dcterms:modified xsi:type="dcterms:W3CDTF">2025-01-14T20:36:53Z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2023-07-19T00:00:00Z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2023-07-19T00:00:00Z</vt:filetime>
  </property>
  <property fmtid="{D5CDD505-2E9C-101B-9397-08002B2CF9AE}" pid="5" name="Producer">
    <vt:lpwstr>Acrobat Pro 23.3.20244</vt:lpwstr>
  </property>
</Properties>
</file>