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Lato"/>
      <p:regular r:id="rId17"/>
      <p:bold r:id="rId18"/>
      <p:italic r:id="rId19"/>
      <p:boldItalic r:id="rId20"/>
    </p:embeddedFont>
    <p:embeddedFont>
      <p:font typeface="Alfa Slab One"/>
      <p:regular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AlfaSlabOne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Lato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Lato-italic.fntdata"/><Relationship Id="rId6" Type="http://schemas.openxmlformats.org/officeDocument/2006/relationships/slide" Target="slides/slide1.xml"/><Relationship Id="rId18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489765144_2_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48976514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1489765144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1489765144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Remember to pass out list serve form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1489765144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1489765144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1489765144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1489765144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Yes finances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148976514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148976514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1489765144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1489765144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2cd49af74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2cd49af74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148976514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148976514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148976514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148976514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1489765144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1489765144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1489765144_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1489765144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6.jp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uofatierraseca@gmail.com" TargetMode="External"/><Relationship Id="rId4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12.jpg"/><Relationship Id="rId5" Type="http://schemas.openxmlformats.org/officeDocument/2006/relationships/image" Target="../media/image16.jpg"/><Relationship Id="rId6" Type="http://schemas.openxmlformats.org/officeDocument/2006/relationships/image" Target="../media/image9.jpg"/><Relationship Id="rId7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azrangelands.org/events" TargetMode="External"/><Relationship Id="rId4" Type="http://schemas.openxmlformats.org/officeDocument/2006/relationships/image" Target="../media/image15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74525" y="362050"/>
            <a:ext cx="18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51748" cy="94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7750" y="0"/>
            <a:ext cx="2426262" cy="5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type="ctrTitle"/>
          </p:nvPr>
        </p:nvSpPr>
        <p:spPr>
          <a:xfrm>
            <a:off x="1413650" y="961450"/>
            <a:ext cx="6723000" cy="51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4160">
                <a:solidFill>
                  <a:srgbClr val="CC4125"/>
                </a:solidFill>
                <a:latin typeface="Alfa Slab One"/>
                <a:ea typeface="Alfa Slab One"/>
                <a:cs typeface="Alfa Slab One"/>
                <a:sym typeface="Alfa Slab One"/>
              </a:rPr>
              <a:t>Tierra Seca Meeting</a:t>
            </a:r>
            <a:endParaRPr sz="3980">
              <a:solidFill>
                <a:srgbClr val="CC4125"/>
              </a:solidFill>
            </a:endParaRPr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442825" y="1354650"/>
            <a:ext cx="8520600" cy="9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CC4125"/>
                </a:solidFill>
                <a:latin typeface="Alfa Slab One"/>
                <a:ea typeface="Alfa Slab One"/>
                <a:cs typeface="Alfa Slab One"/>
                <a:sym typeface="Alfa Slab One"/>
              </a:rPr>
              <a:t>4/11</a:t>
            </a:r>
            <a:r>
              <a:rPr lang="en" sz="4700">
                <a:solidFill>
                  <a:srgbClr val="CC4125"/>
                </a:solidFill>
                <a:latin typeface="Alfa Slab One"/>
                <a:ea typeface="Alfa Slab One"/>
                <a:cs typeface="Alfa Slab One"/>
                <a:sym typeface="Alfa Slab One"/>
              </a:rPr>
              <a:t>/23</a:t>
            </a:r>
            <a:endParaRPr sz="4100">
              <a:solidFill>
                <a:srgbClr val="CC4125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2638" y="4044175"/>
            <a:ext cx="1305225" cy="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 txBox="1"/>
          <p:nvPr>
            <p:ph type="title"/>
          </p:nvPr>
        </p:nvSpPr>
        <p:spPr>
          <a:xfrm>
            <a:off x="805450" y="481100"/>
            <a:ext cx="29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5722"/>
                </a:solidFill>
              </a:rPr>
              <a:t>Join our group me!</a:t>
            </a:r>
            <a:endParaRPr>
              <a:solidFill>
                <a:srgbClr val="FF5722"/>
              </a:solidFill>
            </a:endParaRPr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838" y="1434325"/>
            <a:ext cx="2590800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>
            <p:ph type="title"/>
          </p:nvPr>
        </p:nvSpPr>
        <p:spPr>
          <a:xfrm>
            <a:off x="4572000" y="481100"/>
            <a:ext cx="4227000" cy="1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5722"/>
                </a:solidFill>
              </a:rPr>
              <a:t>We’re active on Instagram!</a:t>
            </a:r>
            <a:endParaRPr>
              <a:solidFill>
                <a:srgbClr val="FF572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5722"/>
                </a:solidFill>
              </a:rPr>
              <a:t>@uatierraseca</a:t>
            </a:r>
            <a:endParaRPr>
              <a:solidFill>
                <a:srgbClr val="FF5722"/>
              </a:solidFill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7376" y="1387675"/>
            <a:ext cx="3038775" cy="30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104775" y="376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5722"/>
                </a:solidFill>
              </a:rPr>
              <a:t>Questions, comments, random thoughts?</a:t>
            </a:r>
            <a:endParaRPr u="sng">
              <a:solidFill>
                <a:srgbClr val="FF5722"/>
              </a:solidFill>
            </a:endParaRPr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311700" y="1152475"/>
            <a:ext cx="4004100" cy="12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Email: </a:t>
            </a:r>
            <a:r>
              <a:rPr lang="en" u="sng">
                <a:solidFill>
                  <a:schemeClr val="hlink"/>
                </a:solidFill>
                <a:hlinkClick r:id="rId3"/>
              </a:rPr>
              <a:t>uofatierraseca@gmail.com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2450" y="536825"/>
            <a:ext cx="2713225" cy="40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337075" y="1405100"/>
            <a:ext cx="5517900" cy="3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to"/>
              <a:buChar char="●"/>
            </a:pPr>
            <a:r>
              <a:rPr lang="en" sz="1700" strike="sng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January 17th</a:t>
            </a:r>
            <a:endParaRPr sz="1700" strike="sng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to"/>
              <a:buChar char="●"/>
            </a:pPr>
            <a:r>
              <a:rPr lang="en" sz="1700" strike="sng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January 31st</a:t>
            </a:r>
            <a:endParaRPr sz="1700" strike="sng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to"/>
              <a:buChar char="●"/>
            </a:pPr>
            <a:r>
              <a:rPr lang="en" sz="1700" strike="sng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February 7th ( SRM pre-trip meeting)</a:t>
            </a:r>
            <a:endParaRPr sz="1700" strike="sng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to"/>
              <a:buChar char="●"/>
            </a:pPr>
            <a:r>
              <a:rPr lang="en" sz="1700" strike="sng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 meeting February 14th (SRM)</a:t>
            </a:r>
            <a:endParaRPr sz="1700" strike="sng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to"/>
              <a:buChar char="●"/>
            </a:pPr>
            <a:r>
              <a:rPr lang="en" sz="1700" strike="sng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February 28th</a:t>
            </a:r>
            <a:endParaRPr sz="1700" strike="sng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to"/>
              <a:buChar char="●"/>
            </a:pPr>
            <a:r>
              <a:rPr lang="en" sz="1700" strike="sng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March 14th</a:t>
            </a:r>
            <a:endParaRPr sz="1700" strike="sng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to"/>
              <a:buChar char="●"/>
            </a:pPr>
            <a:r>
              <a:rPr lang="en" sz="1700" strike="sng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March 28th</a:t>
            </a:r>
            <a:endParaRPr sz="1700" strike="sng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to"/>
              <a:buChar char="●"/>
            </a:pPr>
            <a:r>
              <a:rPr lang="en" sz="1700" strike="sng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April 11th</a:t>
            </a:r>
            <a:endParaRPr sz="1700" strike="sng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April 25th</a:t>
            </a:r>
            <a:endParaRPr sz="1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to"/>
              <a:buChar char="●"/>
            </a:pPr>
            <a:r>
              <a:rPr b="1" lang="en" sz="1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Every other Tuesday: @5:30-6:30 pm, ENR2 room N350</a:t>
            </a:r>
            <a:endParaRPr sz="1300"/>
          </a:p>
        </p:txBody>
      </p:sp>
      <p:sp>
        <p:nvSpPr>
          <p:cNvPr id="64" name="Google Shape;64;p14"/>
          <p:cNvSpPr txBox="1"/>
          <p:nvPr/>
        </p:nvSpPr>
        <p:spPr>
          <a:xfrm>
            <a:off x="337075" y="174775"/>
            <a:ext cx="8511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CC4125"/>
                </a:solidFill>
                <a:latin typeface="Alfa Slab One"/>
                <a:ea typeface="Alfa Slab One"/>
                <a:cs typeface="Alfa Slab One"/>
                <a:sym typeface="Alfa Slab One"/>
              </a:rPr>
              <a:t>Meeting Schedule: Almost to the end of the semester!</a:t>
            </a:r>
            <a:endParaRPr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solidFill>
                  <a:srgbClr val="CC4125"/>
                </a:solidFill>
                <a:latin typeface="Alfa Slab One"/>
                <a:ea typeface="Alfa Slab One"/>
                <a:cs typeface="Alfa Slab One"/>
                <a:sym typeface="Alfa Slab One"/>
              </a:rPr>
              <a:t>Next Meeting: 4/25</a:t>
            </a:r>
            <a:endParaRPr sz="3020">
              <a:solidFill>
                <a:srgbClr val="CC4125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Social / hangout before finals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Snacks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Stay tuned for final details - watch Instagram and email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384550" y="145825"/>
            <a:ext cx="374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CC4125"/>
                </a:solidFill>
                <a:latin typeface="Alfa Slab One"/>
                <a:ea typeface="Alfa Slab One"/>
                <a:cs typeface="Alfa Slab One"/>
                <a:sym typeface="Alfa Slab One"/>
              </a:rPr>
              <a:t>Sheep </a:t>
            </a:r>
            <a:r>
              <a:rPr lang="en" sz="3000">
                <a:solidFill>
                  <a:srgbClr val="CC4125"/>
                </a:solidFill>
                <a:latin typeface="Alfa Slab One"/>
                <a:ea typeface="Alfa Slab One"/>
                <a:cs typeface="Alfa Slab One"/>
                <a:sym typeface="Alfa Slab One"/>
              </a:rPr>
              <a:t>Shearing</a:t>
            </a:r>
            <a:endParaRPr>
              <a:solidFill>
                <a:srgbClr val="CC4125"/>
              </a:solidFill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421900" y="837100"/>
            <a:ext cx="6909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0" l="0" r="0" t="27860"/>
          <a:stretch/>
        </p:blipFill>
        <p:spPr>
          <a:xfrm>
            <a:off x="6596245" y="2568463"/>
            <a:ext cx="2461306" cy="236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 b="24322" l="0" r="0" t="20611"/>
          <a:stretch/>
        </p:blipFill>
        <p:spPr>
          <a:xfrm>
            <a:off x="5731200" y="0"/>
            <a:ext cx="3224375" cy="236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25" y="1654192"/>
            <a:ext cx="2461302" cy="3281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6">
            <a:alphaModFix/>
          </a:blip>
          <a:srcRect b="0" l="0" r="0" t="33034"/>
          <a:stretch/>
        </p:blipFill>
        <p:spPr>
          <a:xfrm>
            <a:off x="2571175" y="792325"/>
            <a:ext cx="3100575" cy="155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79912" y="2437075"/>
            <a:ext cx="3548163" cy="263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solidFill>
                  <a:srgbClr val="CC4125"/>
                </a:solidFill>
                <a:latin typeface="Alfa Slab One"/>
                <a:ea typeface="Alfa Slab One"/>
                <a:cs typeface="Alfa Slab One"/>
                <a:sym typeface="Alfa Slab One"/>
              </a:rPr>
              <a:t>Desert Museum Volunteer Opportunity</a:t>
            </a:r>
            <a:endParaRPr sz="3020">
              <a:solidFill>
                <a:srgbClr val="CC4125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Fiesta Sahuarita April 15th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Buffelgrass</a:t>
            </a:r>
            <a:r>
              <a:rPr lang="en" sz="2000"/>
              <a:t> education booth community outreach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Existing material and guidance given</a:t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solidFill>
                  <a:srgbClr val="CC4125"/>
                </a:solidFill>
                <a:latin typeface="Alfa Slab One"/>
                <a:ea typeface="Alfa Slab One"/>
                <a:cs typeface="Alfa Slab One"/>
                <a:sym typeface="Alfa Slab One"/>
              </a:rPr>
              <a:t>AZ SRM Summer Meeting</a:t>
            </a:r>
            <a:endParaRPr sz="3020">
              <a:solidFill>
                <a:srgbClr val="CC4125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Wed. Aug 9, 2:00 PM -  Fri. Aug 11, 5:00 PM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Ten- X Campground (about 4 miles from south entrance to Grand Canyon National Park)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https://azrangelands.org/events</a:t>
            </a:r>
            <a:r>
              <a:rPr lang="en" sz="2000"/>
              <a:t> </a:t>
            </a:r>
            <a:endParaRPr sz="2000"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0075" y="2952649"/>
            <a:ext cx="2462536" cy="18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0" y="3069574"/>
            <a:ext cx="3583002" cy="161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7925" y="2672607"/>
            <a:ext cx="2773652" cy="2080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solidFill>
                  <a:srgbClr val="CC4125"/>
                </a:solidFill>
                <a:latin typeface="Alfa Slab One"/>
                <a:ea typeface="Alfa Slab One"/>
                <a:cs typeface="Alfa Slab One"/>
                <a:sym typeface="Alfa Slab One"/>
              </a:rPr>
              <a:t>Things to see next year</a:t>
            </a:r>
            <a:endParaRPr sz="3020">
              <a:solidFill>
                <a:srgbClr val="CC4125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500" y="0"/>
            <a:ext cx="6877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solidFill>
                  <a:srgbClr val="CC4125"/>
                </a:solidFill>
                <a:latin typeface="Alfa Slab One"/>
                <a:ea typeface="Alfa Slab One"/>
                <a:cs typeface="Alfa Slab One"/>
                <a:sym typeface="Alfa Slab One"/>
              </a:rPr>
              <a:t>Budget</a:t>
            </a:r>
            <a:endParaRPr sz="3020">
              <a:solidFill>
                <a:srgbClr val="CC4125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087900"/>
            <a:ext cx="4556700" cy="10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Balance: </a:t>
            </a:r>
            <a:r>
              <a:rPr lang="en"/>
              <a:t>$6,179.65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Club Dues: </a:t>
            </a:r>
            <a:r>
              <a:rPr lang="en"/>
              <a:t>$15/semester or $30/year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Cash, Venmo, PayPal, Check</a:t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200" y="1525650"/>
            <a:ext cx="2927775" cy="355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>
            <p:ph type="title"/>
          </p:nvPr>
        </p:nvSpPr>
        <p:spPr>
          <a:xfrm>
            <a:off x="1595625" y="4503675"/>
            <a:ext cx="227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Venmo QR</a:t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8700" y="2225175"/>
            <a:ext cx="2278500" cy="22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