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Proxima Nova"/>
      <p:regular r:id="rId23"/>
      <p:bold r:id="rId24"/>
      <p:italic r:id="rId25"/>
      <p:boldItalic r:id="rId26"/>
    </p:embeddedFont>
    <p:embeddedFont>
      <p:font typeface="Roboto"/>
      <p:regular r:id="rId27"/>
      <p:bold r:id="rId28"/>
      <p:italic r:id="rId29"/>
      <p:boldItalic r:id="rId30"/>
    </p:embeddedFont>
    <p:embeddedFont>
      <p:font typeface="Lato"/>
      <p:regular r:id="rId31"/>
      <p:bold r:id="rId32"/>
      <p:italic r:id="rId33"/>
      <p:boldItalic r:id="rId34"/>
    </p:embeddedFont>
    <p:embeddedFont>
      <p:font typeface="Alfa Slab One"/>
      <p:regular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roximaNova-bold.fntdata"/><Relationship Id="rId23" Type="http://schemas.openxmlformats.org/officeDocument/2006/relationships/font" Target="fonts/ProximaNova-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roximaNova-boldItalic.fntdata"/><Relationship Id="rId25" Type="http://schemas.openxmlformats.org/officeDocument/2006/relationships/font" Target="fonts/ProximaNova-italic.fntdata"/><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regular.fntdata"/><Relationship Id="rId30" Type="http://schemas.openxmlformats.org/officeDocument/2006/relationships/font" Target="fonts/Roboto-boldItalic.fntdata"/><Relationship Id="rId11" Type="http://schemas.openxmlformats.org/officeDocument/2006/relationships/slide" Target="slides/slide6.xml"/><Relationship Id="rId33" Type="http://schemas.openxmlformats.org/officeDocument/2006/relationships/font" Target="fonts/Lato-italic.fntdata"/><Relationship Id="rId10" Type="http://schemas.openxmlformats.org/officeDocument/2006/relationships/slide" Target="slides/slide5.xml"/><Relationship Id="rId32" Type="http://schemas.openxmlformats.org/officeDocument/2006/relationships/font" Target="fonts/Lato-bold.fntdata"/><Relationship Id="rId13" Type="http://schemas.openxmlformats.org/officeDocument/2006/relationships/slide" Target="slides/slide8.xml"/><Relationship Id="rId35" Type="http://schemas.openxmlformats.org/officeDocument/2006/relationships/font" Target="fonts/AlfaSlabOne-regular.fntdata"/><Relationship Id="rId12" Type="http://schemas.openxmlformats.org/officeDocument/2006/relationships/slide" Target="slides/slide7.xml"/><Relationship Id="rId34" Type="http://schemas.openxmlformats.org/officeDocument/2006/relationships/font" Target="fonts/Lato-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d8be72034a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d8be72034a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71f281c6a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71f281c6a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d8be72034a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d8be72034a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9006bc097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9006bc097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48c7d082c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48c7d082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Remember to pass out list serve form</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48c7d082ca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48c7d082ca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1068e3e2ed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1068e3e2ed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d8be72034a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d8be72034a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1068e3e2ed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11068e3e2ed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1068e3e2ed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1068e3e2ed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d8be72034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d8be72034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d8be72034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d8be72034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d8be72034a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d8be72034a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d8be72034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d8be72034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d8be72034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d8be72034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d8be72034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d8be72034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5.jp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mailto:uofatierraseca@gmail.com" TargetMode="Externa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rmbl.org/student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hyperlink" Target="https://www.fs.usda.gov/working-with-us/jobs/summer-internships?utm_source=flyer&amp;utm_medium=email&amp;utm_campaign=recruitment&amp;utm_content=summerInternship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docs.google.com/forms/d/e/1FAIpQLSfVx1RCDFt8rHE8AZasmIOV6RcKAFWbsWp7uLauGe2RphnBnA/viewfor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5" name="Shape 55"/>
        <p:cNvGrpSpPr/>
        <p:nvPr/>
      </p:nvGrpSpPr>
      <p:grpSpPr>
        <a:xfrm>
          <a:off x="0" y="0"/>
          <a:ext cx="0" cy="0"/>
          <a:chOff x="0" y="0"/>
          <a:chExt cx="0" cy="0"/>
        </a:xfrm>
      </p:grpSpPr>
      <p:sp>
        <p:nvSpPr>
          <p:cNvPr id="56" name="Google Shape;56;p13"/>
          <p:cNvSpPr txBox="1"/>
          <p:nvPr>
            <p:ph type="ctrTitle"/>
          </p:nvPr>
        </p:nvSpPr>
        <p:spPr>
          <a:xfrm>
            <a:off x="391050" y="2965775"/>
            <a:ext cx="8361900" cy="15969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chemeClr val="accent6"/>
                </a:solidFill>
              </a:rPr>
              <a:t>Tierra Seca Meeting 1/17/2023</a:t>
            </a:r>
            <a:endParaRPr>
              <a:solidFill>
                <a:schemeClr val="accent6"/>
              </a:solidFill>
            </a:endParaRPr>
          </a:p>
        </p:txBody>
      </p:sp>
      <p:pic>
        <p:nvPicPr>
          <p:cNvPr id="57" name="Google Shape;57;p13"/>
          <p:cNvPicPr preferRelativeResize="0"/>
          <p:nvPr/>
        </p:nvPicPr>
        <p:blipFill>
          <a:blip r:embed="rId4">
            <a:alphaModFix/>
          </a:blip>
          <a:stretch>
            <a:fillRect/>
          </a:stretch>
        </p:blipFill>
        <p:spPr>
          <a:xfrm>
            <a:off x="121050" y="89126"/>
            <a:ext cx="1251748" cy="946126"/>
          </a:xfrm>
          <a:prstGeom prst="rect">
            <a:avLst/>
          </a:prstGeom>
          <a:noFill/>
          <a:ln>
            <a:noFill/>
          </a:ln>
        </p:spPr>
      </p:pic>
      <p:pic>
        <p:nvPicPr>
          <p:cNvPr id="58" name="Google Shape;58;p13"/>
          <p:cNvPicPr preferRelativeResize="0"/>
          <p:nvPr/>
        </p:nvPicPr>
        <p:blipFill>
          <a:blip r:embed="rId5">
            <a:alphaModFix/>
          </a:blip>
          <a:stretch>
            <a:fillRect/>
          </a:stretch>
        </p:blipFill>
        <p:spPr>
          <a:xfrm>
            <a:off x="5852850" y="142600"/>
            <a:ext cx="3193101" cy="61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idx="1" type="body"/>
          </p:nvPr>
        </p:nvSpPr>
        <p:spPr>
          <a:xfrm>
            <a:off x="321725" y="1867200"/>
            <a:ext cx="3559500" cy="140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More Information:</a:t>
            </a:r>
            <a:endParaRPr/>
          </a:p>
          <a:p>
            <a:pPr indent="0" lvl="0" marL="0" rtl="0" algn="l">
              <a:spcBef>
                <a:spcPts val="1200"/>
              </a:spcBef>
              <a:spcAft>
                <a:spcPts val="1200"/>
              </a:spcAft>
              <a:buNone/>
            </a:pPr>
            <a:r>
              <a:rPr lang="en"/>
              <a:t>https://naep.memberclicks.net/jim-roberts-scholarship</a:t>
            </a:r>
            <a:endParaRPr/>
          </a:p>
        </p:txBody>
      </p:sp>
      <p:pic>
        <p:nvPicPr>
          <p:cNvPr id="118" name="Google Shape;118;p22"/>
          <p:cNvPicPr preferRelativeResize="0"/>
          <p:nvPr/>
        </p:nvPicPr>
        <p:blipFill>
          <a:blip r:embed="rId3">
            <a:alphaModFix/>
          </a:blip>
          <a:stretch>
            <a:fillRect/>
          </a:stretch>
        </p:blipFill>
        <p:spPr>
          <a:xfrm>
            <a:off x="4037250" y="12"/>
            <a:ext cx="5106749" cy="51434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accent6"/>
                </a:solidFill>
              </a:rPr>
              <a:t>Steer Raffle</a:t>
            </a:r>
            <a:endParaRPr>
              <a:solidFill>
                <a:schemeClr val="accent6"/>
              </a:solidFill>
            </a:endParaRPr>
          </a:p>
        </p:txBody>
      </p:sp>
      <p:sp>
        <p:nvSpPr>
          <p:cNvPr id="124" name="Google Shape;124;p23"/>
          <p:cNvSpPr txBox="1"/>
          <p:nvPr>
            <p:ph idx="1" type="body"/>
          </p:nvPr>
        </p:nvSpPr>
        <p:spPr>
          <a:xfrm>
            <a:off x="311700" y="1103950"/>
            <a:ext cx="4143000" cy="3517500"/>
          </a:xfrm>
          <a:prstGeom prst="rect">
            <a:avLst/>
          </a:prstGeom>
        </p:spPr>
        <p:txBody>
          <a:bodyPr anchorCtr="0" anchor="t" bIns="91425" lIns="91425" spcFirstLastPara="1" rIns="91425" wrap="square" tIns="91425">
            <a:normAutofit fontScale="70000" lnSpcReduction="20000"/>
          </a:bodyPr>
          <a:lstStyle/>
          <a:p>
            <a:pPr indent="0" lvl="0" marL="0" rtl="0" algn="l">
              <a:lnSpc>
                <a:spcPct val="150000"/>
              </a:lnSpc>
              <a:spcBef>
                <a:spcPts val="0"/>
              </a:spcBef>
              <a:spcAft>
                <a:spcPts val="0"/>
              </a:spcAft>
              <a:buNone/>
            </a:pPr>
            <a:r>
              <a:rPr i="1" lang="en">
                <a:solidFill>
                  <a:srgbClr val="434343"/>
                </a:solidFill>
                <a:highlight>
                  <a:srgbClr val="FFE599"/>
                </a:highlight>
              </a:rPr>
              <a:t>Let’s sell these tickets!</a:t>
            </a:r>
            <a:endParaRPr i="1">
              <a:solidFill>
                <a:srgbClr val="434343"/>
              </a:solidFill>
              <a:highlight>
                <a:srgbClr val="FFE599"/>
              </a:highlight>
            </a:endParaRPr>
          </a:p>
          <a:p>
            <a:pPr indent="-317500" lvl="0" marL="457200" rtl="0" algn="l">
              <a:lnSpc>
                <a:spcPct val="150000"/>
              </a:lnSpc>
              <a:spcBef>
                <a:spcPts val="1200"/>
              </a:spcBef>
              <a:spcAft>
                <a:spcPts val="0"/>
              </a:spcAft>
              <a:buSzPct val="100000"/>
              <a:buChar char="●"/>
            </a:pPr>
            <a:r>
              <a:rPr lang="en" sz="2000"/>
              <a:t>We have raffle tickets!!</a:t>
            </a:r>
            <a:endParaRPr sz="2000"/>
          </a:p>
          <a:p>
            <a:pPr indent="-299719" lvl="1" marL="914400" rtl="0" algn="l">
              <a:lnSpc>
                <a:spcPct val="150000"/>
              </a:lnSpc>
              <a:spcBef>
                <a:spcPts val="0"/>
              </a:spcBef>
              <a:spcAft>
                <a:spcPts val="0"/>
              </a:spcAft>
              <a:buSzPct val="100000"/>
              <a:buChar char="○"/>
            </a:pPr>
            <a:r>
              <a:rPr lang="en" sz="1600"/>
              <a:t>One Quarter (~125 LBS): $20 each or 6 for $100</a:t>
            </a:r>
            <a:endParaRPr sz="1600"/>
          </a:p>
          <a:p>
            <a:pPr indent="-317500" lvl="0" marL="457200" rtl="0" algn="l">
              <a:lnSpc>
                <a:spcPct val="150000"/>
              </a:lnSpc>
              <a:spcBef>
                <a:spcPts val="0"/>
              </a:spcBef>
              <a:spcAft>
                <a:spcPts val="0"/>
              </a:spcAft>
              <a:buSzPct val="100000"/>
              <a:buChar char="●"/>
            </a:pPr>
            <a:r>
              <a:rPr lang="en" sz="2000"/>
              <a:t>Steer provided by Dennis and </a:t>
            </a:r>
            <a:r>
              <a:rPr lang="en" sz="2000"/>
              <a:t>Debra Moroney (The 47 Ranch)</a:t>
            </a:r>
            <a:endParaRPr sz="2000"/>
          </a:p>
          <a:p>
            <a:pPr indent="-299719" lvl="1" marL="914400" rtl="0" algn="l">
              <a:lnSpc>
                <a:spcPct val="150000"/>
              </a:lnSpc>
              <a:spcBef>
                <a:spcPts val="0"/>
              </a:spcBef>
              <a:spcAft>
                <a:spcPts val="0"/>
              </a:spcAft>
              <a:buSzPct val="100000"/>
              <a:buChar char="○"/>
            </a:pPr>
            <a:r>
              <a:rPr lang="en" sz="1600"/>
              <a:t>Local beef producer from Bisbee AZ</a:t>
            </a:r>
            <a:endParaRPr sz="1600"/>
          </a:p>
          <a:p>
            <a:pPr indent="-299719" lvl="1" marL="914400" rtl="0" algn="l">
              <a:lnSpc>
                <a:spcPct val="150000"/>
              </a:lnSpc>
              <a:spcBef>
                <a:spcPts val="0"/>
              </a:spcBef>
              <a:spcAft>
                <a:spcPts val="0"/>
              </a:spcAft>
              <a:buSzPct val="100000"/>
              <a:buChar char="○"/>
            </a:pPr>
            <a:r>
              <a:rPr lang="en" sz="1600"/>
              <a:t>Sustainable production, Grass raised and finished!</a:t>
            </a:r>
            <a:endParaRPr sz="1600"/>
          </a:p>
          <a:p>
            <a:pPr indent="-317500" lvl="0" marL="457200" rtl="0" algn="l">
              <a:lnSpc>
                <a:spcPct val="150000"/>
              </a:lnSpc>
              <a:spcBef>
                <a:spcPts val="0"/>
              </a:spcBef>
              <a:spcAft>
                <a:spcPts val="0"/>
              </a:spcAft>
              <a:buSzPct val="100000"/>
              <a:buChar char="●"/>
            </a:pPr>
            <a:r>
              <a:rPr lang="en" sz="2000"/>
              <a:t>Drawing on </a:t>
            </a:r>
            <a:r>
              <a:rPr lang="en" sz="2000"/>
              <a:t>February</a:t>
            </a:r>
            <a:r>
              <a:rPr lang="en" sz="2000"/>
              <a:t> 7th, 2023.</a:t>
            </a:r>
            <a:endParaRPr sz="2000"/>
          </a:p>
          <a:p>
            <a:pPr indent="-317500" lvl="0" marL="457200" rtl="0" algn="l">
              <a:lnSpc>
                <a:spcPct val="150000"/>
              </a:lnSpc>
              <a:spcBef>
                <a:spcPts val="0"/>
              </a:spcBef>
              <a:spcAft>
                <a:spcPts val="0"/>
              </a:spcAft>
              <a:buSzPct val="100000"/>
              <a:buChar char="●"/>
            </a:pPr>
            <a:r>
              <a:rPr lang="en" sz="2000"/>
              <a:t>Information</a:t>
            </a:r>
            <a:r>
              <a:rPr lang="en" sz="2000"/>
              <a:t> sheet will be </a:t>
            </a:r>
            <a:r>
              <a:rPr lang="en" sz="2000"/>
              <a:t>attached</a:t>
            </a:r>
            <a:r>
              <a:rPr lang="en" sz="2000"/>
              <a:t> to meeting minutes!</a:t>
            </a:r>
            <a:endParaRPr sz="2000"/>
          </a:p>
          <a:p>
            <a:pPr indent="-299719" lvl="1" marL="914400" rtl="0" algn="l">
              <a:lnSpc>
                <a:spcPct val="150000"/>
              </a:lnSpc>
              <a:spcBef>
                <a:spcPts val="0"/>
              </a:spcBef>
              <a:spcAft>
                <a:spcPts val="0"/>
              </a:spcAft>
              <a:buSzPct val="100000"/>
              <a:buChar char="○"/>
            </a:pPr>
            <a:r>
              <a:rPr lang="en" sz="1600"/>
              <a:t>Share with friends, family, and everyone else!</a:t>
            </a:r>
            <a:endParaRPr sz="1600"/>
          </a:p>
        </p:txBody>
      </p:sp>
      <p:pic>
        <p:nvPicPr>
          <p:cNvPr id="125" name="Google Shape;125;p23"/>
          <p:cNvPicPr preferRelativeResize="0"/>
          <p:nvPr/>
        </p:nvPicPr>
        <p:blipFill>
          <a:blip r:embed="rId3">
            <a:alphaModFix/>
          </a:blip>
          <a:stretch>
            <a:fillRect/>
          </a:stretch>
        </p:blipFill>
        <p:spPr>
          <a:xfrm>
            <a:off x="5170648" y="0"/>
            <a:ext cx="3973354"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AZSRM Winter Meeting</a:t>
            </a:r>
            <a:endParaRPr/>
          </a:p>
        </p:txBody>
      </p:sp>
      <p:sp>
        <p:nvSpPr>
          <p:cNvPr id="131" name="Google Shape;131;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Who: Arizona Section for the Society for Range Management</a:t>
            </a:r>
            <a:endParaRPr/>
          </a:p>
          <a:p>
            <a:pPr indent="0" lvl="0" marL="0" rtl="0" algn="l">
              <a:spcBef>
                <a:spcPts val="1200"/>
              </a:spcBef>
              <a:spcAft>
                <a:spcPts val="0"/>
              </a:spcAft>
              <a:buNone/>
            </a:pPr>
            <a:r>
              <a:rPr lang="en"/>
              <a:t>What: Winter Chapter Meeting</a:t>
            </a:r>
            <a:endParaRPr/>
          </a:p>
          <a:p>
            <a:pPr indent="0" lvl="0" marL="0" rtl="0" algn="l">
              <a:spcBef>
                <a:spcPts val="1200"/>
              </a:spcBef>
              <a:spcAft>
                <a:spcPts val="0"/>
              </a:spcAft>
              <a:buNone/>
            </a:pPr>
            <a:r>
              <a:rPr lang="en"/>
              <a:t>Where: The University of Arizona Maricopa Agricultural Center</a:t>
            </a:r>
            <a:endParaRPr/>
          </a:p>
          <a:p>
            <a:pPr indent="0" lvl="0" marL="0" rtl="0" algn="l">
              <a:spcBef>
                <a:spcPts val="1200"/>
              </a:spcBef>
              <a:spcAft>
                <a:spcPts val="0"/>
              </a:spcAft>
              <a:buNone/>
            </a:pPr>
            <a:r>
              <a:rPr lang="en"/>
              <a:t>When: Monday </a:t>
            </a:r>
            <a:r>
              <a:rPr lang="en"/>
              <a:t>February</a:t>
            </a:r>
            <a:r>
              <a:rPr lang="en"/>
              <a:t> 6th</a:t>
            </a:r>
            <a:endParaRPr/>
          </a:p>
          <a:p>
            <a:pPr indent="0" lvl="0" marL="0" rtl="0" algn="l">
              <a:spcBef>
                <a:spcPts val="1200"/>
              </a:spcBef>
              <a:spcAft>
                <a:spcPts val="0"/>
              </a:spcAft>
              <a:buNone/>
            </a:pPr>
            <a:r>
              <a:rPr lang="en"/>
              <a:t>https://docs.google.com/spreadsheets/d/1JR59bR3NrMUmEJj5rhU3lfYn0iNZht_6cLqn5Yn0mNE/edit?usp=sharing</a:t>
            </a:r>
            <a:endParaRPr/>
          </a:p>
          <a:p>
            <a:pPr indent="0" lvl="0" marL="0" rtl="0" algn="l">
              <a:spcBef>
                <a:spcPts val="120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accent6"/>
                </a:solidFill>
              </a:rPr>
              <a:t>SRM Updates</a:t>
            </a:r>
            <a:endParaRPr>
              <a:solidFill>
                <a:schemeClr val="accent6"/>
              </a:solidFill>
            </a:endParaRPr>
          </a:p>
        </p:txBody>
      </p:sp>
      <p:sp>
        <p:nvSpPr>
          <p:cNvPr id="137" name="Google Shape;137;p25"/>
          <p:cNvSpPr txBox="1"/>
          <p:nvPr>
            <p:ph idx="1" type="body"/>
          </p:nvPr>
        </p:nvSpPr>
        <p:spPr>
          <a:xfrm>
            <a:off x="311700" y="1152475"/>
            <a:ext cx="4007700" cy="3687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Hotels are booked!</a:t>
            </a:r>
            <a:endParaRPr/>
          </a:p>
          <a:p>
            <a:pPr indent="-342900" lvl="0" marL="457200" rtl="0" algn="l">
              <a:spcBef>
                <a:spcPts val="0"/>
              </a:spcBef>
              <a:spcAft>
                <a:spcPts val="0"/>
              </a:spcAft>
              <a:buSzPts val="1800"/>
              <a:buChar char="●"/>
            </a:pPr>
            <a:r>
              <a:rPr lang="en"/>
              <a:t>The Feds</a:t>
            </a:r>
            <a:endParaRPr/>
          </a:p>
          <a:p>
            <a:pPr indent="-317500" lvl="1" marL="914400" rtl="0" algn="l">
              <a:spcBef>
                <a:spcPts val="0"/>
              </a:spcBef>
              <a:spcAft>
                <a:spcPts val="0"/>
              </a:spcAft>
              <a:buSzPts val="1400"/>
              <a:buChar char="○"/>
            </a:pPr>
            <a:r>
              <a:rPr lang="en"/>
              <a:t>BLM confirmed</a:t>
            </a:r>
            <a:endParaRPr/>
          </a:p>
          <a:p>
            <a:pPr indent="-342900" lvl="0" marL="457200" rtl="0" algn="l">
              <a:spcBef>
                <a:spcPts val="0"/>
              </a:spcBef>
              <a:spcAft>
                <a:spcPts val="0"/>
              </a:spcAft>
              <a:buSzPts val="1800"/>
              <a:buChar char="●"/>
            </a:pPr>
            <a:r>
              <a:rPr lang="en"/>
              <a:t>Driver Registration</a:t>
            </a:r>
            <a:endParaRPr/>
          </a:p>
          <a:p>
            <a:pPr indent="-317500" lvl="1" marL="914400" rtl="0" algn="l">
              <a:spcBef>
                <a:spcPts val="0"/>
              </a:spcBef>
              <a:spcAft>
                <a:spcPts val="0"/>
              </a:spcAft>
              <a:buSzPts val="1400"/>
              <a:buChar char="○"/>
            </a:pPr>
            <a:r>
              <a:rPr lang="en"/>
              <a:t>Must give me a copy of their </a:t>
            </a:r>
            <a:r>
              <a:rPr lang="en"/>
              <a:t>driver's</a:t>
            </a:r>
            <a:r>
              <a:rPr lang="en"/>
              <a:t> </a:t>
            </a:r>
            <a:r>
              <a:rPr lang="en"/>
              <a:t>license and complete driver certificate</a:t>
            </a:r>
            <a:r>
              <a:rPr lang="en"/>
              <a:t> </a:t>
            </a:r>
            <a:endParaRPr/>
          </a:p>
          <a:p>
            <a:pPr indent="-342900" lvl="0" marL="457200" rtl="0" algn="l">
              <a:spcBef>
                <a:spcPts val="0"/>
              </a:spcBef>
              <a:spcAft>
                <a:spcPts val="0"/>
              </a:spcAft>
              <a:buSzPts val="1800"/>
              <a:buChar char="●"/>
            </a:pPr>
            <a:r>
              <a:rPr lang="en"/>
              <a:t>Ogden Updates?</a:t>
            </a:r>
            <a:endParaRPr/>
          </a:p>
          <a:p>
            <a:pPr indent="-342900" lvl="0" marL="457200" rtl="0" algn="l">
              <a:spcBef>
                <a:spcPts val="0"/>
              </a:spcBef>
              <a:spcAft>
                <a:spcPts val="0"/>
              </a:spcAft>
              <a:buSzPts val="1800"/>
              <a:buChar char="●"/>
            </a:pPr>
            <a:r>
              <a:rPr lang="en"/>
              <a:t>Dean’s Excuses</a:t>
            </a:r>
            <a:endParaRPr/>
          </a:p>
          <a:p>
            <a:pPr indent="-342900" lvl="0" marL="457200" rtl="0" algn="l">
              <a:spcBef>
                <a:spcPts val="0"/>
              </a:spcBef>
              <a:spcAft>
                <a:spcPts val="0"/>
              </a:spcAft>
              <a:buSzPts val="1800"/>
              <a:buChar char="●"/>
            </a:pPr>
            <a:r>
              <a:rPr lang="en"/>
              <a:t>Informational Meeting at 5:30 on Tuesday </a:t>
            </a:r>
            <a:r>
              <a:rPr lang="en"/>
              <a:t>February</a:t>
            </a:r>
            <a:r>
              <a:rPr lang="en"/>
              <a:t> 7th.</a:t>
            </a:r>
            <a:endParaRPr/>
          </a:p>
        </p:txBody>
      </p:sp>
      <p:pic>
        <p:nvPicPr>
          <p:cNvPr id="138" name="Google Shape;138;p25"/>
          <p:cNvPicPr preferRelativeResize="0"/>
          <p:nvPr/>
        </p:nvPicPr>
        <p:blipFill>
          <a:blip r:embed="rId3">
            <a:alphaModFix/>
          </a:blip>
          <a:stretch>
            <a:fillRect/>
          </a:stretch>
        </p:blipFill>
        <p:spPr>
          <a:xfrm>
            <a:off x="4482475" y="1336150"/>
            <a:ext cx="4242075" cy="28393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26"/>
          <p:cNvPicPr preferRelativeResize="0"/>
          <p:nvPr/>
        </p:nvPicPr>
        <p:blipFill>
          <a:blip r:embed="rId3">
            <a:alphaModFix/>
          </a:blip>
          <a:stretch>
            <a:fillRect/>
          </a:stretch>
        </p:blipFill>
        <p:spPr>
          <a:xfrm>
            <a:off x="1642638" y="3876675"/>
            <a:ext cx="1305225" cy="724400"/>
          </a:xfrm>
          <a:prstGeom prst="rect">
            <a:avLst/>
          </a:prstGeom>
          <a:noFill/>
          <a:ln>
            <a:noFill/>
          </a:ln>
        </p:spPr>
      </p:pic>
      <p:sp>
        <p:nvSpPr>
          <p:cNvPr id="144" name="Google Shape;144;p26"/>
          <p:cNvSpPr txBox="1"/>
          <p:nvPr>
            <p:ph type="title"/>
          </p:nvPr>
        </p:nvSpPr>
        <p:spPr>
          <a:xfrm>
            <a:off x="459200" y="461400"/>
            <a:ext cx="3940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accent6"/>
                </a:solidFill>
              </a:rPr>
              <a:t>Join our group me!</a:t>
            </a:r>
            <a:endParaRPr>
              <a:solidFill>
                <a:schemeClr val="accent6"/>
              </a:solidFill>
            </a:endParaRPr>
          </a:p>
        </p:txBody>
      </p:sp>
      <p:pic>
        <p:nvPicPr>
          <p:cNvPr id="145" name="Google Shape;145;p26"/>
          <p:cNvPicPr preferRelativeResize="0"/>
          <p:nvPr/>
        </p:nvPicPr>
        <p:blipFill>
          <a:blip r:embed="rId4">
            <a:alphaModFix/>
          </a:blip>
          <a:stretch>
            <a:fillRect/>
          </a:stretch>
        </p:blipFill>
        <p:spPr>
          <a:xfrm>
            <a:off x="999838" y="1266825"/>
            <a:ext cx="2590800" cy="2609850"/>
          </a:xfrm>
          <a:prstGeom prst="rect">
            <a:avLst/>
          </a:prstGeom>
          <a:noFill/>
          <a:ln>
            <a:noFill/>
          </a:ln>
        </p:spPr>
      </p:pic>
      <p:sp>
        <p:nvSpPr>
          <p:cNvPr id="146" name="Google Shape;146;p26"/>
          <p:cNvSpPr txBox="1"/>
          <p:nvPr>
            <p:ph type="title"/>
          </p:nvPr>
        </p:nvSpPr>
        <p:spPr>
          <a:xfrm>
            <a:off x="4792500" y="195025"/>
            <a:ext cx="3236400" cy="1400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chemeClr val="accent6"/>
                </a:solidFill>
              </a:rPr>
              <a:t>We’re active on Instagram!</a:t>
            </a:r>
            <a:endParaRPr>
              <a:solidFill>
                <a:schemeClr val="accent6"/>
              </a:solidFill>
            </a:endParaRPr>
          </a:p>
          <a:p>
            <a:pPr indent="0" lvl="0" marL="0" rtl="0" algn="ctr">
              <a:spcBef>
                <a:spcPts val="0"/>
              </a:spcBef>
              <a:spcAft>
                <a:spcPts val="0"/>
              </a:spcAft>
              <a:buNone/>
            </a:pPr>
            <a:r>
              <a:rPr lang="en">
                <a:solidFill>
                  <a:schemeClr val="accent6"/>
                </a:solidFill>
              </a:rPr>
              <a:t>@uatierraseca</a:t>
            </a:r>
            <a:endParaRPr>
              <a:solidFill>
                <a:schemeClr val="accent6"/>
              </a:solidFill>
            </a:endParaRPr>
          </a:p>
        </p:txBody>
      </p:sp>
      <p:pic>
        <p:nvPicPr>
          <p:cNvPr id="147" name="Google Shape;147;p26"/>
          <p:cNvPicPr preferRelativeResize="0"/>
          <p:nvPr/>
        </p:nvPicPr>
        <p:blipFill>
          <a:blip r:embed="rId5">
            <a:alphaModFix/>
          </a:blip>
          <a:stretch>
            <a:fillRect/>
          </a:stretch>
        </p:blipFill>
        <p:spPr>
          <a:xfrm>
            <a:off x="4981938" y="1595725"/>
            <a:ext cx="2857500" cy="2857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accent6"/>
                </a:solidFill>
              </a:rPr>
              <a:t>Budget</a:t>
            </a:r>
            <a:endParaRPr>
              <a:solidFill>
                <a:schemeClr val="accent6"/>
              </a:solidFill>
            </a:endParaRPr>
          </a:p>
        </p:txBody>
      </p:sp>
      <p:sp>
        <p:nvSpPr>
          <p:cNvPr id="153" name="Google Shape;153;p27"/>
          <p:cNvSpPr txBox="1"/>
          <p:nvPr>
            <p:ph idx="1" type="body"/>
          </p:nvPr>
        </p:nvSpPr>
        <p:spPr>
          <a:xfrm>
            <a:off x="311700" y="1087900"/>
            <a:ext cx="4556700" cy="1067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Balance: $5900</a:t>
            </a:r>
            <a:endParaRPr b="1"/>
          </a:p>
          <a:p>
            <a:pPr indent="-342900" lvl="0" marL="457200" rtl="0" algn="l">
              <a:spcBef>
                <a:spcPts val="0"/>
              </a:spcBef>
              <a:spcAft>
                <a:spcPts val="0"/>
              </a:spcAft>
              <a:buSzPts val="1800"/>
              <a:buChar char="●"/>
            </a:pPr>
            <a:r>
              <a:rPr b="1" lang="en"/>
              <a:t>Club Dues: </a:t>
            </a:r>
            <a:r>
              <a:rPr lang="en"/>
              <a:t>$15/</a:t>
            </a:r>
            <a:r>
              <a:rPr lang="en"/>
              <a:t>semester or $30/year</a:t>
            </a:r>
            <a:endParaRPr/>
          </a:p>
          <a:p>
            <a:pPr indent="-317500" lvl="1" marL="914400" rtl="0" algn="l">
              <a:spcBef>
                <a:spcPts val="0"/>
              </a:spcBef>
              <a:spcAft>
                <a:spcPts val="0"/>
              </a:spcAft>
              <a:buSzPts val="1400"/>
              <a:buChar char="○"/>
            </a:pPr>
            <a:r>
              <a:rPr lang="en"/>
              <a:t>Cash, Venmo, PayPal, Check</a:t>
            </a:r>
            <a:endParaRPr/>
          </a:p>
        </p:txBody>
      </p:sp>
      <p:pic>
        <p:nvPicPr>
          <p:cNvPr id="154" name="Google Shape;154;p27"/>
          <p:cNvPicPr preferRelativeResize="0"/>
          <p:nvPr/>
        </p:nvPicPr>
        <p:blipFill>
          <a:blip r:embed="rId3">
            <a:alphaModFix/>
          </a:blip>
          <a:stretch>
            <a:fillRect/>
          </a:stretch>
        </p:blipFill>
        <p:spPr>
          <a:xfrm>
            <a:off x="5307375" y="568026"/>
            <a:ext cx="3439875" cy="4171775"/>
          </a:xfrm>
          <a:prstGeom prst="rect">
            <a:avLst/>
          </a:prstGeom>
          <a:noFill/>
          <a:ln>
            <a:noFill/>
          </a:ln>
        </p:spPr>
      </p:pic>
      <p:sp>
        <p:nvSpPr>
          <p:cNvPr id="155" name="Google Shape;155;p27"/>
          <p:cNvSpPr txBox="1"/>
          <p:nvPr>
            <p:ph type="title"/>
          </p:nvPr>
        </p:nvSpPr>
        <p:spPr>
          <a:xfrm>
            <a:off x="1388700" y="4508025"/>
            <a:ext cx="2278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accent6"/>
                </a:solidFill>
              </a:rPr>
              <a:t>Venmo QR</a:t>
            </a:r>
            <a:endParaRPr>
              <a:solidFill>
                <a:schemeClr val="accent6"/>
              </a:solidFill>
            </a:endParaRPr>
          </a:p>
        </p:txBody>
      </p:sp>
      <p:pic>
        <p:nvPicPr>
          <p:cNvPr id="156" name="Google Shape;156;p27"/>
          <p:cNvPicPr preferRelativeResize="0"/>
          <p:nvPr/>
        </p:nvPicPr>
        <p:blipFill>
          <a:blip r:embed="rId4">
            <a:alphaModFix/>
          </a:blip>
          <a:stretch>
            <a:fillRect/>
          </a:stretch>
        </p:blipFill>
        <p:spPr>
          <a:xfrm>
            <a:off x="1388700" y="2225175"/>
            <a:ext cx="2278500" cy="2278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accent6"/>
                </a:solidFill>
              </a:rPr>
              <a:t>Questions, comments, random thoughts?</a:t>
            </a:r>
            <a:endParaRPr>
              <a:solidFill>
                <a:schemeClr val="accent6"/>
              </a:solidFill>
            </a:endParaRPr>
          </a:p>
        </p:txBody>
      </p:sp>
      <p:sp>
        <p:nvSpPr>
          <p:cNvPr id="162" name="Google Shape;162;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Email: </a:t>
            </a:r>
            <a:r>
              <a:rPr lang="en" u="sng">
                <a:solidFill>
                  <a:schemeClr val="hlink"/>
                </a:solidFill>
                <a:hlinkClick r:id="rId3"/>
              </a:rPr>
              <a:t>uofatierraseca@gmail.com</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Good luck with the semester folks!</a:t>
            </a:r>
            <a:endParaRPr/>
          </a:p>
          <a:p>
            <a:pPr indent="0" lvl="0" marL="0" rtl="0" algn="l">
              <a:spcBef>
                <a:spcPts val="1200"/>
              </a:spcBef>
              <a:spcAft>
                <a:spcPts val="1200"/>
              </a:spcAft>
              <a:buNone/>
            </a:pPr>
            <a:r>
              <a:t/>
            </a:r>
            <a:endParaRPr/>
          </a:p>
        </p:txBody>
      </p:sp>
      <p:pic>
        <p:nvPicPr>
          <p:cNvPr id="163" name="Google Shape;163;p28"/>
          <p:cNvPicPr preferRelativeResize="0"/>
          <p:nvPr/>
        </p:nvPicPr>
        <p:blipFill>
          <a:blip r:embed="rId4">
            <a:alphaModFix/>
          </a:blip>
          <a:stretch>
            <a:fillRect/>
          </a:stretch>
        </p:blipFill>
        <p:spPr>
          <a:xfrm>
            <a:off x="5376850" y="1246025"/>
            <a:ext cx="2550875" cy="38263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KNOTS!!!!!!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accent6"/>
                </a:solidFill>
              </a:rPr>
              <a:t>Agenda</a:t>
            </a:r>
            <a:endParaRPr>
              <a:solidFill>
                <a:schemeClr val="accent6"/>
              </a:solidFill>
            </a:endParaRPr>
          </a:p>
        </p:txBody>
      </p:sp>
      <p:sp>
        <p:nvSpPr>
          <p:cNvPr id="64" name="Google Shape;64;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342900" lvl="0" marL="457200" rtl="0" algn="l">
              <a:spcBef>
                <a:spcPts val="1200"/>
              </a:spcBef>
              <a:spcAft>
                <a:spcPts val="0"/>
              </a:spcAft>
              <a:buSzPts val="1800"/>
              <a:buChar char="●"/>
            </a:pPr>
            <a:r>
              <a:rPr lang="en"/>
              <a:t>Semester Overview</a:t>
            </a:r>
            <a:endParaRPr/>
          </a:p>
          <a:p>
            <a:pPr indent="-342900" lvl="0" marL="457200" rtl="0" algn="l">
              <a:spcBef>
                <a:spcPts val="0"/>
              </a:spcBef>
              <a:spcAft>
                <a:spcPts val="0"/>
              </a:spcAft>
              <a:buSzPts val="1800"/>
              <a:buChar char="●"/>
            </a:pPr>
            <a:r>
              <a:rPr lang="en"/>
              <a:t>Ideas for the future</a:t>
            </a:r>
            <a:endParaRPr/>
          </a:p>
          <a:p>
            <a:pPr indent="-342900" lvl="0" marL="457200" rtl="0" algn="l">
              <a:spcBef>
                <a:spcPts val="0"/>
              </a:spcBef>
              <a:spcAft>
                <a:spcPts val="0"/>
              </a:spcAft>
              <a:buSzPts val="1800"/>
              <a:buChar char="●"/>
            </a:pPr>
            <a:r>
              <a:rPr lang="en"/>
              <a:t>Job Opportunities</a:t>
            </a:r>
            <a:endParaRPr/>
          </a:p>
          <a:p>
            <a:pPr indent="-342900" lvl="0" marL="457200" rtl="0" algn="l">
              <a:spcBef>
                <a:spcPts val="0"/>
              </a:spcBef>
              <a:spcAft>
                <a:spcPts val="0"/>
              </a:spcAft>
              <a:buSzPts val="1800"/>
              <a:buChar char="●"/>
            </a:pPr>
            <a:r>
              <a:rPr lang="en"/>
              <a:t>SRM Updates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accent6"/>
                </a:solidFill>
              </a:rPr>
              <a:t>Meeting Schedule</a:t>
            </a:r>
            <a:endParaRPr>
              <a:solidFill>
                <a:schemeClr val="accent6"/>
              </a:solidFill>
            </a:endParaRPr>
          </a:p>
        </p:txBody>
      </p:sp>
      <p:sp>
        <p:nvSpPr>
          <p:cNvPr id="70" name="Google Shape;70;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325755" lvl="0" marL="457200" rtl="0" algn="l">
              <a:spcBef>
                <a:spcPts val="0"/>
              </a:spcBef>
              <a:spcAft>
                <a:spcPts val="0"/>
              </a:spcAft>
              <a:buClr>
                <a:srgbClr val="595959"/>
              </a:buClr>
              <a:buSzPct val="100000"/>
              <a:buFont typeface="Lato"/>
              <a:buChar char="●"/>
            </a:pPr>
            <a:r>
              <a:rPr lang="en" strike="sngStrike">
                <a:solidFill>
                  <a:srgbClr val="595959"/>
                </a:solidFill>
                <a:latin typeface="Lato"/>
                <a:ea typeface="Lato"/>
                <a:cs typeface="Lato"/>
                <a:sym typeface="Lato"/>
              </a:rPr>
              <a:t>January 17th</a:t>
            </a:r>
            <a:endParaRPr strike="sngStrike">
              <a:solidFill>
                <a:srgbClr val="595959"/>
              </a:solidFill>
              <a:latin typeface="Lato"/>
              <a:ea typeface="Lato"/>
              <a:cs typeface="Lato"/>
              <a:sym typeface="Lato"/>
            </a:endParaRPr>
          </a:p>
          <a:p>
            <a:pPr indent="-325755" lvl="0" marL="457200" rtl="0" algn="l">
              <a:spcBef>
                <a:spcPts val="0"/>
              </a:spcBef>
              <a:spcAft>
                <a:spcPts val="0"/>
              </a:spcAft>
              <a:buClr>
                <a:srgbClr val="595959"/>
              </a:buClr>
              <a:buSzPct val="100000"/>
              <a:buFont typeface="Lato"/>
              <a:buChar char="●"/>
            </a:pPr>
            <a:r>
              <a:rPr lang="en">
                <a:solidFill>
                  <a:srgbClr val="595959"/>
                </a:solidFill>
                <a:latin typeface="Lato"/>
                <a:ea typeface="Lato"/>
                <a:cs typeface="Lato"/>
                <a:sym typeface="Lato"/>
              </a:rPr>
              <a:t>January 31st</a:t>
            </a:r>
            <a:endParaRPr>
              <a:solidFill>
                <a:srgbClr val="595959"/>
              </a:solidFill>
              <a:latin typeface="Lato"/>
              <a:ea typeface="Lato"/>
              <a:cs typeface="Lato"/>
              <a:sym typeface="Lato"/>
            </a:endParaRPr>
          </a:p>
          <a:p>
            <a:pPr indent="-325755" lvl="0" marL="457200" rtl="0" algn="l">
              <a:spcBef>
                <a:spcPts val="0"/>
              </a:spcBef>
              <a:spcAft>
                <a:spcPts val="0"/>
              </a:spcAft>
              <a:buClr>
                <a:srgbClr val="595959"/>
              </a:buClr>
              <a:buSzPct val="100000"/>
              <a:buFont typeface="Lato"/>
              <a:buChar char="●"/>
            </a:pPr>
            <a:r>
              <a:rPr lang="en">
                <a:solidFill>
                  <a:srgbClr val="595959"/>
                </a:solidFill>
                <a:latin typeface="Lato"/>
                <a:ea typeface="Lato"/>
                <a:cs typeface="Lato"/>
                <a:sym typeface="Lato"/>
              </a:rPr>
              <a:t>NO meeting February 14th (SRM)</a:t>
            </a:r>
            <a:endParaRPr>
              <a:solidFill>
                <a:srgbClr val="595959"/>
              </a:solidFill>
              <a:latin typeface="Lato"/>
              <a:ea typeface="Lato"/>
              <a:cs typeface="Lato"/>
              <a:sym typeface="Lato"/>
            </a:endParaRPr>
          </a:p>
          <a:p>
            <a:pPr indent="-325755" lvl="0" marL="457200" rtl="0" algn="l">
              <a:spcBef>
                <a:spcPts val="0"/>
              </a:spcBef>
              <a:spcAft>
                <a:spcPts val="0"/>
              </a:spcAft>
              <a:buClr>
                <a:srgbClr val="595959"/>
              </a:buClr>
              <a:buSzPct val="100000"/>
              <a:buFont typeface="Lato"/>
              <a:buChar char="●"/>
            </a:pPr>
            <a:r>
              <a:rPr lang="en">
                <a:solidFill>
                  <a:srgbClr val="595959"/>
                </a:solidFill>
                <a:latin typeface="Lato"/>
                <a:ea typeface="Lato"/>
                <a:cs typeface="Lato"/>
                <a:sym typeface="Lato"/>
              </a:rPr>
              <a:t>SRM Info Meeting February 7th</a:t>
            </a:r>
            <a:endParaRPr>
              <a:solidFill>
                <a:srgbClr val="595959"/>
              </a:solidFill>
              <a:latin typeface="Lato"/>
              <a:ea typeface="Lato"/>
              <a:cs typeface="Lato"/>
              <a:sym typeface="Lato"/>
            </a:endParaRPr>
          </a:p>
          <a:p>
            <a:pPr indent="-325755" lvl="0" marL="457200" rtl="0" algn="l">
              <a:spcBef>
                <a:spcPts val="0"/>
              </a:spcBef>
              <a:spcAft>
                <a:spcPts val="0"/>
              </a:spcAft>
              <a:buClr>
                <a:srgbClr val="595959"/>
              </a:buClr>
              <a:buSzPct val="100000"/>
              <a:buFont typeface="Lato"/>
              <a:buChar char="●"/>
            </a:pPr>
            <a:r>
              <a:rPr lang="en">
                <a:solidFill>
                  <a:srgbClr val="595959"/>
                </a:solidFill>
                <a:latin typeface="Lato"/>
                <a:ea typeface="Lato"/>
                <a:cs typeface="Lato"/>
                <a:sym typeface="Lato"/>
              </a:rPr>
              <a:t>February 28th</a:t>
            </a:r>
            <a:endParaRPr>
              <a:solidFill>
                <a:srgbClr val="595959"/>
              </a:solidFill>
              <a:latin typeface="Lato"/>
              <a:ea typeface="Lato"/>
              <a:cs typeface="Lato"/>
              <a:sym typeface="Lato"/>
            </a:endParaRPr>
          </a:p>
          <a:p>
            <a:pPr indent="-325755" lvl="0" marL="457200" rtl="0" algn="l">
              <a:spcBef>
                <a:spcPts val="0"/>
              </a:spcBef>
              <a:spcAft>
                <a:spcPts val="0"/>
              </a:spcAft>
              <a:buClr>
                <a:srgbClr val="595959"/>
              </a:buClr>
              <a:buSzPct val="100000"/>
              <a:buFont typeface="Lato"/>
              <a:buChar char="●"/>
            </a:pPr>
            <a:r>
              <a:rPr lang="en">
                <a:solidFill>
                  <a:srgbClr val="595959"/>
                </a:solidFill>
                <a:latin typeface="Lato"/>
                <a:ea typeface="Lato"/>
                <a:cs typeface="Lato"/>
                <a:sym typeface="Lato"/>
              </a:rPr>
              <a:t>March 14th</a:t>
            </a:r>
            <a:endParaRPr>
              <a:solidFill>
                <a:srgbClr val="595959"/>
              </a:solidFill>
              <a:latin typeface="Lato"/>
              <a:ea typeface="Lato"/>
              <a:cs typeface="Lato"/>
              <a:sym typeface="Lato"/>
            </a:endParaRPr>
          </a:p>
          <a:p>
            <a:pPr indent="-325755" lvl="0" marL="457200" rtl="0" algn="l">
              <a:spcBef>
                <a:spcPts val="0"/>
              </a:spcBef>
              <a:spcAft>
                <a:spcPts val="0"/>
              </a:spcAft>
              <a:buClr>
                <a:srgbClr val="595959"/>
              </a:buClr>
              <a:buSzPct val="100000"/>
              <a:buFont typeface="Lato"/>
              <a:buChar char="●"/>
            </a:pPr>
            <a:r>
              <a:rPr lang="en">
                <a:solidFill>
                  <a:srgbClr val="595959"/>
                </a:solidFill>
                <a:latin typeface="Lato"/>
                <a:ea typeface="Lato"/>
                <a:cs typeface="Lato"/>
                <a:sym typeface="Lato"/>
              </a:rPr>
              <a:t>March 28th</a:t>
            </a:r>
            <a:endParaRPr>
              <a:solidFill>
                <a:srgbClr val="595959"/>
              </a:solidFill>
              <a:latin typeface="Lato"/>
              <a:ea typeface="Lato"/>
              <a:cs typeface="Lato"/>
              <a:sym typeface="Lato"/>
            </a:endParaRPr>
          </a:p>
          <a:p>
            <a:pPr indent="-325755" lvl="0" marL="457200" rtl="0" algn="l">
              <a:spcBef>
                <a:spcPts val="0"/>
              </a:spcBef>
              <a:spcAft>
                <a:spcPts val="0"/>
              </a:spcAft>
              <a:buClr>
                <a:srgbClr val="595959"/>
              </a:buClr>
              <a:buSzPct val="100000"/>
              <a:buFont typeface="Lato"/>
              <a:buChar char="●"/>
            </a:pPr>
            <a:r>
              <a:rPr lang="en">
                <a:solidFill>
                  <a:srgbClr val="595959"/>
                </a:solidFill>
                <a:latin typeface="Lato"/>
                <a:ea typeface="Lato"/>
                <a:cs typeface="Lato"/>
                <a:sym typeface="Lato"/>
              </a:rPr>
              <a:t>April 11th</a:t>
            </a:r>
            <a:endParaRPr>
              <a:solidFill>
                <a:srgbClr val="595959"/>
              </a:solidFill>
              <a:latin typeface="Lato"/>
              <a:ea typeface="Lato"/>
              <a:cs typeface="Lato"/>
              <a:sym typeface="Lato"/>
            </a:endParaRPr>
          </a:p>
          <a:p>
            <a:pPr indent="-325755" lvl="0" marL="457200" rtl="0" algn="l">
              <a:spcBef>
                <a:spcPts val="0"/>
              </a:spcBef>
              <a:spcAft>
                <a:spcPts val="0"/>
              </a:spcAft>
              <a:buClr>
                <a:srgbClr val="595959"/>
              </a:buClr>
              <a:buSzPct val="100000"/>
              <a:buFont typeface="Lato"/>
              <a:buChar char="●"/>
            </a:pPr>
            <a:r>
              <a:rPr lang="en">
                <a:solidFill>
                  <a:srgbClr val="595959"/>
                </a:solidFill>
                <a:latin typeface="Lato"/>
                <a:ea typeface="Lato"/>
                <a:cs typeface="Lato"/>
                <a:sym typeface="Lato"/>
              </a:rPr>
              <a:t>April 25th</a:t>
            </a:r>
            <a:endParaRPr>
              <a:solidFill>
                <a:srgbClr val="595959"/>
              </a:solidFill>
              <a:latin typeface="Lato"/>
              <a:ea typeface="Lato"/>
              <a:cs typeface="Lato"/>
              <a:sym typeface="Lato"/>
            </a:endParaRPr>
          </a:p>
          <a:p>
            <a:pPr indent="0" lvl="0" marL="457200" rtl="0" algn="l">
              <a:spcBef>
                <a:spcPts val="1200"/>
              </a:spcBef>
              <a:spcAft>
                <a:spcPts val="0"/>
              </a:spcAft>
              <a:buNone/>
            </a:pPr>
            <a:r>
              <a:t/>
            </a:r>
            <a:endParaRPr>
              <a:solidFill>
                <a:srgbClr val="595959"/>
              </a:solidFill>
              <a:latin typeface="Lato"/>
              <a:ea typeface="Lato"/>
              <a:cs typeface="Lato"/>
              <a:sym typeface="Lato"/>
            </a:endParaRPr>
          </a:p>
          <a:p>
            <a:pPr indent="-325755" lvl="0" marL="457200" rtl="0" algn="l">
              <a:spcBef>
                <a:spcPts val="1200"/>
              </a:spcBef>
              <a:spcAft>
                <a:spcPts val="0"/>
              </a:spcAft>
              <a:buClr>
                <a:srgbClr val="595959"/>
              </a:buClr>
              <a:buSzPct val="100000"/>
              <a:buFont typeface="Lato"/>
              <a:buChar char="●"/>
            </a:pPr>
            <a:r>
              <a:rPr b="1" lang="en">
                <a:solidFill>
                  <a:srgbClr val="595959"/>
                </a:solidFill>
                <a:latin typeface="Lato"/>
                <a:ea typeface="Lato"/>
                <a:cs typeface="Lato"/>
                <a:sym typeface="Lato"/>
              </a:rPr>
              <a:t>Every other Tuesday: @5:30-6:30 pm, ENR2 room N350</a:t>
            </a:r>
            <a:endParaRPr b="1">
              <a:solidFill>
                <a:srgbClr val="595959"/>
              </a:solidFill>
              <a:latin typeface="Lato"/>
              <a:ea typeface="Lato"/>
              <a:cs typeface="Lato"/>
              <a:sym typeface="Lato"/>
            </a:endParaRPr>
          </a:p>
          <a:p>
            <a:pPr indent="0" lvl="0" marL="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Semester Overview</a:t>
            </a:r>
            <a:endParaRPr/>
          </a:p>
        </p:txBody>
      </p:sp>
      <p:sp>
        <p:nvSpPr>
          <p:cNvPr id="76" name="Google Shape;76;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Only four weeks left until SRM!</a:t>
            </a:r>
            <a:endParaRPr/>
          </a:p>
          <a:p>
            <a:pPr indent="-317500" lvl="1" marL="914400" rtl="0" algn="l">
              <a:spcBef>
                <a:spcPts val="0"/>
              </a:spcBef>
              <a:spcAft>
                <a:spcPts val="0"/>
              </a:spcAft>
              <a:buSzPts val="1400"/>
              <a:buChar char="○"/>
            </a:pPr>
            <a:r>
              <a:rPr lang="en"/>
              <a:t>February</a:t>
            </a:r>
            <a:r>
              <a:rPr lang="en"/>
              <a:t> 11th - 17th</a:t>
            </a:r>
            <a:endParaRPr/>
          </a:p>
          <a:p>
            <a:pPr indent="-342900" lvl="0" marL="457200" rtl="0" algn="l">
              <a:spcBef>
                <a:spcPts val="0"/>
              </a:spcBef>
              <a:spcAft>
                <a:spcPts val="0"/>
              </a:spcAft>
              <a:buSzPts val="1800"/>
              <a:buChar char="●"/>
            </a:pPr>
            <a:r>
              <a:rPr lang="en"/>
              <a:t>Sheep </a:t>
            </a:r>
            <a:r>
              <a:rPr lang="en"/>
              <a:t>Shearing</a:t>
            </a:r>
            <a:endParaRPr/>
          </a:p>
          <a:p>
            <a:pPr indent="-317500" lvl="1" marL="914400" rtl="0" algn="l">
              <a:spcBef>
                <a:spcPts val="0"/>
              </a:spcBef>
              <a:spcAft>
                <a:spcPts val="0"/>
              </a:spcAft>
              <a:buSzPts val="1400"/>
              <a:buChar char="○"/>
            </a:pPr>
            <a:r>
              <a:rPr lang="en"/>
              <a:t>Sometime early March. TBD!</a:t>
            </a:r>
            <a:endParaRPr/>
          </a:p>
          <a:p>
            <a:pPr indent="-342900" lvl="0" marL="457200" rtl="0" algn="l">
              <a:spcBef>
                <a:spcPts val="0"/>
              </a:spcBef>
              <a:spcAft>
                <a:spcPts val="0"/>
              </a:spcAft>
              <a:buSzPts val="1800"/>
              <a:buChar char="●"/>
            </a:pPr>
            <a:r>
              <a:rPr lang="en"/>
              <a:t>End of Semester Overnight</a:t>
            </a:r>
            <a:endParaRPr/>
          </a:p>
          <a:p>
            <a:pPr indent="-317500" lvl="1" marL="914400" rtl="0" algn="l">
              <a:spcBef>
                <a:spcPts val="0"/>
              </a:spcBef>
              <a:spcAft>
                <a:spcPts val="0"/>
              </a:spcAft>
              <a:buSzPts val="1400"/>
              <a:buChar char="○"/>
            </a:pPr>
            <a:r>
              <a:rPr lang="en"/>
              <a:t>Late April at the Florida Station. TBD!</a:t>
            </a:r>
            <a:endParaRPr/>
          </a:p>
          <a:p>
            <a:pPr indent="-342900" lvl="0" marL="457200" rtl="0" algn="l">
              <a:spcBef>
                <a:spcPts val="0"/>
              </a:spcBef>
              <a:spcAft>
                <a:spcPts val="0"/>
              </a:spcAft>
              <a:buSzPts val="1800"/>
              <a:buChar char="●"/>
            </a:pPr>
            <a:r>
              <a:rPr lang="en"/>
              <a:t>Arroyo Chico Clean Up</a:t>
            </a:r>
            <a:endParaRPr/>
          </a:p>
          <a:p>
            <a:pPr indent="-317500" lvl="1" marL="914400" rtl="0" algn="l">
              <a:spcBef>
                <a:spcPts val="0"/>
              </a:spcBef>
              <a:spcAft>
                <a:spcPts val="0"/>
              </a:spcAft>
              <a:buSzPts val="1400"/>
              <a:buChar char="○"/>
            </a:pPr>
            <a:r>
              <a:rPr lang="en"/>
              <a:t>Larger event w city planned for April</a:t>
            </a:r>
            <a:endParaRPr/>
          </a:p>
          <a:p>
            <a:pPr indent="-342900" lvl="0" marL="457200" rtl="0" algn="l">
              <a:spcBef>
                <a:spcPts val="0"/>
              </a:spcBef>
              <a:spcAft>
                <a:spcPts val="0"/>
              </a:spcAft>
              <a:buSzPts val="1800"/>
              <a:buChar char="●"/>
            </a:pPr>
            <a:r>
              <a:rPr lang="en"/>
              <a:t>Guest Speakers</a:t>
            </a:r>
            <a:endParaRPr/>
          </a:p>
          <a:p>
            <a:pPr indent="-317500" lvl="1" marL="914400" rtl="0" algn="l">
              <a:spcBef>
                <a:spcPts val="0"/>
              </a:spcBef>
              <a:spcAft>
                <a:spcPts val="0"/>
              </a:spcAft>
              <a:buSzPts val="1400"/>
              <a:buChar char="○"/>
            </a:pPr>
            <a:r>
              <a:rPr lang="en"/>
              <a:t>Samuel Garcia on beef production</a:t>
            </a:r>
            <a:endParaRPr/>
          </a:p>
          <a:p>
            <a:pPr indent="-317500" lvl="1" marL="914400" rtl="0" algn="l">
              <a:spcBef>
                <a:spcPts val="0"/>
              </a:spcBef>
              <a:spcAft>
                <a:spcPts val="0"/>
              </a:spcAft>
              <a:buSzPts val="1400"/>
              <a:buChar char="○"/>
            </a:pPr>
            <a:r>
              <a:rPr lang="en"/>
              <a:t>Others TBD</a:t>
            </a:r>
            <a:endParaRPr/>
          </a:p>
          <a:p>
            <a:pPr indent="-342900" lvl="0" marL="457200" rtl="0" algn="l">
              <a:spcBef>
                <a:spcPts val="0"/>
              </a:spcBef>
              <a:spcAft>
                <a:spcPts val="0"/>
              </a:spcAft>
              <a:buSzPts val="1800"/>
              <a:buChar char="●"/>
            </a:pPr>
            <a:r>
              <a:rPr lang="en"/>
              <a:t>Officer elections!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Q&amp;A on Semester Schedule</a:t>
            </a:r>
            <a:endParaRPr/>
          </a:p>
        </p:txBody>
      </p:sp>
      <p:sp>
        <p:nvSpPr>
          <p:cNvPr id="82" name="Google Shape;82;p17"/>
          <p:cNvSpPr txBox="1"/>
          <p:nvPr>
            <p:ph idx="1" type="body"/>
          </p:nvPr>
        </p:nvSpPr>
        <p:spPr>
          <a:xfrm>
            <a:off x="490875" y="1084925"/>
            <a:ext cx="7287900" cy="3737700"/>
          </a:xfrm>
          <a:prstGeom prst="rect">
            <a:avLst/>
          </a:prstGeom>
        </p:spPr>
        <p:txBody>
          <a:bodyPr anchorCtr="0" anchor="t" bIns="91425" lIns="91425" spcFirstLastPara="1" rIns="91425" wrap="square" tIns="91425">
            <a:normAutofit/>
          </a:bodyPr>
          <a:lstStyle/>
          <a:p>
            <a:pPr indent="-304800" lvl="0" marL="457200" rtl="0" algn="l">
              <a:spcBef>
                <a:spcPts val="0"/>
              </a:spcBef>
              <a:spcAft>
                <a:spcPts val="0"/>
              </a:spcAft>
              <a:buSzPts val="1200"/>
              <a:buChar char="●"/>
            </a:pPr>
            <a:r>
              <a:rPr lang="en" sz="1200"/>
              <a:t>Guest Speakers?</a:t>
            </a:r>
            <a:endParaRPr sz="1200"/>
          </a:p>
          <a:p>
            <a:pPr indent="-279400" lvl="1" marL="914400" rtl="0" algn="l">
              <a:spcBef>
                <a:spcPts val="0"/>
              </a:spcBef>
              <a:spcAft>
                <a:spcPts val="0"/>
              </a:spcAft>
              <a:buSzPts val="800"/>
              <a:buChar char="○"/>
            </a:pPr>
            <a:r>
              <a:rPr lang="en" sz="800"/>
              <a:t>Alumni from EMRR</a:t>
            </a:r>
            <a:endParaRPr sz="800"/>
          </a:p>
          <a:p>
            <a:pPr indent="-279400" lvl="1" marL="914400" rtl="0" algn="l">
              <a:spcBef>
                <a:spcPts val="0"/>
              </a:spcBef>
              <a:spcAft>
                <a:spcPts val="0"/>
              </a:spcAft>
              <a:buSzPts val="800"/>
              <a:buChar char="○"/>
            </a:pPr>
            <a:r>
              <a:rPr lang="en" sz="800"/>
              <a:t>Arizona Conservation Corp</a:t>
            </a:r>
            <a:endParaRPr sz="800"/>
          </a:p>
          <a:p>
            <a:pPr indent="-279400" lvl="0" marL="457200" rtl="0" algn="l">
              <a:spcBef>
                <a:spcPts val="0"/>
              </a:spcBef>
              <a:spcAft>
                <a:spcPts val="0"/>
              </a:spcAft>
              <a:buSzPts val="800"/>
              <a:buChar char="●"/>
            </a:pPr>
            <a:r>
              <a:rPr lang="en" sz="1200"/>
              <a:t>Tierra Seca Events</a:t>
            </a:r>
            <a:endParaRPr sz="1200"/>
          </a:p>
          <a:p>
            <a:pPr indent="-279400" lvl="1" marL="914400" rtl="0" algn="l">
              <a:spcBef>
                <a:spcPts val="0"/>
              </a:spcBef>
              <a:spcAft>
                <a:spcPts val="0"/>
              </a:spcAft>
              <a:buSzPts val="800"/>
              <a:buChar char="○"/>
            </a:pPr>
            <a:r>
              <a:rPr lang="en" sz="800"/>
              <a:t>Kickball is happening!! </a:t>
            </a:r>
            <a:endParaRPr sz="800"/>
          </a:p>
          <a:p>
            <a:pPr indent="-279400" lvl="1" marL="914400" rtl="0" algn="l">
              <a:spcBef>
                <a:spcPts val="0"/>
              </a:spcBef>
              <a:spcAft>
                <a:spcPts val="0"/>
              </a:spcAft>
              <a:buSzPts val="800"/>
              <a:buChar char="○"/>
            </a:pPr>
            <a:r>
              <a:rPr lang="en" sz="800"/>
              <a:t>V Bar V?</a:t>
            </a:r>
            <a:endParaRPr sz="800"/>
          </a:p>
          <a:p>
            <a:pPr indent="-304800" lvl="0" marL="457200" rtl="0" algn="l">
              <a:spcBef>
                <a:spcPts val="0"/>
              </a:spcBef>
              <a:spcAft>
                <a:spcPts val="0"/>
              </a:spcAft>
              <a:buSzPts val="1200"/>
              <a:buChar char="●"/>
            </a:pPr>
            <a:r>
              <a:rPr lang="en" sz="1200"/>
              <a:t>What would you like to see?</a:t>
            </a:r>
            <a:endParaRPr sz="1200"/>
          </a:p>
          <a:p>
            <a:pPr indent="-304800" lvl="0" marL="457200" rtl="0" algn="l">
              <a:spcBef>
                <a:spcPts val="0"/>
              </a:spcBef>
              <a:spcAft>
                <a:spcPts val="0"/>
              </a:spcAft>
              <a:buSzPts val="1200"/>
              <a:buChar char="●"/>
            </a:pPr>
            <a:r>
              <a:rPr lang="en" sz="1200"/>
              <a:t>Plant ID Hikes after SRM</a:t>
            </a:r>
            <a:endParaRPr sz="1200"/>
          </a:p>
          <a:p>
            <a:pPr indent="-304800" lvl="0" marL="457200" rtl="0" algn="l">
              <a:spcBef>
                <a:spcPts val="0"/>
              </a:spcBef>
              <a:spcAft>
                <a:spcPts val="0"/>
              </a:spcAft>
              <a:buSzPts val="1200"/>
              <a:buChar char="●"/>
            </a:pPr>
            <a:r>
              <a:rPr lang="en" sz="1200"/>
              <a:t>Volunteering events</a:t>
            </a:r>
            <a:endParaRPr sz="1200"/>
          </a:p>
          <a:p>
            <a:pPr indent="-279400" lvl="1" marL="914400" rtl="0" algn="l">
              <a:spcBef>
                <a:spcPts val="0"/>
              </a:spcBef>
              <a:spcAft>
                <a:spcPts val="0"/>
              </a:spcAft>
              <a:buSzPts val="800"/>
              <a:buChar char="○"/>
            </a:pPr>
            <a:r>
              <a:rPr lang="en" sz="800"/>
              <a:t>The Don</a:t>
            </a:r>
            <a:endParaRPr sz="800"/>
          </a:p>
          <a:p>
            <a:pPr indent="-279400" lvl="1" marL="914400" rtl="0" algn="l">
              <a:spcBef>
                <a:spcPts val="0"/>
              </a:spcBef>
              <a:spcAft>
                <a:spcPts val="0"/>
              </a:spcAft>
              <a:buSzPts val="800"/>
              <a:buChar char="○"/>
            </a:pPr>
            <a:r>
              <a:rPr lang="en" sz="800"/>
              <a:t>Buffelgrass ect.</a:t>
            </a:r>
            <a:endParaRPr sz="800"/>
          </a:p>
          <a:p>
            <a:pPr indent="-304800" lvl="0" marL="457200" rtl="0" algn="l">
              <a:spcBef>
                <a:spcPts val="0"/>
              </a:spcBef>
              <a:spcAft>
                <a:spcPts val="0"/>
              </a:spcAft>
              <a:buSzPts val="1200"/>
              <a:buChar char="●"/>
            </a:pPr>
            <a:r>
              <a:rPr lang="en" sz="1200"/>
              <a:t>After SRM - Begin research planning</a:t>
            </a:r>
            <a:endParaRPr sz="1200"/>
          </a:p>
          <a:p>
            <a:pPr indent="-304800" lvl="0" marL="457200" rtl="0" algn="l">
              <a:spcBef>
                <a:spcPts val="0"/>
              </a:spcBef>
              <a:spcAft>
                <a:spcPts val="0"/>
              </a:spcAft>
              <a:buSzPts val="1200"/>
              <a:buChar char="●"/>
            </a:pPr>
            <a:r>
              <a:rPr lang="en" sz="1200"/>
              <a:t>More fun </a:t>
            </a:r>
            <a:r>
              <a:rPr lang="en" sz="1200"/>
              <a:t>events</a:t>
            </a:r>
            <a:endParaRPr sz="1200"/>
          </a:p>
          <a:p>
            <a:pPr indent="-304800" lvl="0" marL="457200" rtl="0" algn="l">
              <a:spcBef>
                <a:spcPts val="0"/>
              </a:spcBef>
              <a:spcAft>
                <a:spcPts val="0"/>
              </a:spcAft>
              <a:buSzPts val="1200"/>
              <a:buChar char="●"/>
            </a:pPr>
            <a:r>
              <a:rPr lang="en" sz="1200"/>
              <a:t>Fundraising</a:t>
            </a:r>
            <a:r>
              <a:rPr lang="en" sz="1200"/>
              <a:t> </a:t>
            </a:r>
            <a:r>
              <a:rPr lang="en" sz="1200"/>
              <a:t>Opportunities</a:t>
            </a:r>
            <a:endParaRPr sz="1200"/>
          </a:p>
          <a:p>
            <a:pPr indent="-304800" lvl="1" marL="914400" rtl="0" algn="l">
              <a:spcBef>
                <a:spcPts val="0"/>
              </a:spcBef>
              <a:spcAft>
                <a:spcPts val="0"/>
              </a:spcAft>
              <a:buSzPts val="1200"/>
              <a:buChar char="○"/>
            </a:pPr>
            <a:r>
              <a:rPr lang="en" sz="1200"/>
              <a:t>Booth for Rodeo Day or Tucson Rodeo booth?</a:t>
            </a:r>
            <a:endParaRPr sz="1200"/>
          </a:p>
          <a:p>
            <a:pPr indent="-304800" lvl="1" marL="914400" rtl="0" algn="l">
              <a:spcBef>
                <a:spcPts val="0"/>
              </a:spcBef>
              <a:spcAft>
                <a:spcPts val="0"/>
              </a:spcAft>
              <a:buSzPts val="1200"/>
              <a:buChar char="○"/>
            </a:pPr>
            <a:r>
              <a:rPr lang="en" sz="1200"/>
              <a:t>Steer Raffle at Tucson Rodeo</a:t>
            </a:r>
            <a:endParaRPr sz="1200"/>
          </a:p>
          <a:p>
            <a:pPr indent="-304800" lvl="1" marL="914400" rtl="0" algn="l">
              <a:spcBef>
                <a:spcPts val="0"/>
              </a:spcBef>
              <a:spcAft>
                <a:spcPts val="0"/>
              </a:spcAft>
              <a:buSzPts val="1200"/>
              <a:buChar char="○"/>
            </a:pPr>
            <a:r>
              <a:rPr lang="en" sz="1200"/>
              <a:t>Finding new ranchers for steer raffle</a:t>
            </a:r>
            <a:endParaRPr sz="1200"/>
          </a:p>
          <a:p>
            <a:pPr indent="-304800" lvl="1" marL="914400" rtl="0" algn="l">
              <a:spcBef>
                <a:spcPts val="0"/>
              </a:spcBef>
              <a:spcAft>
                <a:spcPts val="0"/>
              </a:spcAft>
              <a:buSzPts val="1200"/>
              <a:buChar char="○"/>
            </a:pPr>
            <a:r>
              <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FFA Volunteering</a:t>
            </a:r>
            <a:endParaRPr/>
          </a:p>
        </p:txBody>
      </p:sp>
      <p:pic>
        <p:nvPicPr>
          <p:cNvPr id="88" name="Google Shape;88;p18"/>
          <p:cNvPicPr preferRelativeResize="0"/>
          <p:nvPr/>
        </p:nvPicPr>
        <p:blipFill>
          <a:blip r:embed="rId3">
            <a:alphaModFix/>
          </a:blip>
          <a:stretch>
            <a:fillRect/>
          </a:stretch>
        </p:blipFill>
        <p:spPr>
          <a:xfrm>
            <a:off x="4632625" y="2571750"/>
            <a:ext cx="4362250" cy="2127976"/>
          </a:xfrm>
          <a:prstGeom prst="rect">
            <a:avLst/>
          </a:prstGeom>
          <a:noFill/>
          <a:ln>
            <a:noFill/>
          </a:ln>
        </p:spPr>
      </p:pic>
      <p:pic>
        <p:nvPicPr>
          <p:cNvPr id="89" name="Google Shape;89;p18"/>
          <p:cNvPicPr preferRelativeResize="0"/>
          <p:nvPr/>
        </p:nvPicPr>
        <p:blipFill>
          <a:blip r:embed="rId4">
            <a:alphaModFix/>
          </a:blip>
          <a:stretch>
            <a:fillRect/>
          </a:stretch>
        </p:blipFill>
        <p:spPr>
          <a:xfrm>
            <a:off x="4762037" y="375350"/>
            <a:ext cx="4103414" cy="1847349"/>
          </a:xfrm>
          <a:prstGeom prst="rect">
            <a:avLst/>
          </a:prstGeom>
          <a:noFill/>
          <a:ln>
            <a:noFill/>
          </a:ln>
        </p:spPr>
      </p:pic>
      <p:sp>
        <p:nvSpPr>
          <p:cNvPr id="90" name="Google Shape;90;p18"/>
          <p:cNvSpPr txBox="1"/>
          <p:nvPr/>
        </p:nvSpPr>
        <p:spPr>
          <a:xfrm>
            <a:off x="139325" y="1277175"/>
            <a:ext cx="4284300" cy="33279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2"/>
              </a:buClr>
              <a:buSzPts val="1800"/>
              <a:buFont typeface="Proxima Nova"/>
              <a:buChar char="●"/>
            </a:pPr>
            <a:r>
              <a:rPr lang="en" sz="1800">
                <a:solidFill>
                  <a:schemeClr val="dk2"/>
                </a:solidFill>
                <a:latin typeface="Proxima Nova"/>
                <a:ea typeface="Proxima Nova"/>
                <a:cs typeface="Proxima Nova"/>
                <a:sym typeface="Proxima Nova"/>
              </a:rPr>
              <a:t>FFA Day (Dr. Fehmi)</a:t>
            </a:r>
            <a:endParaRPr sz="1800">
              <a:solidFill>
                <a:schemeClr val="dk2"/>
              </a:solidFill>
              <a:latin typeface="Proxima Nova"/>
              <a:ea typeface="Proxima Nova"/>
              <a:cs typeface="Proxima Nova"/>
              <a:sym typeface="Proxima Nova"/>
            </a:endParaRPr>
          </a:p>
          <a:p>
            <a:pPr indent="-317500" lvl="1" marL="914400" rtl="0" algn="l">
              <a:lnSpc>
                <a:spcPct val="115000"/>
              </a:lnSpc>
              <a:spcBef>
                <a:spcPts val="0"/>
              </a:spcBef>
              <a:spcAft>
                <a:spcPts val="0"/>
              </a:spcAft>
              <a:buClr>
                <a:schemeClr val="dk2"/>
              </a:buClr>
              <a:buSzPts val="1400"/>
              <a:buFont typeface="Proxima Nova"/>
              <a:buChar char="○"/>
            </a:pPr>
            <a:r>
              <a:rPr b="1" lang="en">
                <a:solidFill>
                  <a:schemeClr val="dk2"/>
                </a:solidFill>
                <a:latin typeface="Proxima Nova"/>
                <a:ea typeface="Proxima Nova"/>
                <a:cs typeface="Proxima Nova"/>
                <a:sym typeface="Proxima Nova"/>
              </a:rPr>
              <a:t>When:</a:t>
            </a:r>
            <a:r>
              <a:rPr lang="en">
                <a:solidFill>
                  <a:schemeClr val="dk2"/>
                </a:solidFill>
                <a:latin typeface="Proxima Nova"/>
                <a:ea typeface="Proxima Nova"/>
                <a:cs typeface="Proxima Nova"/>
                <a:sym typeface="Proxima Nova"/>
              </a:rPr>
              <a:t> Friday, 2/24/22 @7am-12pm</a:t>
            </a:r>
            <a:endParaRPr>
              <a:solidFill>
                <a:schemeClr val="dk2"/>
              </a:solidFill>
              <a:latin typeface="Proxima Nova"/>
              <a:ea typeface="Proxima Nova"/>
              <a:cs typeface="Proxima Nova"/>
              <a:sym typeface="Proxima Nova"/>
            </a:endParaRPr>
          </a:p>
          <a:p>
            <a:pPr indent="-317500" lvl="1" marL="914400" rtl="0" algn="l">
              <a:lnSpc>
                <a:spcPct val="115000"/>
              </a:lnSpc>
              <a:spcBef>
                <a:spcPts val="0"/>
              </a:spcBef>
              <a:spcAft>
                <a:spcPts val="0"/>
              </a:spcAft>
              <a:buClr>
                <a:schemeClr val="dk2"/>
              </a:buClr>
              <a:buSzPts val="1400"/>
              <a:buFont typeface="Proxima Nova"/>
              <a:buChar char="○"/>
            </a:pPr>
            <a:r>
              <a:rPr b="1" lang="en">
                <a:solidFill>
                  <a:schemeClr val="dk2"/>
                </a:solidFill>
                <a:latin typeface="Proxima Nova"/>
                <a:ea typeface="Proxima Nova"/>
                <a:cs typeface="Proxima Nova"/>
                <a:sym typeface="Proxima Nova"/>
              </a:rPr>
              <a:t>Where:</a:t>
            </a:r>
            <a:r>
              <a:rPr lang="en">
                <a:solidFill>
                  <a:schemeClr val="dk2"/>
                </a:solidFill>
                <a:latin typeface="Proxima Nova"/>
                <a:ea typeface="Proxima Nova"/>
                <a:cs typeface="Proxima Nova"/>
                <a:sym typeface="Proxima Nova"/>
              </a:rPr>
              <a:t> East of Campbell Ave. and Roger Rd. Campus Ag Center</a:t>
            </a:r>
            <a:endParaRPr>
              <a:solidFill>
                <a:schemeClr val="dk2"/>
              </a:solidFill>
              <a:latin typeface="Proxima Nova"/>
              <a:ea typeface="Proxima Nova"/>
              <a:cs typeface="Proxima Nova"/>
              <a:sym typeface="Proxima Nova"/>
            </a:endParaRPr>
          </a:p>
          <a:p>
            <a:pPr indent="-317500" lvl="1" marL="914400" rtl="0" algn="l">
              <a:lnSpc>
                <a:spcPct val="115000"/>
              </a:lnSpc>
              <a:spcBef>
                <a:spcPts val="0"/>
              </a:spcBef>
              <a:spcAft>
                <a:spcPts val="0"/>
              </a:spcAft>
              <a:buClr>
                <a:schemeClr val="dk2"/>
              </a:buClr>
              <a:buSzPts val="1400"/>
              <a:buFont typeface="Proxima Nova"/>
              <a:buChar char="○"/>
            </a:pPr>
            <a:r>
              <a:rPr b="1" lang="en">
                <a:solidFill>
                  <a:schemeClr val="dk2"/>
                </a:solidFill>
                <a:latin typeface="Proxima Nova"/>
                <a:ea typeface="Proxima Nova"/>
                <a:cs typeface="Proxima Nova"/>
                <a:sym typeface="Proxima Nova"/>
              </a:rPr>
              <a:t>What:</a:t>
            </a:r>
            <a:r>
              <a:rPr lang="en">
                <a:solidFill>
                  <a:schemeClr val="dk2"/>
                </a:solidFill>
                <a:latin typeface="Proxima Nova"/>
                <a:ea typeface="Proxima Nova"/>
                <a:cs typeface="Proxima Nova"/>
                <a:sym typeface="Proxima Nova"/>
              </a:rPr>
              <a:t> Set up tables and chairs, grade exams, enter results, etc.</a:t>
            </a:r>
            <a:endParaRPr>
              <a:solidFill>
                <a:schemeClr val="dk2"/>
              </a:solidFill>
              <a:latin typeface="Proxima Nova"/>
              <a:ea typeface="Proxima Nova"/>
              <a:cs typeface="Proxima Nova"/>
              <a:sym typeface="Proxima Nova"/>
            </a:endParaRPr>
          </a:p>
          <a:p>
            <a:pPr indent="-342900" lvl="0" marL="457200" rtl="0" algn="l">
              <a:lnSpc>
                <a:spcPct val="115000"/>
              </a:lnSpc>
              <a:spcBef>
                <a:spcPts val="0"/>
              </a:spcBef>
              <a:spcAft>
                <a:spcPts val="0"/>
              </a:spcAft>
              <a:buClr>
                <a:schemeClr val="dk2"/>
              </a:buClr>
              <a:buSzPts val="1800"/>
              <a:buFont typeface="Proxima Nova"/>
              <a:buChar char="●"/>
            </a:pPr>
            <a:r>
              <a:rPr lang="en">
                <a:solidFill>
                  <a:schemeClr val="dk2"/>
                </a:solidFill>
                <a:latin typeface="Proxima Nova"/>
                <a:ea typeface="Proxima Nova"/>
                <a:cs typeface="Proxima Nova"/>
                <a:sym typeface="Proxima Nova"/>
              </a:rPr>
              <a:t>Sign Up Sheet:</a:t>
            </a:r>
            <a:endParaRPr>
              <a:solidFill>
                <a:schemeClr val="dk2"/>
              </a:solidFill>
              <a:latin typeface="Proxima Nova"/>
              <a:ea typeface="Proxima Nova"/>
              <a:cs typeface="Proxima Nova"/>
              <a:sym typeface="Proxima Nova"/>
            </a:endParaRPr>
          </a:p>
          <a:p>
            <a:pPr indent="0" lvl="0" marL="0" rtl="0" algn="l">
              <a:lnSpc>
                <a:spcPct val="115000"/>
              </a:lnSpc>
              <a:spcBef>
                <a:spcPts val="1200"/>
              </a:spcBef>
              <a:spcAft>
                <a:spcPts val="0"/>
              </a:spcAft>
              <a:buNone/>
            </a:pPr>
            <a:r>
              <a:rPr lang="en">
                <a:solidFill>
                  <a:schemeClr val="dk2"/>
                </a:solidFill>
                <a:latin typeface="Proxima Nova"/>
                <a:ea typeface="Proxima Nova"/>
                <a:cs typeface="Proxima Nova"/>
                <a:sym typeface="Proxima Nova"/>
              </a:rPr>
              <a:t>https://docs.google.com/spreadsheets/d/1nekq3bTSm3r2UXyWQjFZ9wgsr1Ux2zshtinsLj8Glvw/edit?usp=sharing</a:t>
            </a:r>
            <a:endParaRPr>
              <a:solidFill>
                <a:schemeClr val="dk2"/>
              </a:solidFill>
              <a:latin typeface="Proxima Nova"/>
              <a:ea typeface="Proxima Nova"/>
              <a:cs typeface="Proxima Nova"/>
              <a:sym typeface="Proxima Nova"/>
            </a:endParaRPr>
          </a:p>
          <a:p>
            <a:pPr indent="0" lvl="0" marL="0" rtl="0" algn="l">
              <a:spcBef>
                <a:spcPts val="1200"/>
              </a:spcBef>
              <a:spcAft>
                <a:spcPts val="0"/>
              </a:spcAft>
              <a:buNone/>
            </a:pPr>
            <a:r>
              <a:t/>
            </a:r>
            <a:endParaRPr>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2843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Summer Hiring Season is Here!</a:t>
            </a:r>
            <a:endParaRPr/>
          </a:p>
        </p:txBody>
      </p:sp>
      <p:sp>
        <p:nvSpPr>
          <p:cNvPr id="96" name="Google Shape;96;p19"/>
          <p:cNvSpPr txBox="1"/>
          <p:nvPr>
            <p:ph idx="1" type="body"/>
          </p:nvPr>
        </p:nvSpPr>
        <p:spPr>
          <a:xfrm>
            <a:off x="234975" y="1294250"/>
            <a:ext cx="4082100" cy="3373200"/>
          </a:xfrm>
          <a:prstGeom prst="rect">
            <a:avLst/>
          </a:prstGeom>
        </p:spPr>
        <p:txBody>
          <a:bodyPr anchorCtr="0" anchor="t" bIns="91425" lIns="91425" spcFirstLastPara="1" rIns="91425" wrap="square" tIns="91425">
            <a:normAutofit fontScale="25000" lnSpcReduction="20000"/>
          </a:bodyPr>
          <a:lstStyle/>
          <a:p>
            <a:pPr indent="-333140" lvl="0" marL="457200" rtl="0" algn="l">
              <a:spcBef>
                <a:spcPts val="0"/>
              </a:spcBef>
              <a:spcAft>
                <a:spcPts val="0"/>
              </a:spcAft>
              <a:buClr>
                <a:srgbClr val="000000"/>
              </a:buClr>
              <a:buSzPct val="100000"/>
              <a:buChar char="●"/>
            </a:pPr>
            <a:r>
              <a:rPr lang="en" sz="6585">
                <a:solidFill>
                  <a:srgbClr val="000000"/>
                </a:solidFill>
              </a:rPr>
              <a:t>Get on the SRM, CALS, and SNRE list serves</a:t>
            </a:r>
            <a:endParaRPr sz="6080">
              <a:solidFill>
                <a:srgbClr val="000000"/>
              </a:solidFill>
            </a:endParaRPr>
          </a:p>
          <a:p>
            <a:pPr indent="-334032" lvl="0" marL="457200" rtl="0" algn="l">
              <a:spcBef>
                <a:spcPts val="0"/>
              </a:spcBef>
              <a:spcAft>
                <a:spcPts val="0"/>
              </a:spcAft>
              <a:buSzPct val="102310"/>
              <a:buChar char="●"/>
            </a:pPr>
            <a:r>
              <a:rPr lang="en" sz="6491">
                <a:solidFill>
                  <a:srgbClr val="1F1F1F"/>
                </a:solidFill>
                <a:highlight>
                  <a:srgbClr val="FFFFFF"/>
                </a:highlight>
                <a:latin typeface="Roboto"/>
                <a:ea typeface="Roboto"/>
                <a:cs typeface="Roboto"/>
                <a:sym typeface="Roboto"/>
              </a:rPr>
              <a:t>Rocky Mountain Bio Lab Undergrad Research Program</a:t>
            </a:r>
            <a:endParaRPr sz="6491">
              <a:solidFill>
                <a:srgbClr val="1F1F1F"/>
              </a:solidFill>
              <a:highlight>
                <a:srgbClr val="FFFFFF"/>
              </a:highlight>
              <a:latin typeface="Roboto"/>
              <a:ea typeface="Roboto"/>
              <a:cs typeface="Roboto"/>
              <a:sym typeface="Roboto"/>
            </a:endParaRPr>
          </a:p>
          <a:p>
            <a:pPr indent="-331651" lvl="2" marL="1371600" rtl="0" algn="l">
              <a:spcBef>
                <a:spcPts val="0"/>
              </a:spcBef>
              <a:spcAft>
                <a:spcPts val="0"/>
              </a:spcAft>
              <a:buClr>
                <a:srgbClr val="1F1F1F"/>
              </a:buClr>
              <a:buSzPct val="100000"/>
              <a:buFont typeface="Roboto"/>
              <a:buChar char="■"/>
            </a:pPr>
            <a:r>
              <a:rPr lang="en" sz="6491" u="sng">
                <a:solidFill>
                  <a:schemeClr val="hlink"/>
                </a:solidFill>
                <a:highlight>
                  <a:srgbClr val="FFFFFF"/>
                </a:highlight>
                <a:latin typeface="Roboto"/>
                <a:ea typeface="Roboto"/>
                <a:cs typeface="Roboto"/>
                <a:sym typeface="Roboto"/>
                <a:hlinkClick r:id="rId3"/>
              </a:rPr>
              <a:t>https://www.rmbl.org/students/</a:t>
            </a:r>
            <a:r>
              <a:rPr lang="en" sz="6491">
                <a:solidFill>
                  <a:srgbClr val="1F1F1F"/>
                </a:solidFill>
                <a:highlight>
                  <a:srgbClr val="FFFFFF"/>
                </a:highlight>
                <a:latin typeface="Roboto"/>
                <a:ea typeface="Roboto"/>
                <a:cs typeface="Roboto"/>
                <a:sym typeface="Roboto"/>
              </a:rPr>
              <a:t> </a:t>
            </a:r>
            <a:endParaRPr sz="6491">
              <a:solidFill>
                <a:srgbClr val="1F1F1F"/>
              </a:solidFill>
              <a:highlight>
                <a:srgbClr val="FFFFFF"/>
              </a:highlight>
              <a:latin typeface="Roboto"/>
              <a:ea typeface="Roboto"/>
              <a:cs typeface="Roboto"/>
              <a:sym typeface="Roboto"/>
            </a:endParaRPr>
          </a:p>
          <a:p>
            <a:pPr indent="-331651" lvl="2" marL="1371600" rtl="0" algn="l">
              <a:spcBef>
                <a:spcPts val="0"/>
              </a:spcBef>
              <a:spcAft>
                <a:spcPts val="0"/>
              </a:spcAft>
              <a:buClr>
                <a:srgbClr val="1F1F1F"/>
              </a:buClr>
              <a:buSzPct val="100000"/>
              <a:buFont typeface="Roboto"/>
              <a:buChar char="■"/>
            </a:pPr>
            <a:r>
              <a:rPr lang="en" sz="6491">
                <a:solidFill>
                  <a:srgbClr val="1F1F1F"/>
                </a:solidFill>
                <a:highlight>
                  <a:srgbClr val="FFFFFF"/>
                </a:highlight>
                <a:latin typeface="Roboto"/>
                <a:ea typeface="Roboto"/>
                <a:cs typeface="Roboto"/>
                <a:sym typeface="Roboto"/>
              </a:rPr>
              <a:t>Deadline is </a:t>
            </a:r>
            <a:r>
              <a:rPr lang="en" sz="6491">
                <a:solidFill>
                  <a:srgbClr val="1F1F1F"/>
                </a:solidFill>
                <a:highlight>
                  <a:srgbClr val="FFFFFF"/>
                </a:highlight>
                <a:latin typeface="Roboto"/>
                <a:ea typeface="Roboto"/>
                <a:cs typeface="Roboto"/>
                <a:sym typeface="Roboto"/>
              </a:rPr>
              <a:t>February</a:t>
            </a:r>
            <a:r>
              <a:rPr lang="en" sz="6491">
                <a:solidFill>
                  <a:srgbClr val="1F1F1F"/>
                </a:solidFill>
                <a:highlight>
                  <a:srgbClr val="FFFFFF"/>
                </a:highlight>
                <a:latin typeface="Roboto"/>
                <a:ea typeface="Roboto"/>
                <a:cs typeface="Roboto"/>
                <a:sym typeface="Roboto"/>
              </a:rPr>
              <a:t> 15th</a:t>
            </a:r>
            <a:endParaRPr sz="6491">
              <a:solidFill>
                <a:srgbClr val="1F1F1F"/>
              </a:solidFill>
              <a:highlight>
                <a:srgbClr val="FFFFFF"/>
              </a:highlight>
              <a:latin typeface="Roboto"/>
              <a:ea typeface="Roboto"/>
              <a:cs typeface="Roboto"/>
              <a:sym typeface="Roboto"/>
            </a:endParaRPr>
          </a:p>
          <a:p>
            <a:pPr indent="-331651" lvl="2" marL="1371600" rtl="0" algn="l">
              <a:spcBef>
                <a:spcPts val="0"/>
              </a:spcBef>
              <a:spcAft>
                <a:spcPts val="0"/>
              </a:spcAft>
              <a:buClr>
                <a:srgbClr val="1F1F1F"/>
              </a:buClr>
              <a:buSzPct val="100000"/>
              <a:buFont typeface="Roboto"/>
              <a:buChar char="■"/>
            </a:pPr>
            <a:r>
              <a:rPr lang="en" sz="6491">
                <a:solidFill>
                  <a:srgbClr val="1F1F1F"/>
                </a:solidFill>
                <a:highlight>
                  <a:srgbClr val="FFFFFF"/>
                </a:highlight>
                <a:latin typeface="Roboto"/>
                <a:ea typeface="Roboto"/>
                <a:cs typeface="Roboto"/>
                <a:sym typeface="Roboto"/>
              </a:rPr>
              <a:t>Interested students can also contact the program coordinator directly- Rosemary Smith (rsmith@rmbl.org).  Description below</a:t>
            </a:r>
            <a:endParaRPr sz="6491">
              <a:solidFill>
                <a:srgbClr val="1F1F1F"/>
              </a:solidFill>
              <a:highlight>
                <a:srgbClr val="FFFFFF"/>
              </a:highlight>
              <a:latin typeface="Roboto"/>
              <a:ea typeface="Roboto"/>
              <a:cs typeface="Roboto"/>
              <a:sym typeface="Roboto"/>
            </a:endParaRPr>
          </a:p>
          <a:p>
            <a:pPr indent="0" lvl="0" marL="1371600" rtl="0" algn="l">
              <a:spcBef>
                <a:spcPts val="1200"/>
              </a:spcBef>
              <a:spcAft>
                <a:spcPts val="1200"/>
              </a:spcAft>
              <a:buNone/>
            </a:pPr>
            <a:r>
              <a:t/>
            </a:r>
            <a:endParaRPr sz="1650">
              <a:solidFill>
                <a:srgbClr val="1F1F1F"/>
              </a:solidFill>
              <a:highlight>
                <a:srgbClr val="FFFFFF"/>
              </a:highlight>
              <a:latin typeface="Roboto"/>
              <a:ea typeface="Roboto"/>
              <a:cs typeface="Roboto"/>
              <a:sym typeface="Roboto"/>
            </a:endParaRPr>
          </a:p>
        </p:txBody>
      </p:sp>
      <p:sp>
        <p:nvSpPr>
          <p:cNvPr id="97" name="Google Shape;97;p19"/>
          <p:cNvSpPr txBox="1"/>
          <p:nvPr>
            <p:ph idx="1" type="body"/>
          </p:nvPr>
        </p:nvSpPr>
        <p:spPr>
          <a:xfrm>
            <a:off x="4051625" y="938275"/>
            <a:ext cx="4922400" cy="4390200"/>
          </a:xfrm>
          <a:prstGeom prst="rect">
            <a:avLst/>
          </a:prstGeom>
        </p:spPr>
        <p:txBody>
          <a:bodyPr anchorCtr="0" anchor="t" bIns="91425" lIns="91425" spcFirstLastPara="1" rIns="91425" wrap="square" tIns="91425">
            <a:noAutofit/>
          </a:bodyPr>
          <a:lstStyle/>
          <a:p>
            <a:pPr indent="0" lvl="0" marL="457200" rtl="0" algn="l">
              <a:lnSpc>
                <a:spcPct val="105000"/>
              </a:lnSpc>
              <a:spcBef>
                <a:spcPts val="0"/>
              </a:spcBef>
              <a:spcAft>
                <a:spcPts val="0"/>
              </a:spcAft>
              <a:buSzPts val="440"/>
              <a:buNone/>
            </a:pPr>
            <a:r>
              <a:rPr lang="en" sz="1050">
                <a:solidFill>
                  <a:srgbClr val="000000"/>
                </a:solidFill>
                <a:highlight>
                  <a:srgbClr val="FFFFFF"/>
                </a:highlight>
                <a:latin typeface="Arial"/>
                <a:ea typeface="Arial"/>
                <a:cs typeface="Arial"/>
                <a:sym typeface="Arial"/>
              </a:rPr>
              <a:t>Each summer, the Rocky Mountain Biological Laboratory (RMBL) offers a 10 week program, where approximately 40 students are matched with mentors from across the country to conduct independent research.  Students have opportunities to work on a wide array of ecological and evolutionary field projects.  Additionally, students have the opportunity to supplement their research project with additional training in field ecology or wildlife biology.  RMBL provides REU funding for approximately 10 students.  RMBL also makes available additional scholarships.  Consequently, financial need should not preclude students from applying.</a:t>
            </a:r>
            <a:endParaRPr sz="1050">
              <a:solidFill>
                <a:srgbClr val="424242"/>
              </a:solidFill>
              <a:highlight>
                <a:srgbClr val="FFFFFF"/>
              </a:highlight>
              <a:latin typeface="Arial"/>
              <a:ea typeface="Arial"/>
              <a:cs typeface="Arial"/>
              <a:sym typeface="Arial"/>
            </a:endParaRPr>
          </a:p>
          <a:p>
            <a:pPr indent="0" lvl="0" marL="457200" rtl="0" algn="l">
              <a:lnSpc>
                <a:spcPct val="105000"/>
              </a:lnSpc>
              <a:spcBef>
                <a:spcPts val="1200"/>
              </a:spcBef>
              <a:spcAft>
                <a:spcPts val="0"/>
              </a:spcAft>
              <a:buSzPts val="440"/>
              <a:buNone/>
            </a:pPr>
            <a:r>
              <a:rPr lang="en" sz="1050">
                <a:solidFill>
                  <a:srgbClr val="000000"/>
                </a:solidFill>
                <a:highlight>
                  <a:srgbClr val="FFFFFF"/>
                </a:highlight>
                <a:latin typeface="Arial"/>
                <a:ea typeface="Arial"/>
                <a:cs typeface="Arial"/>
                <a:sym typeface="Arial"/>
              </a:rPr>
              <a:t>This is a wonderful opportunity for students thinking about a career in the sciences.  RMBL is located in Gothic, Colorado, a stunningly beautiful location in the Rockies.  Because we host more than 150 graduate students and senior scientists, undergraduates have an opportunity to learn about graduate programs from around the world.  Many undergraduates end up as co-authors on scientific papers and start building professional networks that foster their career across a lifetime.  We have had many undergraduates turn their summer research into a senior thesis project.</a:t>
            </a:r>
            <a:endParaRPr sz="1050">
              <a:solidFill>
                <a:srgbClr val="424242"/>
              </a:solidFill>
              <a:highlight>
                <a:srgbClr val="FFFFFF"/>
              </a:highlight>
              <a:latin typeface="Arial"/>
              <a:ea typeface="Arial"/>
              <a:cs typeface="Arial"/>
              <a:sym typeface="Arial"/>
            </a:endParaRPr>
          </a:p>
          <a:p>
            <a:pPr indent="0" lvl="0" marL="457200" rtl="0" algn="l">
              <a:lnSpc>
                <a:spcPct val="105000"/>
              </a:lnSpc>
              <a:spcBef>
                <a:spcPts val="1200"/>
              </a:spcBef>
              <a:spcAft>
                <a:spcPts val="0"/>
              </a:spcAft>
              <a:buSzPts val="440"/>
              <a:buNone/>
            </a:pPr>
            <a:r>
              <a:rPr lang="en" sz="1050">
                <a:solidFill>
                  <a:srgbClr val="000000"/>
                </a:solidFill>
                <a:highlight>
                  <a:srgbClr val="FFFFFF"/>
                </a:highlight>
                <a:latin typeface="Arial"/>
                <a:ea typeface="Arial"/>
                <a:cs typeface="Arial"/>
                <a:sym typeface="Arial"/>
              </a:rPr>
              <a:t>Our program does fill.  We encourage strongly motivated applicants, including applicants who need financial support, to s</a:t>
            </a:r>
            <a:r>
              <a:rPr b="1" lang="en" sz="1050">
                <a:solidFill>
                  <a:srgbClr val="000000"/>
                </a:solidFill>
                <a:highlight>
                  <a:srgbClr val="FFFFFF"/>
                </a:highlight>
                <a:latin typeface="Arial"/>
                <a:ea typeface="Arial"/>
                <a:cs typeface="Arial"/>
                <a:sym typeface="Arial"/>
              </a:rPr>
              <a:t>ubmit their online application by Feb. 15.</a:t>
            </a:r>
            <a:endParaRPr b="1" sz="1050"/>
          </a:p>
          <a:p>
            <a:pPr indent="0" lvl="0" marL="1371600" rtl="0" algn="l">
              <a:lnSpc>
                <a:spcPct val="105000"/>
              </a:lnSpc>
              <a:spcBef>
                <a:spcPts val="1200"/>
              </a:spcBef>
              <a:spcAft>
                <a:spcPts val="1200"/>
              </a:spcAft>
              <a:buSzPts val="440"/>
              <a:buNone/>
            </a:pPr>
            <a:r>
              <a:t/>
            </a:r>
            <a:endParaRPr sz="1360">
              <a:solidFill>
                <a:srgbClr val="1F1F1F"/>
              </a:solidFill>
              <a:highlight>
                <a:srgbClr val="FFFFFF"/>
              </a:highlight>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Job </a:t>
            </a:r>
            <a:r>
              <a:rPr lang="en"/>
              <a:t>Opportunities</a:t>
            </a:r>
            <a:r>
              <a:rPr lang="en"/>
              <a:t> Continued</a:t>
            </a:r>
            <a:endParaRPr/>
          </a:p>
        </p:txBody>
      </p:sp>
      <p:pic>
        <p:nvPicPr>
          <p:cNvPr id="103" name="Google Shape;103;p20"/>
          <p:cNvPicPr preferRelativeResize="0"/>
          <p:nvPr/>
        </p:nvPicPr>
        <p:blipFill>
          <a:blip r:embed="rId3">
            <a:alphaModFix/>
          </a:blip>
          <a:stretch>
            <a:fillRect/>
          </a:stretch>
        </p:blipFill>
        <p:spPr>
          <a:xfrm>
            <a:off x="4160499" y="1178887"/>
            <a:ext cx="5065626" cy="3497074"/>
          </a:xfrm>
          <a:prstGeom prst="rect">
            <a:avLst/>
          </a:prstGeom>
          <a:noFill/>
          <a:ln>
            <a:noFill/>
          </a:ln>
        </p:spPr>
      </p:pic>
      <p:sp>
        <p:nvSpPr>
          <p:cNvPr id="104" name="Google Shape;104;p20"/>
          <p:cNvSpPr txBox="1"/>
          <p:nvPr>
            <p:ph idx="1" type="body"/>
          </p:nvPr>
        </p:nvSpPr>
        <p:spPr>
          <a:xfrm>
            <a:off x="151950" y="1397113"/>
            <a:ext cx="40797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General link for current USFS hiring event:</a:t>
            </a:r>
            <a:endParaRPr/>
          </a:p>
          <a:p>
            <a:pPr indent="-342900" lvl="0" marL="457200" rtl="0" algn="l">
              <a:spcBef>
                <a:spcPts val="0"/>
              </a:spcBef>
              <a:spcAft>
                <a:spcPts val="0"/>
              </a:spcAft>
              <a:buSzPts val="1800"/>
              <a:buChar char="●"/>
            </a:pPr>
            <a:r>
              <a:rPr lang="en" u="sng">
                <a:solidFill>
                  <a:schemeClr val="hlink"/>
                </a:solidFill>
                <a:hlinkClick r:id="rId4"/>
              </a:rPr>
              <a:t>https://www.fs.usda.gov/working-with-us/jobs/summer-internships?utm_source=flyer&amp;utm_medium=email&amp;utm_campaign=recruitment&amp;utm_content=summerInternships</a:t>
            </a:r>
            <a:endParaRPr/>
          </a:p>
          <a:p>
            <a:pPr indent="-342900" lvl="0" marL="457200" rtl="0" algn="l">
              <a:spcBef>
                <a:spcPts val="0"/>
              </a:spcBef>
              <a:spcAft>
                <a:spcPts val="0"/>
              </a:spcAft>
              <a:buSzPts val="1800"/>
              <a:buChar char="●"/>
            </a:pPr>
            <a:r>
              <a:rPr lang="en"/>
              <a:t>Deadline is </a:t>
            </a:r>
            <a:r>
              <a:rPr b="1" lang="en"/>
              <a:t>January 27th!!</a:t>
            </a:r>
            <a:endParaRPr b="1"/>
          </a:p>
          <a:p>
            <a:pPr indent="0" lvl="0" marL="457200" rtl="0" algn="l">
              <a:spcBef>
                <a:spcPts val="120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Job Opportunities Continued</a:t>
            </a:r>
            <a:endParaRPr/>
          </a:p>
          <a:p>
            <a:pPr indent="0" lvl="0" marL="0" rtl="0" algn="l">
              <a:spcBef>
                <a:spcPts val="0"/>
              </a:spcBef>
              <a:spcAft>
                <a:spcPts val="0"/>
              </a:spcAft>
              <a:buNone/>
            </a:pPr>
            <a:r>
              <a:t/>
            </a:r>
            <a:endParaRPr/>
          </a:p>
        </p:txBody>
      </p:sp>
      <p:sp>
        <p:nvSpPr>
          <p:cNvPr id="110" name="Google Shape;110;p21"/>
          <p:cNvSpPr txBox="1"/>
          <p:nvPr>
            <p:ph idx="1" type="body"/>
          </p:nvPr>
        </p:nvSpPr>
        <p:spPr>
          <a:xfrm>
            <a:off x="311700" y="1017725"/>
            <a:ext cx="3885000" cy="5050800"/>
          </a:xfrm>
          <a:prstGeom prst="rect">
            <a:avLst/>
          </a:prstGeom>
        </p:spPr>
        <p:txBody>
          <a:bodyPr anchorCtr="0" anchor="t" bIns="91425" lIns="91425" spcFirstLastPara="1" rIns="91425" wrap="square" tIns="91425">
            <a:normAutofit lnSpcReduction="20000"/>
          </a:bodyPr>
          <a:lstStyle/>
          <a:p>
            <a:pPr indent="-381000" lvl="0" marL="457200" rtl="0" algn="l">
              <a:spcBef>
                <a:spcPts val="0"/>
              </a:spcBef>
              <a:spcAft>
                <a:spcPts val="0"/>
              </a:spcAft>
              <a:buClr>
                <a:srgbClr val="202124"/>
              </a:buClr>
              <a:buSzPts val="2400"/>
              <a:buFont typeface="Arial"/>
              <a:buChar char="●"/>
            </a:pPr>
            <a:r>
              <a:rPr lang="en" sz="2400">
                <a:solidFill>
                  <a:srgbClr val="202124"/>
                </a:solidFill>
                <a:highlight>
                  <a:srgbClr val="FFFFFF"/>
                </a:highlight>
                <a:latin typeface="Arial"/>
                <a:ea typeface="Arial"/>
                <a:cs typeface="Arial"/>
                <a:sym typeface="Arial"/>
              </a:rPr>
              <a:t>Community Mapping Research Assistant(s)</a:t>
            </a:r>
            <a:endParaRPr sz="2400">
              <a:solidFill>
                <a:srgbClr val="202124"/>
              </a:solidFill>
              <a:highlight>
                <a:srgbClr val="FFFFFF"/>
              </a:highlight>
              <a:latin typeface="Arial"/>
              <a:ea typeface="Arial"/>
              <a:cs typeface="Arial"/>
              <a:sym typeface="Arial"/>
            </a:endParaRPr>
          </a:p>
          <a:p>
            <a:pPr indent="-381000" lvl="0" marL="457200" rtl="0" algn="l">
              <a:spcBef>
                <a:spcPts val="0"/>
              </a:spcBef>
              <a:spcAft>
                <a:spcPts val="0"/>
              </a:spcAft>
              <a:buSzPts val="2400"/>
              <a:buFont typeface="Arial"/>
              <a:buChar char="●"/>
            </a:pPr>
            <a:r>
              <a:rPr lang="en" sz="2400" u="sng">
                <a:solidFill>
                  <a:schemeClr val="hlink"/>
                </a:solidFill>
                <a:highlight>
                  <a:srgbClr val="FFFFFF"/>
                </a:highlight>
                <a:latin typeface="Arial"/>
                <a:ea typeface="Arial"/>
                <a:cs typeface="Arial"/>
                <a:sym typeface="Arial"/>
                <a:hlinkClick r:id="rId3"/>
              </a:rPr>
              <a:t>https://docs.google.com/forms/d/e/1FAIpQLSfVx1RCDFt8rHE8AZasmIOV6RcKAFWbsWp7uLauGe2RphnBnA/viewform</a:t>
            </a:r>
            <a:endParaRPr sz="2400">
              <a:solidFill>
                <a:srgbClr val="202124"/>
              </a:solidFill>
              <a:highlight>
                <a:srgbClr val="FFFFFF"/>
              </a:highlight>
              <a:latin typeface="Arial"/>
              <a:ea typeface="Arial"/>
              <a:cs typeface="Arial"/>
              <a:sym typeface="Arial"/>
            </a:endParaRPr>
          </a:p>
          <a:p>
            <a:pPr indent="-381000" lvl="0" marL="457200" rtl="0" algn="l">
              <a:spcBef>
                <a:spcPts val="0"/>
              </a:spcBef>
              <a:spcAft>
                <a:spcPts val="0"/>
              </a:spcAft>
              <a:buClr>
                <a:srgbClr val="202124"/>
              </a:buClr>
              <a:buSzPts val="2400"/>
              <a:buFont typeface="Arial"/>
              <a:buChar char="●"/>
            </a:pPr>
            <a:r>
              <a:rPr b="1" lang="en" sz="2400">
                <a:solidFill>
                  <a:srgbClr val="202124"/>
                </a:solidFill>
                <a:highlight>
                  <a:srgbClr val="FFFFFF"/>
                </a:highlight>
                <a:latin typeface="Arial"/>
                <a:ea typeface="Arial"/>
                <a:cs typeface="Arial"/>
                <a:sym typeface="Arial"/>
              </a:rPr>
              <a:t>Deadline for priority is </a:t>
            </a:r>
            <a:r>
              <a:rPr b="1" lang="en" sz="2400">
                <a:solidFill>
                  <a:srgbClr val="202124"/>
                </a:solidFill>
                <a:highlight>
                  <a:srgbClr val="FFFFFF"/>
                </a:highlight>
                <a:latin typeface="Arial"/>
                <a:ea typeface="Arial"/>
                <a:cs typeface="Arial"/>
                <a:sym typeface="Arial"/>
              </a:rPr>
              <a:t>tomorrow January 18th!!</a:t>
            </a:r>
            <a:endParaRPr b="1" sz="2400">
              <a:solidFill>
                <a:srgbClr val="202124"/>
              </a:solidFill>
              <a:highlight>
                <a:srgbClr val="FFFFFF"/>
              </a:highlight>
              <a:latin typeface="Arial"/>
              <a:ea typeface="Arial"/>
              <a:cs typeface="Arial"/>
              <a:sym typeface="Arial"/>
            </a:endParaRPr>
          </a:p>
          <a:p>
            <a:pPr indent="0" lvl="0" marL="0" rtl="0" algn="l">
              <a:spcBef>
                <a:spcPts val="1200"/>
              </a:spcBef>
              <a:spcAft>
                <a:spcPts val="0"/>
              </a:spcAft>
              <a:buNone/>
            </a:pPr>
            <a:r>
              <a:t/>
            </a:r>
            <a:endParaRPr sz="2400">
              <a:solidFill>
                <a:srgbClr val="202124"/>
              </a:solidFill>
              <a:highlight>
                <a:srgbClr val="FFFFFF"/>
              </a:highlight>
              <a:latin typeface="Arial"/>
              <a:ea typeface="Arial"/>
              <a:cs typeface="Arial"/>
              <a:sym typeface="Arial"/>
            </a:endParaRPr>
          </a:p>
          <a:p>
            <a:pPr indent="0" lvl="0" marL="0" rtl="0" algn="l">
              <a:spcBef>
                <a:spcPts val="1200"/>
              </a:spcBef>
              <a:spcAft>
                <a:spcPts val="1200"/>
              </a:spcAft>
              <a:buNone/>
            </a:pPr>
            <a:r>
              <a:t/>
            </a:r>
            <a:endParaRPr sz="2400">
              <a:solidFill>
                <a:srgbClr val="202124"/>
              </a:solidFill>
              <a:highlight>
                <a:srgbClr val="FFFFFF"/>
              </a:highlight>
              <a:latin typeface="Arial"/>
              <a:ea typeface="Arial"/>
              <a:cs typeface="Arial"/>
              <a:sym typeface="Arial"/>
            </a:endParaRPr>
          </a:p>
        </p:txBody>
      </p:sp>
      <p:sp>
        <p:nvSpPr>
          <p:cNvPr id="111" name="Google Shape;111;p21"/>
          <p:cNvSpPr txBox="1"/>
          <p:nvPr>
            <p:ph idx="1" type="body"/>
          </p:nvPr>
        </p:nvSpPr>
        <p:spPr>
          <a:xfrm>
            <a:off x="4763500" y="1017725"/>
            <a:ext cx="4160700" cy="405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202124"/>
                </a:solidFill>
                <a:highlight>
                  <a:srgbClr val="FFFFFF"/>
                </a:highlight>
                <a:latin typeface="Arial"/>
                <a:ea typeface="Arial"/>
                <a:cs typeface="Arial"/>
                <a:sym typeface="Arial"/>
              </a:rPr>
              <a:t>Students will record the spatial coordinates of various habitat resources and features in the built environment around the University of Arizona campus. These include, but aren't limited to, water sources and features, vegetation sources and features, and nesting/burrowing/roosting sources and featu</a:t>
            </a:r>
            <a:r>
              <a:rPr lang="en" sz="1700">
                <a:solidFill>
                  <a:srgbClr val="202124"/>
                </a:solidFill>
                <a:highlight>
                  <a:srgbClr val="FFFFFF"/>
                </a:highlight>
                <a:latin typeface="Arial"/>
                <a:ea typeface="Arial"/>
                <a:cs typeface="Arial"/>
                <a:sym typeface="Arial"/>
              </a:rPr>
              <a:t>res.</a:t>
            </a:r>
            <a:endParaRPr sz="1900">
              <a:solidFill>
                <a:srgbClr val="202124"/>
              </a:solidFill>
              <a:highlight>
                <a:srgbClr val="FFFFFF"/>
              </a:highlight>
              <a:latin typeface="Arial"/>
              <a:ea typeface="Arial"/>
              <a:cs typeface="Arial"/>
              <a:sym typeface="Arial"/>
            </a:endParaRPr>
          </a:p>
          <a:p>
            <a:pPr indent="0" lvl="0" marL="0" rtl="0" algn="l">
              <a:spcBef>
                <a:spcPts val="1200"/>
              </a:spcBef>
              <a:spcAft>
                <a:spcPts val="0"/>
              </a:spcAft>
              <a:buNone/>
            </a:pPr>
            <a:r>
              <a:rPr lang="en" sz="1700">
                <a:solidFill>
                  <a:srgbClr val="202124"/>
                </a:solidFill>
                <a:highlight>
                  <a:srgbClr val="FFFFFF"/>
                </a:highlight>
                <a:latin typeface="Arial"/>
                <a:ea typeface="Arial"/>
                <a:cs typeface="Arial"/>
                <a:sym typeface="Arial"/>
              </a:rPr>
              <a:t>*</a:t>
            </a:r>
            <a:r>
              <a:rPr b="1" lang="en" sz="1700">
                <a:solidFill>
                  <a:srgbClr val="202124"/>
                </a:solidFill>
                <a:highlight>
                  <a:srgbClr val="FFFFFF"/>
                </a:highlight>
                <a:latin typeface="Arial"/>
                <a:ea typeface="Arial"/>
                <a:cs typeface="Arial"/>
                <a:sym typeface="Arial"/>
              </a:rPr>
              <a:t>Full time enrollment and advanced standing (years 2+) in SNRE undergraduate program* </a:t>
            </a:r>
            <a:endParaRPr b="1" sz="1700">
              <a:solidFill>
                <a:srgbClr val="202124"/>
              </a:solidFill>
              <a:highlight>
                <a:srgbClr val="FFFFFF"/>
              </a:highlight>
              <a:latin typeface="Arial"/>
              <a:ea typeface="Arial"/>
              <a:cs typeface="Arial"/>
              <a:sym typeface="Arial"/>
            </a:endParaRPr>
          </a:p>
          <a:p>
            <a:pPr indent="0" lvl="0" marL="0" rtl="0" algn="l">
              <a:spcBef>
                <a:spcPts val="1200"/>
              </a:spcBef>
              <a:spcAft>
                <a:spcPts val="0"/>
              </a:spcAft>
              <a:buNone/>
            </a:pPr>
            <a:r>
              <a:t/>
            </a:r>
            <a:endParaRPr sz="1700">
              <a:solidFill>
                <a:srgbClr val="202124"/>
              </a:solidFill>
              <a:highlight>
                <a:srgbClr val="FFFFFF"/>
              </a:highlight>
              <a:latin typeface="Arial"/>
              <a:ea typeface="Arial"/>
              <a:cs typeface="Arial"/>
              <a:sym typeface="Arial"/>
            </a:endParaRPr>
          </a:p>
          <a:p>
            <a:pPr indent="0" lvl="0" marL="0" rtl="0" algn="l">
              <a:spcBef>
                <a:spcPts val="1200"/>
              </a:spcBef>
              <a:spcAft>
                <a:spcPts val="0"/>
              </a:spcAft>
              <a:buNone/>
            </a:pPr>
            <a:r>
              <a:t/>
            </a:r>
            <a:endParaRPr sz="1700">
              <a:solidFill>
                <a:srgbClr val="202124"/>
              </a:solidFill>
              <a:highlight>
                <a:srgbClr val="FFFFFF"/>
              </a:highlight>
              <a:latin typeface="Arial"/>
              <a:ea typeface="Arial"/>
              <a:cs typeface="Arial"/>
              <a:sym typeface="Arial"/>
            </a:endParaRPr>
          </a:p>
          <a:p>
            <a:pPr indent="0" lvl="0" marL="0" rtl="0" algn="l">
              <a:spcBef>
                <a:spcPts val="1200"/>
              </a:spcBef>
              <a:spcAft>
                <a:spcPts val="1200"/>
              </a:spcAft>
              <a:buNone/>
            </a:pPr>
            <a:r>
              <a:t/>
            </a:r>
            <a:endParaRPr sz="2400">
              <a:solidFill>
                <a:srgbClr val="202124"/>
              </a:solidFill>
              <a:highlight>
                <a:srgbClr val="FFFFFF"/>
              </a:highlight>
              <a:latin typeface="Arial"/>
              <a:ea typeface="Arial"/>
              <a:cs typeface="Arial"/>
              <a:sym typeface="Arial"/>
            </a:endParaRPr>
          </a:p>
        </p:txBody>
      </p:sp>
      <p:sp>
        <p:nvSpPr>
          <p:cNvPr id="112" name="Google Shape;112;p21"/>
          <p:cNvSpPr txBox="1"/>
          <p:nvPr/>
        </p:nvSpPr>
        <p:spPr>
          <a:xfrm>
            <a:off x="5325100" y="1612950"/>
            <a:ext cx="384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