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Roboto"/>
      <p:regular r:id="rId25"/>
      <p:bold r:id="rId26"/>
      <p:italic r:id="rId27"/>
      <p:boldItalic r:id="rId28"/>
    </p:embeddedFont>
    <p:embeddedFont>
      <p:font typeface="Lato"/>
      <p:regular r:id="rId29"/>
      <p:bold r:id="rId30"/>
      <p:italic r:id="rId31"/>
      <p:boldItalic r:id="rId32"/>
    </p:embeddedFont>
    <p:embeddedFont>
      <p:font typeface="Alfa Slab On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AlfaSlabOne-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48c7d082c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48c7d082c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886a3bb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886a3bb0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48c7d082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48c7d082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to pass out list serve form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c7d082c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c7d082c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068e3e2e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068e3e2e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8c7d082c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48c7d082c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068e3e2e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1068e3e2e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8c7d082c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8c7d082c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068e3e2e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068e3e2e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48c7d082c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48c7d082c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192c310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192c310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5192c310e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5192c310e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068e3e2e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1068e3e2e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51a099cc2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51a099cc2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uofatierraseca@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24.jpg"/><Relationship Id="rId5" Type="http://schemas.openxmlformats.org/officeDocument/2006/relationships/image" Target="../media/image21.jpg"/><Relationship Id="rId6" Type="http://schemas.openxmlformats.org/officeDocument/2006/relationships/image" Target="../media/image23.jpg"/><Relationship Id="rId7"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12.jp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app.joinhandshake.com/stu/jobs/6909402" TargetMode="External"/><Relationship Id="rId4" Type="http://schemas.openxmlformats.org/officeDocument/2006/relationships/hyperlink" Target="https://app.joinhandshake.com/stu/jobs/690954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Tierra Seca Meeting 8/30/22</a:t>
            </a:r>
            <a:endParaRPr/>
          </a:p>
        </p:txBody>
      </p:sp>
      <p:pic>
        <p:nvPicPr>
          <p:cNvPr id="57" name="Google Shape;57;p13"/>
          <p:cNvPicPr preferRelativeResize="0"/>
          <p:nvPr/>
        </p:nvPicPr>
        <p:blipFill>
          <a:blip r:embed="rId3">
            <a:alphaModFix/>
          </a:blip>
          <a:stretch>
            <a:fillRect/>
          </a:stretch>
        </p:blipFill>
        <p:spPr>
          <a:xfrm>
            <a:off x="4" y="2995276"/>
            <a:ext cx="2842102" cy="2148225"/>
          </a:xfrm>
          <a:prstGeom prst="rect">
            <a:avLst/>
          </a:prstGeom>
          <a:noFill/>
          <a:ln>
            <a:noFill/>
          </a:ln>
        </p:spPr>
      </p:pic>
      <p:pic>
        <p:nvPicPr>
          <p:cNvPr id="58" name="Google Shape;58;p13"/>
          <p:cNvPicPr preferRelativeResize="0"/>
          <p:nvPr/>
        </p:nvPicPr>
        <p:blipFill>
          <a:blip r:embed="rId4">
            <a:alphaModFix/>
          </a:blip>
          <a:stretch>
            <a:fillRect/>
          </a:stretch>
        </p:blipFill>
        <p:spPr>
          <a:xfrm>
            <a:off x="2885425" y="3664525"/>
            <a:ext cx="6258576" cy="119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Volunteer </a:t>
            </a:r>
            <a:r>
              <a:rPr lang="en"/>
              <a:t>Opportunities: Club Fairs!</a:t>
            </a:r>
            <a:endParaRPr/>
          </a:p>
        </p:txBody>
      </p:sp>
      <p:pic>
        <p:nvPicPr>
          <p:cNvPr id="127" name="Google Shape;127;p22"/>
          <p:cNvPicPr preferRelativeResize="0"/>
          <p:nvPr/>
        </p:nvPicPr>
        <p:blipFill>
          <a:blip r:embed="rId3">
            <a:alphaModFix/>
          </a:blip>
          <a:stretch>
            <a:fillRect/>
          </a:stretch>
        </p:blipFill>
        <p:spPr>
          <a:xfrm>
            <a:off x="886325" y="2207075"/>
            <a:ext cx="2291701" cy="2291701"/>
          </a:xfrm>
          <a:prstGeom prst="rect">
            <a:avLst/>
          </a:prstGeom>
          <a:noFill/>
          <a:ln>
            <a:noFill/>
          </a:ln>
        </p:spPr>
      </p:pic>
      <p:pic>
        <p:nvPicPr>
          <p:cNvPr id="128" name="Google Shape;128;p22"/>
          <p:cNvPicPr preferRelativeResize="0"/>
          <p:nvPr/>
        </p:nvPicPr>
        <p:blipFill>
          <a:blip r:embed="rId4">
            <a:alphaModFix/>
          </a:blip>
          <a:stretch>
            <a:fillRect/>
          </a:stretch>
        </p:blipFill>
        <p:spPr>
          <a:xfrm>
            <a:off x="5763987" y="2207100"/>
            <a:ext cx="2291676" cy="2291650"/>
          </a:xfrm>
          <a:prstGeom prst="rect">
            <a:avLst/>
          </a:prstGeom>
          <a:noFill/>
          <a:ln>
            <a:noFill/>
          </a:ln>
        </p:spPr>
      </p:pic>
      <p:sp>
        <p:nvSpPr>
          <p:cNvPr id="129" name="Google Shape;129;p22"/>
          <p:cNvSpPr txBox="1"/>
          <p:nvPr>
            <p:ph type="title"/>
          </p:nvPr>
        </p:nvSpPr>
        <p:spPr>
          <a:xfrm>
            <a:off x="488625" y="1194000"/>
            <a:ext cx="3156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ASUA Club Fair</a:t>
            </a:r>
            <a:endParaRPr/>
          </a:p>
        </p:txBody>
      </p:sp>
      <p:sp>
        <p:nvSpPr>
          <p:cNvPr id="130" name="Google Shape;130;p22"/>
          <p:cNvSpPr txBox="1"/>
          <p:nvPr>
            <p:ph type="title"/>
          </p:nvPr>
        </p:nvSpPr>
        <p:spPr>
          <a:xfrm>
            <a:off x="5376100" y="1194000"/>
            <a:ext cx="3156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CALS</a:t>
            </a:r>
            <a:r>
              <a:rPr lang="en"/>
              <a:t> Club Fair</a:t>
            </a:r>
            <a:endParaRPr/>
          </a:p>
        </p:txBody>
      </p:sp>
      <p:sp>
        <p:nvSpPr>
          <p:cNvPr id="131" name="Google Shape;131;p22"/>
          <p:cNvSpPr txBox="1"/>
          <p:nvPr/>
        </p:nvSpPr>
        <p:spPr>
          <a:xfrm>
            <a:off x="779225" y="1737575"/>
            <a:ext cx="2505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September 13th (8:30 - 2:00)</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UA Mall</a:t>
            </a:r>
            <a:endParaRPr>
              <a:latin typeface="Proxima Nova"/>
              <a:ea typeface="Proxima Nova"/>
              <a:cs typeface="Proxima Nova"/>
              <a:sym typeface="Proxima Nova"/>
            </a:endParaRPr>
          </a:p>
        </p:txBody>
      </p:sp>
      <p:sp>
        <p:nvSpPr>
          <p:cNvPr id="132" name="Google Shape;132;p22"/>
          <p:cNvSpPr txBox="1"/>
          <p:nvPr/>
        </p:nvSpPr>
        <p:spPr>
          <a:xfrm>
            <a:off x="5656863" y="1737575"/>
            <a:ext cx="2505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September 8th (3:30-6pm) ENR2 Courtyard</a:t>
            </a:r>
            <a:endParaRPr>
              <a:latin typeface="Proxima Nova"/>
              <a:ea typeface="Proxima Nova"/>
              <a:cs typeface="Proxima Nova"/>
              <a:sym typeface="Proxima Nova"/>
            </a:endParaRPr>
          </a:p>
        </p:txBody>
      </p:sp>
      <p:sp>
        <p:nvSpPr>
          <p:cNvPr id="133" name="Google Shape;133;p22"/>
          <p:cNvSpPr txBox="1"/>
          <p:nvPr/>
        </p:nvSpPr>
        <p:spPr>
          <a:xfrm>
            <a:off x="96900" y="4382100"/>
            <a:ext cx="4229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https://docs.google.com/spreadsheets/d/1SbYE46BmovOTG1lmXcDfe2PmkdWSN3JsIkRiHrIU860/edit#gid=0</a:t>
            </a:r>
            <a:endParaRPr>
              <a:latin typeface="Proxima Nova"/>
              <a:ea typeface="Proxima Nova"/>
              <a:cs typeface="Proxima Nova"/>
              <a:sym typeface="Proxima Nova"/>
            </a:endParaRPr>
          </a:p>
        </p:txBody>
      </p:sp>
      <p:sp>
        <p:nvSpPr>
          <p:cNvPr id="134" name="Google Shape;134;p22"/>
          <p:cNvSpPr txBox="1"/>
          <p:nvPr/>
        </p:nvSpPr>
        <p:spPr>
          <a:xfrm>
            <a:off x="4794975" y="4382100"/>
            <a:ext cx="4229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https://docs.google.com/spreadsheets/d/1ayZy_qAxmIvgvF5SYD4QaQNvz3oamQzejE8bRHHLeoQ/edit#gid=0</a:t>
            </a:r>
            <a:endParaRPr>
              <a:latin typeface="Proxima Nova"/>
              <a:ea typeface="Proxima Nova"/>
              <a:cs typeface="Proxima Nova"/>
              <a:sym typeface="Proxima Nova"/>
            </a:endParaRPr>
          </a:p>
        </p:txBody>
      </p:sp>
      <p:sp>
        <p:nvSpPr>
          <p:cNvPr id="135" name="Google Shape;135;p22"/>
          <p:cNvSpPr txBox="1"/>
          <p:nvPr/>
        </p:nvSpPr>
        <p:spPr>
          <a:xfrm>
            <a:off x="3404950" y="3074400"/>
            <a:ext cx="1904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Proxima Nova"/>
                <a:ea typeface="Proxima Nova"/>
                <a:cs typeface="Proxima Nova"/>
                <a:sym typeface="Proxima Nova"/>
              </a:rPr>
              <a:t>← !Sign Up Links! →</a:t>
            </a:r>
            <a:endParaRPr sz="1700">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Club Swag</a:t>
            </a:r>
            <a:endParaRPr/>
          </a:p>
        </p:txBody>
      </p:sp>
      <p:sp>
        <p:nvSpPr>
          <p:cNvPr id="141" name="Google Shape;141;p23"/>
          <p:cNvSpPr txBox="1"/>
          <p:nvPr>
            <p:ph idx="1" type="body"/>
          </p:nvPr>
        </p:nvSpPr>
        <p:spPr>
          <a:xfrm>
            <a:off x="311700" y="1152475"/>
            <a:ext cx="5175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you ordered club swag, we have it!</a:t>
            </a:r>
            <a:endParaRPr/>
          </a:p>
          <a:p>
            <a:pPr indent="-342900" lvl="0" marL="457200" rtl="0" algn="l">
              <a:spcBef>
                <a:spcPts val="0"/>
              </a:spcBef>
              <a:spcAft>
                <a:spcPts val="0"/>
              </a:spcAft>
              <a:buSzPts val="1800"/>
              <a:buChar char="●"/>
            </a:pPr>
            <a:r>
              <a:rPr lang="en"/>
              <a:t>Can pay using PayPal or cash</a:t>
            </a:r>
            <a:endParaRPr/>
          </a:p>
          <a:p>
            <a:pPr indent="-342900" lvl="0" marL="457200" rtl="0" algn="l">
              <a:spcBef>
                <a:spcPts val="0"/>
              </a:spcBef>
              <a:spcAft>
                <a:spcPts val="0"/>
              </a:spcAft>
              <a:buSzPts val="1800"/>
              <a:buChar char="●"/>
            </a:pPr>
            <a:r>
              <a:rPr lang="en"/>
              <a:t>See an officer if you don’t remember what you owe or ordered. </a:t>
            </a:r>
            <a:endParaRPr/>
          </a:p>
        </p:txBody>
      </p:sp>
      <p:pic>
        <p:nvPicPr>
          <p:cNvPr id="142" name="Google Shape;142;p23"/>
          <p:cNvPicPr preferRelativeResize="0"/>
          <p:nvPr/>
        </p:nvPicPr>
        <p:blipFill>
          <a:blip r:embed="rId3">
            <a:alphaModFix/>
          </a:blip>
          <a:stretch>
            <a:fillRect/>
          </a:stretch>
        </p:blipFill>
        <p:spPr>
          <a:xfrm>
            <a:off x="5487300" y="612000"/>
            <a:ext cx="3231825" cy="391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4"/>
          <p:cNvPicPr preferRelativeResize="0"/>
          <p:nvPr/>
        </p:nvPicPr>
        <p:blipFill>
          <a:blip r:embed="rId3">
            <a:alphaModFix/>
          </a:blip>
          <a:stretch>
            <a:fillRect/>
          </a:stretch>
        </p:blipFill>
        <p:spPr>
          <a:xfrm>
            <a:off x="1659025" y="4461425"/>
            <a:ext cx="1305225" cy="724400"/>
          </a:xfrm>
          <a:prstGeom prst="rect">
            <a:avLst/>
          </a:prstGeom>
          <a:noFill/>
          <a:ln>
            <a:noFill/>
          </a:ln>
        </p:spPr>
      </p:pic>
      <p:sp>
        <p:nvSpPr>
          <p:cNvPr id="148" name="Google Shape;14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Join our groups!</a:t>
            </a:r>
            <a:endParaRPr/>
          </a:p>
        </p:txBody>
      </p:sp>
      <p:pic>
        <p:nvPicPr>
          <p:cNvPr id="149" name="Google Shape;149;p24"/>
          <p:cNvPicPr preferRelativeResize="0"/>
          <p:nvPr/>
        </p:nvPicPr>
        <p:blipFill>
          <a:blip r:embed="rId4">
            <a:alphaModFix/>
          </a:blip>
          <a:stretch>
            <a:fillRect/>
          </a:stretch>
        </p:blipFill>
        <p:spPr>
          <a:xfrm>
            <a:off x="1016250" y="1894925"/>
            <a:ext cx="2590800" cy="2609850"/>
          </a:xfrm>
          <a:prstGeom prst="rect">
            <a:avLst/>
          </a:prstGeom>
          <a:noFill/>
          <a:ln>
            <a:noFill/>
          </a:ln>
        </p:spPr>
      </p:pic>
      <p:sp>
        <p:nvSpPr>
          <p:cNvPr id="150" name="Google Shape;150;p24"/>
          <p:cNvSpPr txBox="1"/>
          <p:nvPr/>
        </p:nvSpPr>
        <p:spPr>
          <a:xfrm>
            <a:off x="311700" y="1344725"/>
            <a:ext cx="3999900" cy="2789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en" sz="2200">
                <a:solidFill>
                  <a:srgbClr val="666666"/>
                </a:solidFill>
                <a:latin typeface="Proxima Nova"/>
                <a:ea typeface="Proxima Nova"/>
                <a:cs typeface="Proxima Nova"/>
                <a:sym typeface="Proxima Nova"/>
              </a:rPr>
              <a:t>Tierra Seca GroupMe:</a:t>
            </a:r>
            <a:endParaRPr sz="2200">
              <a:solidFill>
                <a:srgbClr val="666666"/>
              </a:solidFill>
              <a:latin typeface="Proxima Nova"/>
              <a:ea typeface="Proxima Nova"/>
              <a:cs typeface="Proxima Nova"/>
              <a:sym typeface="Proxima Nova"/>
            </a:endParaRPr>
          </a:p>
        </p:txBody>
      </p:sp>
      <p:sp>
        <p:nvSpPr>
          <p:cNvPr id="151" name="Google Shape;151;p24"/>
          <p:cNvSpPr txBox="1"/>
          <p:nvPr/>
        </p:nvSpPr>
        <p:spPr>
          <a:xfrm>
            <a:off x="4832400" y="1344725"/>
            <a:ext cx="39999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sz="2200">
                <a:solidFill>
                  <a:srgbClr val="666666"/>
                </a:solidFill>
                <a:latin typeface="Proxima Nova"/>
                <a:ea typeface="Proxima Nova"/>
                <a:cs typeface="Proxima Nova"/>
                <a:sym typeface="Proxima Nova"/>
              </a:rPr>
              <a:t>Tierra Seca Campus Groups:</a:t>
            </a:r>
            <a:endParaRPr sz="2200">
              <a:solidFill>
                <a:srgbClr val="666666"/>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a:solidFill>
                <a:srgbClr val="666666"/>
              </a:solidFill>
              <a:latin typeface="Proxima Nova"/>
              <a:ea typeface="Proxima Nova"/>
              <a:cs typeface="Proxima Nova"/>
              <a:sym typeface="Proxima Nova"/>
            </a:endParaRPr>
          </a:p>
        </p:txBody>
      </p:sp>
      <p:pic>
        <p:nvPicPr>
          <p:cNvPr id="152" name="Google Shape;152;p24"/>
          <p:cNvPicPr preferRelativeResize="0"/>
          <p:nvPr/>
        </p:nvPicPr>
        <p:blipFill>
          <a:blip r:embed="rId5">
            <a:alphaModFix/>
          </a:blip>
          <a:stretch>
            <a:fillRect/>
          </a:stretch>
        </p:blipFill>
        <p:spPr>
          <a:xfrm>
            <a:off x="5308623" y="1894925"/>
            <a:ext cx="2743002" cy="2609850"/>
          </a:xfrm>
          <a:prstGeom prst="rect">
            <a:avLst/>
          </a:prstGeom>
          <a:noFill/>
          <a:ln>
            <a:noFill/>
          </a:ln>
        </p:spPr>
      </p:pic>
      <p:pic>
        <p:nvPicPr>
          <p:cNvPr id="153" name="Google Shape;153;p24"/>
          <p:cNvPicPr preferRelativeResize="0"/>
          <p:nvPr/>
        </p:nvPicPr>
        <p:blipFill>
          <a:blip r:embed="rId6">
            <a:alphaModFix/>
          </a:blip>
          <a:stretch>
            <a:fillRect/>
          </a:stretch>
        </p:blipFill>
        <p:spPr>
          <a:xfrm>
            <a:off x="6375825" y="4452502"/>
            <a:ext cx="608599" cy="608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a:t>
            </a:r>
            <a:endParaRPr/>
          </a:p>
        </p:txBody>
      </p:sp>
      <p:sp>
        <p:nvSpPr>
          <p:cNvPr id="159" name="Google Shape;159;p25"/>
          <p:cNvSpPr txBox="1"/>
          <p:nvPr>
            <p:ph idx="1" type="body"/>
          </p:nvPr>
        </p:nvSpPr>
        <p:spPr>
          <a:xfrm>
            <a:off x="311700" y="1152475"/>
            <a:ext cx="4556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Balance:</a:t>
            </a:r>
            <a:r>
              <a:rPr lang="en"/>
              <a:t> $4,767.65</a:t>
            </a:r>
            <a:endParaRPr/>
          </a:p>
          <a:p>
            <a:pPr indent="0" lvl="0" marL="0" rtl="0" algn="l">
              <a:spcBef>
                <a:spcPts val="1200"/>
              </a:spcBef>
              <a:spcAft>
                <a:spcPts val="1200"/>
              </a:spcAft>
              <a:buNone/>
            </a:pPr>
            <a:r>
              <a:rPr b="1" lang="en"/>
              <a:t>Club Dues: </a:t>
            </a:r>
            <a:r>
              <a:rPr lang="en"/>
              <a:t>$15/</a:t>
            </a:r>
            <a:r>
              <a:rPr lang="en"/>
              <a:t>semester or $30/year</a:t>
            </a:r>
            <a:endParaRPr/>
          </a:p>
        </p:txBody>
      </p:sp>
      <p:pic>
        <p:nvPicPr>
          <p:cNvPr id="160" name="Google Shape;160;p25"/>
          <p:cNvPicPr preferRelativeResize="0"/>
          <p:nvPr/>
        </p:nvPicPr>
        <p:blipFill>
          <a:blip r:embed="rId3">
            <a:alphaModFix/>
          </a:blip>
          <a:stretch>
            <a:fillRect/>
          </a:stretch>
        </p:blipFill>
        <p:spPr>
          <a:xfrm>
            <a:off x="5009904" y="157762"/>
            <a:ext cx="3822400" cy="4635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sp>
        <p:nvSpPr>
          <p:cNvPr id="166" name="Google Shape;16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Email: </a:t>
            </a:r>
            <a:r>
              <a:rPr lang="en" u="sng">
                <a:solidFill>
                  <a:schemeClr val="hlink"/>
                </a:solidFill>
                <a:hlinkClick r:id="rId3"/>
              </a:rPr>
              <a:t>uofatierraseca@gmail.com</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KNOTS!!!!!!</a:t>
            </a:r>
            <a:endParaRPr/>
          </a:p>
        </p:txBody>
      </p:sp>
      <p:sp>
        <p:nvSpPr>
          <p:cNvPr id="172" name="Google Shape;17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New Website!</a:t>
            </a:r>
            <a:endParaRPr/>
          </a:p>
          <a:p>
            <a:pPr indent="-342900" lvl="0" marL="457200" rtl="0" algn="l">
              <a:spcBef>
                <a:spcPts val="0"/>
              </a:spcBef>
              <a:spcAft>
                <a:spcPts val="0"/>
              </a:spcAft>
              <a:buSzPts val="1800"/>
              <a:buChar char="●"/>
            </a:pPr>
            <a:r>
              <a:rPr lang="en"/>
              <a:t>URME and Plant ID</a:t>
            </a:r>
            <a:endParaRPr/>
          </a:p>
          <a:p>
            <a:pPr indent="-342900" lvl="0" marL="457200" rtl="0" algn="l">
              <a:spcBef>
                <a:spcPts val="0"/>
              </a:spcBef>
              <a:spcAft>
                <a:spcPts val="0"/>
              </a:spcAft>
              <a:buSzPts val="1800"/>
              <a:buChar char="●"/>
            </a:pPr>
            <a:r>
              <a:rPr lang="en"/>
              <a:t>Club Fair Volunteering</a:t>
            </a:r>
            <a:endParaRPr/>
          </a:p>
          <a:p>
            <a:pPr indent="-342900" lvl="0" marL="457200" rtl="0" algn="l">
              <a:spcBef>
                <a:spcPts val="0"/>
              </a:spcBef>
              <a:spcAft>
                <a:spcPts val="0"/>
              </a:spcAft>
              <a:buSzPts val="1800"/>
              <a:buChar char="●"/>
            </a:pPr>
            <a:r>
              <a:rPr lang="en"/>
              <a:t>AZSRM Recap</a:t>
            </a:r>
            <a:endParaRPr/>
          </a:p>
          <a:p>
            <a:pPr indent="-342900" lvl="0" marL="457200" rtl="0" algn="l">
              <a:spcBef>
                <a:spcPts val="0"/>
              </a:spcBef>
              <a:spcAft>
                <a:spcPts val="0"/>
              </a:spcAft>
              <a:buSzPts val="1800"/>
              <a:buChar char="●"/>
            </a:pPr>
            <a:r>
              <a:rPr lang="en"/>
              <a:t>Job and volunteer opportunities</a:t>
            </a:r>
            <a:endParaRPr/>
          </a:p>
          <a:p>
            <a:pPr indent="-342900" lvl="0" marL="457200" rtl="0" algn="l">
              <a:spcBef>
                <a:spcPts val="0"/>
              </a:spcBef>
              <a:spcAft>
                <a:spcPts val="0"/>
              </a:spcAft>
              <a:buSzPts val="1800"/>
              <a:buChar char="●"/>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have a new website!</a:t>
            </a:r>
            <a:endParaRPr/>
          </a:p>
        </p:txBody>
      </p:sp>
      <p:sp>
        <p:nvSpPr>
          <p:cNvPr id="70" name="Google Shape;70;p15"/>
          <p:cNvSpPr txBox="1"/>
          <p:nvPr>
            <p:ph idx="1" type="body"/>
          </p:nvPr>
        </p:nvSpPr>
        <p:spPr>
          <a:xfrm>
            <a:off x="277688" y="445025"/>
            <a:ext cx="4752000" cy="173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sz="1900"/>
              <a:t>https://uofatierraseca.wixsite.com/website</a:t>
            </a:r>
            <a:endParaRPr sz="2100"/>
          </a:p>
        </p:txBody>
      </p:sp>
      <p:pic>
        <p:nvPicPr>
          <p:cNvPr id="71" name="Google Shape;71;p15"/>
          <p:cNvPicPr preferRelativeResize="0"/>
          <p:nvPr/>
        </p:nvPicPr>
        <p:blipFill>
          <a:blip r:embed="rId3">
            <a:alphaModFix/>
          </a:blip>
          <a:stretch>
            <a:fillRect/>
          </a:stretch>
        </p:blipFill>
        <p:spPr>
          <a:xfrm>
            <a:off x="5063575" y="1017713"/>
            <a:ext cx="3820977" cy="3820977"/>
          </a:xfrm>
          <a:prstGeom prst="rect">
            <a:avLst/>
          </a:prstGeom>
          <a:noFill/>
          <a:ln>
            <a:noFill/>
          </a:ln>
        </p:spPr>
      </p:pic>
      <p:pic>
        <p:nvPicPr>
          <p:cNvPr id="72" name="Google Shape;72;p15"/>
          <p:cNvPicPr preferRelativeResize="0"/>
          <p:nvPr/>
        </p:nvPicPr>
        <p:blipFill>
          <a:blip r:embed="rId4">
            <a:alphaModFix/>
          </a:blip>
          <a:stretch>
            <a:fillRect/>
          </a:stretch>
        </p:blipFill>
        <p:spPr>
          <a:xfrm>
            <a:off x="311713" y="2181125"/>
            <a:ext cx="4683975" cy="2151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Meeting Schedule</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595959"/>
              </a:buClr>
              <a:buSzPts val="1800"/>
              <a:buFont typeface="Lato"/>
              <a:buChar char="●"/>
            </a:pPr>
            <a:r>
              <a:rPr lang="en" strike="sngStrike">
                <a:solidFill>
                  <a:srgbClr val="595959"/>
                </a:solidFill>
                <a:latin typeface="Lato"/>
                <a:ea typeface="Lato"/>
                <a:cs typeface="Lato"/>
                <a:sym typeface="Lato"/>
              </a:rPr>
              <a:t>August 30th</a:t>
            </a:r>
            <a:endParaRPr strike="sngStrike">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September 13th</a:t>
            </a:r>
            <a:endParaRPr>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September 27th</a:t>
            </a:r>
            <a:endParaRPr>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October 11th</a:t>
            </a:r>
            <a:endParaRPr>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October 25th</a:t>
            </a:r>
            <a:endParaRPr>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November 8th</a:t>
            </a:r>
            <a:endParaRPr>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November 22nd</a:t>
            </a:r>
            <a:endParaRPr>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December 6th</a:t>
            </a:r>
            <a:endParaRPr>
              <a:solidFill>
                <a:srgbClr val="595959"/>
              </a:solidFill>
              <a:latin typeface="Lato"/>
              <a:ea typeface="Lato"/>
              <a:cs typeface="Lato"/>
              <a:sym typeface="Lato"/>
            </a:endParaRPr>
          </a:p>
          <a:p>
            <a:pPr indent="-342900" lvl="0" marL="457200" rtl="0" algn="l">
              <a:spcBef>
                <a:spcPts val="0"/>
              </a:spcBef>
              <a:spcAft>
                <a:spcPts val="0"/>
              </a:spcAft>
              <a:buClr>
                <a:srgbClr val="595959"/>
              </a:buClr>
              <a:buSzPts val="1800"/>
              <a:buFont typeface="Lato"/>
              <a:buChar char="●"/>
            </a:pPr>
            <a:r>
              <a:rPr lang="en">
                <a:solidFill>
                  <a:srgbClr val="595959"/>
                </a:solidFill>
                <a:latin typeface="Lato"/>
                <a:ea typeface="Lato"/>
                <a:cs typeface="Lato"/>
                <a:sym typeface="Lato"/>
              </a:rPr>
              <a:t>Every other Tuesday: @5:30-6:30 pm, ENR2 room N350</a:t>
            </a:r>
            <a:endParaRPr>
              <a:solidFill>
                <a:srgbClr val="595959"/>
              </a:solidFill>
              <a:latin typeface="Lato"/>
              <a:ea typeface="Lato"/>
              <a:cs typeface="Lato"/>
              <a:sym typeface="Lato"/>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Events to Look Forward To</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Tierra Seca Versus Fish &amp; Wildlife kickball event</a:t>
            </a:r>
            <a:endParaRPr/>
          </a:p>
          <a:p>
            <a:pPr indent="-342900" lvl="0" marL="457200" rtl="0" algn="l">
              <a:spcBef>
                <a:spcPts val="0"/>
              </a:spcBef>
              <a:spcAft>
                <a:spcPts val="0"/>
              </a:spcAft>
              <a:buSzPts val="1800"/>
              <a:buChar char="●"/>
            </a:pPr>
            <a:r>
              <a:rPr lang="en"/>
              <a:t>Tierra Seca + Fish and Wildlife wash clean up</a:t>
            </a:r>
            <a:endParaRPr/>
          </a:p>
          <a:p>
            <a:pPr indent="-342900" lvl="0" marL="457200" rtl="0" algn="l">
              <a:spcBef>
                <a:spcPts val="0"/>
              </a:spcBef>
              <a:spcAft>
                <a:spcPts val="0"/>
              </a:spcAft>
              <a:buSzPts val="1800"/>
              <a:buChar char="●"/>
            </a:pPr>
            <a:r>
              <a:rPr lang="en"/>
              <a:t>Guest Speaker </a:t>
            </a:r>
            <a:r>
              <a:rPr lang="en"/>
              <a:t>Appearances</a:t>
            </a:r>
            <a:endParaRPr/>
          </a:p>
          <a:p>
            <a:pPr indent="-317500" lvl="1" marL="914400" rtl="0" algn="l">
              <a:spcBef>
                <a:spcPts val="0"/>
              </a:spcBef>
              <a:spcAft>
                <a:spcPts val="0"/>
              </a:spcAft>
              <a:buSzPts val="1400"/>
              <a:buChar char="○"/>
            </a:pPr>
            <a:r>
              <a:rPr lang="en"/>
              <a:t>Presentations &lt; 30 minutes</a:t>
            </a:r>
            <a:endParaRPr/>
          </a:p>
          <a:p>
            <a:pPr indent="-317500" lvl="1" marL="914400" rtl="0" algn="l">
              <a:spcBef>
                <a:spcPts val="0"/>
              </a:spcBef>
              <a:spcAft>
                <a:spcPts val="0"/>
              </a:spcAft>
              <a:buSzPts val="1400"/>
              <a:buChar char="○"/>
            </a:pPr>
            <a:r>
              <a:rPr lang="en"/>
              <a:t>Dr. Alessandra Gorlier Santa Rita Research (October)</a:t>
            </a:r>
            <a:endParaRPr/>
          </a:p>
          <a:p>
            <a:pPr indent="-317500" lvl="1" marL="914400" rtl="0" algn="l">
              <a:spcBef>
                <a:spcPts val="0"/>
              </a:spcBef>
              <a:spcAft>
                <a:spcPts val="0"/>
              </a:spcAft>
              <a:buSzPts val="1400"/>
              <a:buChar char="○"/>
            </a:pPr>
            <a:r>
              <a:rPr lang="en"/>
              <a:t>Volunteer </a:t>
            </a:r>
            <a:r>
              <a:rPr lang="en"/>
              <a:t>Opportunities</a:t>
            </a:r>
            <a:endParaRPr/>
          </a:p>
          <a:p>
            <a:pPr indent="-317500" lvl="2" marL="1371600" rtl="0" algn="l">
              <a:spcBef>
                <a:spcPts val="0"/>
              </a:spcBef>
              <a:spcAft>
                <a:spcPts val="0"/>
              </a:spcAft>
              <a:buSzPts val="1400"/>
              <a:buChar char="■"/>
            </a:pPr>
            <a:r>
              <a:rPr lang="en"/>
              <a:t>Elkhorn Monitoring Event</a:t>
            </a:r>
            <a:endParaRPr/>
          </a:p>
          <a:p>
            <a:pPr indent="-317500" lvl="2" marL="1371600" rtl="0" algn="l">
              <a:spcBef>
                <a:spcPts val="0"/>
              </a:spcBef>
              <a:spcAft>
                <a:spcPts val="0"/>
              </a:spcAft>
              <a:buSzPts val="1400"/>
              <a:buChar char="■"/>
            </a:pPr>
            <a:r>
              <a:rPr lang="en"/>
              <a:t>Pima County Range Dept. Field Day</a:t>
            </a:r>
            <a:endParaRPr/>
          </a:p>
          <a:p>
            <a:pPr indent="-317500" lvl="2" marL="1371600" rtl="0" algn="l">
              <a:spcBef>
                <a:spcPts val="0"/>
              </a:spcBef>
              <a:spcAft>
                <a:spcPts val="0"/>
              </a:spcAft>
              <a:buSzPts val="1400"/>
              <a:buChar char="■"/>
            </a:pPr>
            <a:r>
              <a:rPr lang="en"/>
              <a:t>Santa Rita Work</a:t>
            </a:r>
            <a:endParaRPr/>
          </a:p>
          <a:p>
            <a:pPr indent="-317500" lvl="3" marL="1828800" rtl="0" algn="l">
              <a:spcBef>
                <a:spcPts val="0"/>
              </a:spcBef>
              <a:spcAft>
                <a:spcPts val="0"/>
              </a:spcAft>
              <a:buSzPts val="1400"/>
              <a:buChar char="●"/>
            </a:pPr>
            <a:r>
              <a:rPr lang="en"/>
              <a:t>Weekend of September 24th or October 1st</a:t>
            </a:r>
            <a:endParaRPr/>
          </a:p>
          <a:p>
            <a:pPr indent="-342900" lvl="0" marL="457200" rtl="0" algn="l">
              <a:spcBef>
                <a:spcPts val="0"/>
              </a:spcBef>
              <a:spcAft>
                <a:spcPts val="0"/>
              </a:spcAft>
              <a:buSzPts val="1800"/>
              <a:buChar char="●"/>
            </a:pPr>
            <a:r>
              <a:rPr lang="en"/>
              <a:t>Dates TBD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FF5722"/>
                </a:solidFill>
                <a:latin typeface="Alfa Slab One"/>
                <a:ea typeface="Alfa Slab One"/>
                <a:cs typeface="Alfa Slab One"/>
                <a:sym typeface="Alfa Slab One"/>
              </a:rPr>
              <a:t>AZSRM Summer Meeting 2022 Recap</a:t>
            </a:r>
            <a:endParaRPr/>
          </a:p>
        </p:txBody>
      </p:sp>
      <p:sp>
        <p:nvSpPr>
          <p:cNvPr id="90" name="Google Shape;90;p18"/>
          <p:cNvSpPr txBox="1"/>
          <p:nvPr>
            <p:ph idx="1" type="body"/>
          </p:nvPr>
        </p:nvSpPr>
        <p:spPr>
          <a:xfrm>
            <a:off x="311700" y="9257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666666"/>
                </a:solidFill>
                <a:latin typeface="Proxima Nova"/>
                <a:ea typeface="Proxima Nova"/>
                <a:cs typeface="Proxima Nova"/>
                <a:sym typeface="Proxima Nova"/>
              </a:rPr>
              <a:t>August 3rd-5th at V Bar V Ranch</a:t>
            </a:r>
            <a:endParaRPr b="1">
              <a:solidFill>
                <a:srgbClr val="666666"/>
              </a:solidFill>
              <a:latin typeface="Proxima Nova"/>
              <a:ea typeface="Proxima Nova"/>
              <a:cs typeface="Proxima Nova"/>
              <a:sym typeface="Proxima Nova"/>
            </a:endParaRPr>
          </a:p>
          <a:p>
            <a:pPr indent="0" lvl="0" marL="0" rtl="0" algn="l">
              <a:spcBef>
                <a:spcPts val="1200"/>
              </a:spcBef>
              <a:spcAft>
                <a:spcPts val="0"/>
              </a:spcAft>
              <a:buNone/>
            </a:pPr>
            <a:r>
              <a:t/>
            </a:r>
            <a:endParaRPr>
              <a:solidFill>
                <a:srgbClr val="666666"/>
              </a:solidFill>
              <a:latin typeface="Proxima Nova"/>
              <a:ea typeface="Proxima Nova"/>
              <a:cs typeface="Proxima Nova"/>
              <a:sym typeface="Proxima Nova"/>
            </a:endParaRPr>
          </a:p>
          <a:p>
            <a:pPr indent="0" lvl="0" marL="0" rtl="0" algn="l">
              <a:spcBef>
                <a:spcPts val="1200"/>
              </a:spcBef>
              <a:spcAft>
                <a:spcPts val="0"/>
              </a:spcAft>
              <a:buNone/>
            </a:pPr>
            <a:r>
              <a:t/>
            </a:r>
            <a:endParaRPr>
              <a:solidFill>
                <a:srgbClr val="666666"/>
              </a:solidFill>
              <a:latin typeface="Proxima Nova"/>
              <a:ea typeface="Proxima Nova"/>
              <a:cs typeface="Proxima Nova"/>
              <a:sym typeface="Proxima Nova"/>
            </a:endParaRPr>
          </a:p>
          <a:p>
            <a:pPr indent="0" lvl="0" marL="0" rtl="0" algn="l">
              <a:spcBef>
                <a:spcPts val="1200"/>
              </a:spcBef>
              <a:spcAft>
                <a:spcPts val="0"/>
              </a:spcAft>
              <a:buNone/>
            </a:pPr>
            <a:r>
              <a:t/>
            </a:r>
            <a:endParaRPr>
              <a:solidFill>
                <a:srgbClr val="666666"/>
              </a:solidFill>
              <a:latin typeface="Proxima Nova"/>
              <a:ea typeface="Proxima Nova"/>
              <a:cs typeface="Proxima Nova"/>
              <a:sym typeface="Proxima Nova"/>
            </a:endParaRPr>
          </a:p>
          <a:p>
            <a:pPr indent="0" lvl="0" marL="0" rtl="0" algn="l">
              <a:spcBef>
                <a:spcPts val="120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2504287" y="1342400"/>
            <a:ext cx="2875648" cy="1687450"/>
          </a:xfrm>
          <a:prstGeom prst="rect">
            <a:avLst/>
          </a:prstGeom>
          <a:noFill/>
          <a:ln>
            <a:noFill/>
          </a:ln>
        </p:spPr>
      </p:pic>
      <p:pic>
        <p:nvPicPr>
          <p:cNvPr id="92" name="Google Shape;92;p18"/>
          <p:cNvPicPr preferRelativeResize="0"/>
          <p:nvPr/>
        </p:nvPicPr>
        <p:blipFill>
          <a:blip r:embed="rId4">
            <a:alphaModFix/>
          </a:blip>
          <a:stretch>
            <a:fillRect/>
          </a:stretch>
        </p:blipFill>
        <p:spPr>
          <a:xfrm>
            <a:off x="2259950" y="2929325"/>
            <a:ext cx="3483126" cy="2214175"/>
          </a:xfrm>
          <a:prstGeom prst="rect">
            <a:avLst/>
          </a:prstGeom>
          <a:noFill/>
          <a:ln>
            <a:noFill/>
          </a:ln>
        </p:spPr>
      </p:pic>
      <p:pic>
        <p:nvPicPr>
          <p:cNvPr id="93" name="Google Shape;93;p18"/>
          <p:cNvPicPr preferRelativeResize="0"/>
          <p:nvPr/>
        </p:nvPicPr>
        <p:blipFill>
          <a:blip r:embed="rId5">
            <a:alphaModFix/>
          </a:blip>
          <a:stretch>
            <a:fillRect/>
          </a:stretch>
        </p:blipFill>
        <p:spPr>
          <a:xfrm>
            <a:off x="184849" y="1660075"/>
            <a:ext cx="2075101" cy="2766802"/>
          </a:xfrm>
          <a:prstGeom prst="rect">
            <a:avLst/>
          </a:prstGeom>
          <a:noFill/>
          <a:ln>
            <a:noFill/>
          </a:ln>
        </p:spPr>
      </p:pic>
      <p:pic>
        <p:nvPicPr>
          <p:cNvPr id="94" name="Google Shape;94;p18"/>
          <p:cNvPicPr preferRelativeResize="0"/>
          <p:nvPr/>
        </p:nvPicPr>
        <p:blipFill>
          <a:blip r:embed="rId6">
            <a:alphaModFix/>
          </a:blip>
          <a:stretch>
            <a:fillRect/>
          </a:stretch>
        </p:blipFill>
        <p:spPr>
          <a:xfrm>
            <a:off x="5624275" y="1660075"/>
            <a:ext cx="3383649" cy="253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000">
                <a:solidFill>
                  <a:srgbClr val="FF5722"/>
                </a:solidFill>
                <a:latin typeface="Alfa Slab One"/>
                <a:ea typeface="Alfa Slab One"/>
                <a:cs typeface="Alfa Slab One"/>
                <a:sym typeface="Alfa Slab One"/>
              </a:rPr>
              <a:t>AZSRM Summer Meeting 2022</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1" name="Google Shape;101;p19"/>
          <p:cNvPicPr preferRelativeResize="0"/>
          <p:nvPr/>
        </p:nvPicPr>
        <p:blipFill>
          <a:blip r:embed="rId3">
            <a:alphaModFix/>
          </a:blip>
          <a:stretch>
            <a:fillRect/>
          </a:stretch>
        </p:blipFill>
        <p:spPr>
          <a:xfrm>
            <a:off x="-666050" y="1099938"/>
            <a:ext cx="2903624" cy="3521480"/>
          </a:xfrm>
          <a:prstGeom prst="rect">
            <a:avLst/>
          </a:prstGeom>
          <a:noFill/>
          <a:ln>
            <a:noFill/>
          </a:ln>
        </p:spPr>
      </p:pic>
      <p:pic>
        <p:nvPicPr>
          <p:cNvPr id="102" name="Google Shape;102;p19"/>
          <p:cNvPicPr preferRelativeResize="0"/>
          <p:nvPr/>
        </p:nvPicPr>
        <p:blipFill>
          <a:blip r:embed="rId4">
            <a:alphaModFix/>
          </a:blip>
          <a:stretch>
            <a:fillRect/>
          </a:stretch>
        </p:blipFill>
        <p:spPr>
          <a:xfrm>
            <a:off x="6622148" y="155950"/>
            <a:ext cx="2210150" cy="2680474"/>
          </a:xfrm>
          <a:prstGeom prst="rect">
            <a:avLst/>
          </a:prstGeom>
          <a:noFill/>
          <a:ln>
            <a:noFill/>
          </a:ln>
        </p:spPr>
      </p:pic>
      <p:pic>
        <p:nvPicPr>
          <p:cNvPr id="103" name="Google Shape;103;p19"/>
          <p:cNvPicPr preferRelativeResize="0"/>
          <p:nvPr/>
        </p:nvPicPr>
        <p:blipFill>
          <a:blip r:embed="rId5">
            <a:alphaModFix/>
          </a:blip>
          <a:stretch>
            <a:fillRect/>
          </a:stretch>
        </p:blipFill>
        <p:spPr>
          <a:xfrm>
            <a:off x="5206999" y="3009251"/>
            <a:ext cx="3936998" cy="1612175"/>
          </a:xfrm>
          <a:prstGeom prst="rect">
            <a:avLst/>
          </a:prstGeom>
          <a:noFill/>
          <a:ln>
            <a:noFill/>
          </a:ln>
        </p:spPr>
      </p:pic>
      <p:pic>
        <p:nvPicPr>
          <p:cNvPr id="104" name="Google Shape;104;p19"/>
          <p:cNvPicPr preferRelativeResize="0"/>
          <p:nvPr/>
        </p:nvPicPr>
        <p:blipFill>
          <a:blip r:embed="rId6">
            <a:alphaModFix/>
          </a:blip>
          <a:stretch>
            <a:fillRect/>
          </a:stretch>
        </p:blipFill>
        <p:spPr>
          <a:xfrm>
            <a:off x="2361971" y="1064538"/>
            <a:ext cx="2694202" cy="3592274"/>
          </a:xfrm>
          <a:prstGeom prst="rect">
            <a:avLst/>
          </a:prstGeom>
          <a:noFill/>
          <a:ln>
            <a:noFill/>
          </a:ln>
        </p:spPr>
      </p:pic>
      <p:pic>
        <p:nvPicPr>
          <p:cNvPr id="105" name="Google Shape;105;p19"/>
          <p:cNvPicPr preferRelativeResize="0"/>
          <p:nvPr/>
        </p:nvPicPr>
        <p:blipFill>
          <a:blip r:embed="rId7">
            <a:alphaModFix/>
          </a:blip>
          <a:stretch>
            <a:fillRect/>
          </a:stretch>
        </p:blipFill>
        <p:spPr>
          <a:xfrm>
            <a:off x="5180567" y="1017726"/>
            <a:ext cx="1357302" cy="1809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207525" y="244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Volunteering opportunities</a:t>
            </a:r>
            <a:endParaRPr/>
          </a:p>
        </p:txBody>
      </p:sp>
      <p:sp>
        <p:nvSpPr>
          <p:cNvPr id="111" name="Google Shape;111;p20"/>
          <p:cNvSpPr txBox="1"/>
          <p:nvPr>
            <p:ph idx="1" type="body"/>
          </p:nvPr>
        </p:nvSpPr>
        <p:spPr>
          <a:xfrm>
            <a:off x="239600" y="9842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Watershed clean-up! Corazón project</a:t>
            </a:r>
            <a:endParaRPr/>
          </a:p>
          <a:p>
            <a:pPr indent="-317500" lvl="1" marL="914400" rtl="0" algn="l">
              <a:spcBef>
                <a:spcPts val="0"/>
              </a:spcBef>
              <a:spcAft>
                <a:spcPts val="0"/>
              </a:spcAft>
              <a:buSzPts val="1400"/>
              <a:buChar char="○"/>
            </a:pPr>
            <a:r>
              <a:rPr lang="en"/>
              <a:t>When: Saturday, November 19, 2022 from 8 am - 12 pm</a:t>
            </a:r>
            <a:endParaRPr/>
          </a:p>
          <a:p>
            <a:pPr indent="-317500" lvl="1" marL="914400" rtl="0" algn="l">
              <a:spcBef>
                <a:spcPts val="0"/>
              </a:spcBef>
              <a:spcAft>
                <a:spcPts val="0"/>
              </a:spcAft>
              <a:buSzPts val="1400"/>
              <a:buChar char="○"/>
            </a:pPr>
            <a:r>
              <a:rPr lang="en"/>
              <a:t>Where: West of I-10 along N Silverbell Road</a:t>
            </a:r>
            <a:endParaRPr/>
          </a:p>
          <a:p>
            <a:pPr indent="-317500" lvl="1" marL="914400" rtl="0" algn="l">
              <a:spcBef>
                <a:spcPts val="0"/>
              </a:spcBef>
              <a:spcAft>
                <a:spcPts val="0"/>
              </a:spcAft>
              <a:buSzPts val="1400"/>
              <a:buChar char="○"/>
            </a:pPr>
            <a:r>
              <a:rPr lang="en"/>
              <a:t>Additional information: There will be a 20’ long garbage rollout available and, depending on volunteer turn out, some parking space (although we strongly encourage carpooling).</a:t>
            </a:r>
            <a:endParaRPr/>
          </a:p>
          <a:p>
            <a:pPr indent="-317500" lvl="1" marL="914400" rtl="0" algn="l">
              <a:spcBef>
                <a:spcPts val="0"/>
              </a:spcBef>
              <a:spcAft>
                <a:spcPts val="0"/>
              </a:spcAft>
              <a:buSzPts val="1400"/>
              <a:buChar char="○"/>
            </a:pPr>
            <a:r>
              <a:rPr lang="en"/>
              <a:t>Email: </a:t>
            </a:r>
            <a:r>
              <a:rPr b="1" lang="en"/>
              <a:t>Wynbeltb@arizona.edu</a:t>
            </a:r>
            <a:r>
              <a:rPr lang="en"/>
              <a:t> or </a:t>
            </a:r>
            <a:r>
              <a:rPr b="1" lang="en"/>
              <a:t>Rhianyon@arizona.edu</a:t>
            </a:r>
            <a:r>
              <a:rPr lang="en"/>
              <a:t> for more information and to be added to the volunteer list!</a:t>
            </a:r>
            <a:endParaRPr/>
          </a:p>
        </p:txBody>
      </p:sp>
      <p:pic>
        <p:nvPicPr>
          <p:cNvPr id="112" name="Google Shape;112;p20"/>
          <p:cNvPicPr preferRelativeResize="0"/>
          <p:nvPr/>
        </p:nvPicPr>
        <p:blipFill>
          <a:blip r:embed="rId3">
            <a:alphaModFix/>
          </a:blip>
          <a:stretch>
            <a:fillRect/>
          </a:stretch>
        </p:blipFill>
        <p:spPr>
          <a:xfrm>
            <a:off x="325000" y="2915338"/>
            <a:ext cx="2768376" cy="2102011"/>
          </a:xfrm>
          <a:prstGeom prst="rect">
            <a:avLst/>
          </a:prstGeom>
          <a:noFill/>
          <a:ln>
            <a:noFill/>
          </a:ln>
        </p:spPr>
      </p:pic>
      <p:pic>
        <p:nvPicPr>
          <p:cNvPr id="113" name="Google Shape;113;p20"/>
          <p:cNvPicPr preferRelativeResize="0"/>
          <p:nvPr/>
        </p:nvPicPr>
        <p:blipFill>
          <a:blip r:embed="rId4">
            <a:alphaModFix/>
          </a:blip>
          <a:stretch>
            <a:fillRect/>
          </a:stretch>
        </p:blipFill>
        <p:spPr>
          <a:xfrm>
            <a:off x="3234662" y="2915375"/>
            <a:ext cx="2768376" cy="2101935"/>
          </a:xfrm>
          <a:prstGeom prst="rect">
            <a:avLst/>
          </a:prstGeom>
          <a:noFill/>
          <a:ln>
            <a:noFill/>
          </a:ln>
        </p:spPr>
      </p:pic>
      <p:pic>
        <p:nvPicPr>
          <p:cNvPr id="114" name="Google Shape;114;p20"/>
          <p:cNvPicPr preferRelativeResize="0"/>
          <p:nvPr/>
        </p:nvPicPr>
        <p:blipFill>
          <a:blip r:embed="rId5">
            <a:alphaModFix/>
          </a:blip>
          <a:stretch>
            <a:fillRect/>
          </a:stretch>
        </p:blipFill>
        <p:spPr>
          <a:xfrm>
            <a:off x="6144325" y="2915719"/>
            <a:ext cx="2768375" cy="2101231"/>
          </a:xfrm>
          <a:prstGeom prst="rect">
            <a:avLst/>
          </a:prstGeom>
          <a:noFill/>
          <a:ln>
            <a:noFill/>
          </a:ln>
        </p:spPr>
      </p:pic>
      <p:pic>
        <p:nvPicPr>
          <p:cNvPr id="115" name="Google Shape;115;p20"/>
          <p:cNvPicPr preferRelativeResize="0"/>
          <p:nvPr/>
        </p:nvPicPr>
        <p:blipFill>
          <a:blip r:embed="rId6">
            <a:alphaModFix/>
          </a:blip>
          <a:stretch>
            <a:fillRect/>
          </a:stretch>
        </p:blipFill>
        <p:spPr>
          <a:xfrm>
            <a:off x="6144325" y="151215"/>
            <a:ext cx="2260324" cy="17162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Job </a:t>
            </a:r>
            <a:r>
              <a:rPr lang="en"/>
              <a:t>Opportunities</a:t>
            </a:r>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293211" lvl="0" marL="457200" rtl="0" algn="l">
              <a:spcBef>
                <a:spcPts val="0"/>
              </a:spcBef>
              <a:spcAft>
                <a:spcPts val="0"/>
              </a:spcAft>
              <a:buClr>
                <a:srgbClr val="222222"/>
              </a:buClr>
              <a:buSzPct val="100000"/>
              <a:buFont typeface="Arial"/>
              <a:buChar char="●"/>
            </a:pPr>
            <a:r>
              <a:rPr lang="en" sz="1100">
                <a:solidFill>
                  <a:srgbClr val="222222"/>
                </a:solidFill>
                <a:highlight>
                  <a:srgbClr val="FFFFFF"/>
                </a:highlight>
                <a:latin typeface="Arial"/>
                <a:ea typeface="Arial"/>
                <a:cs typeface="Arial"/>
                <a:sym typeface="Arial"/>
              </a:rPr>
              <a:t>The University of Arizona Office of Sustainability is currently hiring </a:t>
            </a:r>
            <a:r>
              <a:rPr b="1" lang="en" sz="1100">
                <a:solidFill>
                  <a:srgbClr val="222222"/>
                </a:solidFill>
                <a:highlight>
                  <a:srgbClr val="FFFFFF"/>
                </a:highlight>
                <a:latin typeface="Arial"/>
                <a:ea typeface="Arial"/>
                <a:cs typeface="Arial"/>
                <a:sym typeface="Arial"/>
              </a:rPr>
              <a:t>3-4 new student employees</a:t>
            </a:r>
            <a:r>
              <a:rPr lang="en" sz="1100">
                <a:solidFill>
                  <a:srgbClr val="222222"/>
                </a:solidFill>
                <a:highlight>
                  <a:srgbClr val="FFFFFF"/>
                </a:highlight>
                <a:latin typeface="Arial"/>
                <a:ea typeface="Arial"/>
                <a:cs typeface="Arial"/>
                <a:sym typeface="Arial"/>
              </a:rPr>
              <a:t> as part of an expansion of our programs. The deadline for applications is </a:t>
            </a:r>
            <a:r>
              <a:rPr b="1" lang="en" sz="1100">
                <a:solidFill>
                  <a:srgbClr val="222222"/>
                </a:solidFill>
                <a:highlight>
                  <a:srgbClr val="FFFFFF"/>
                </a:highlight>
                <a:latin typeface="Arial"/>
                <a:ea typeface="Arial"/>
                <a:cs typeface="Arial"/>
                <a:sym typeface="Arial"/>
              </a:rPr>
              <a:t>September 18</a:t>
            </a:r>
            <a:r>
              <a:rPr b="1" baseline="30000" lang="en" sz="1100">
                <a:solidFill>
                  <a:srgbClr val="222222"/>
                </a:solidFill>
                <a:highlight>
                  <a:srgbClr val="FFFFFF"/>
                </a:highlight>
                <a:latin typeface="Arial"/>
                <a:ea typeface="Arial"/>
                <a:cs typeface="Arial"/>
                <a:sym typeface="Arial"/>
              </a:rPr>
              <a:t>th</a:t>
            </a:r>
            <a:r>
              <a:rPr b="1" lang="en" sz="1100">
                <a:solidFill>
                  <a:srgbClr val="222222"/>
                </a:solidFill>
                <a:highlight>
                  <a:srgbClr val="FFFFFF"/>
                </a:highlight>
                <a:latin typeface="Arial"/>
                <a:ea typeface="Arial"/>
                <a:cs typeface="Arial"/>
                <a:sym typeface="Arial"/>
              </a:rPr>
              <a:t> at 11:55pm.</a:t>
            </a:r>
            <a:endParaRPr b="1" sz="1100">
              <a:solidFill>
                <a:srgbClr val="222222"/>
              </a:solidFill>
              <a:highlight>
                <a:srgbClr val="FFFFFF"/>
              </a:highlight>
              <a:latin typeface="Arial"/>
              <a:ea typeface="Arial"/>
              <a:cs typeface="Arial"/>
              <a:sym typeface="Arial"/>
            </a:endParaRPr>
          </a:p>
          <a:p>
            <a:pPr indent="-293211" lvl="1" marL="914400" rtl="0" algn="l">
              <a:spcBef>
                <a:spcPts val="0"/>
              </a:spcBef>
              <a:spcAft>
                <a:spcPts val="0"/>
              </a:spcAft>
              <a:buClr>
                <a:srgbClr val="222222"/>
              </a:buClr>
              <a:buSzPct val="100000"/>
              <a:buFont typeface="Arial"/>
              <a:buChar char="○"/>
            </a:pPr>
            <a:r>
              <a:rPr lang="en" sz="1100">
                <a:solidFill>
                  <a:srgbClr val="222222"/>
                </a:solidFill>
                <a:highlight>
                  <a:srgbClr val="FFFFFF"/>
                </a:highlight>
                <a:latin typeface="Arial"/>
                <a:ea typeface="Arial"/>
                <a:cs typeface="Arial"/>
                <a:sym typeface="Arial"/>
              </a:rPr>
              <a:t>Neither of these positions require prior experience or knowledge in composting or sustainability. All skills and required knowledge in this space will be provided by the Compost Cats Program and the Office of Sustainability</a:t>
            </a:r>
            <a:endParaRPr sz="1100">
              <a:solidFill>
                <a:srgbClr val="222222"/>
              </a:solidFill>
              <a:highlight>
                <a:srgbClr val="FFFFFF"/>
              </a:highlight>
              <a:latin typeface="Arial"/>
              <a:ea typeface="Arial"/>
              <a:cs typeface="Arial"/>
              <a:sym typeface="Arial"/>
            </a:endParaRPr>
          </a:p>
          <a:p>
            <a:pPr indent="-293211" lvl="1" marL="914400" rtl="0" algn="l">
              <a:spcBef>
                <a:spcPts val="0"/>
              </a:spcBef>
              <a:spcAft>
                <a:spcPts val="0"/>
              </a:spcAft>
              <a:buClr>
                <a:srgbClr val="222222"/>
              </a:buClr>
              <a:buSzPct val="100000"/>
              <a:buFont typeface="Arial"/>
              <a:buChar char="○"/>
            </a:pPr>
            <a:r>
              <a:rPr lang="en" sz="1100" u="sng">
                <a:solidFill>
                  <a:schemeClr val="accent5"/>
                </a:solidFill>
                <a:highlight>
                  <a:srgbClr val="FFFFFF"/>
                </a:highlight>
                <a:latin typeface="Arial"/>
                <a:ea typeface="Arial"/>
                <a:cs typeface="Arial"/>
                <a:sym typeface="Arial"/>
                <a:hlinkClick r:id="rId3">
                  <a:extLst>
                    <a:ext uri="{A12FA001-AC4F-418D-AE19-62706E023703}">
                      <ahyp:hlinkClr val="tx"/>
                    </a:ext>
                  </a:extLst>
                </a:hlinkClick>
              </a:rPr>
              <a:t>https://app.joinhandshake.com/stu/jobs/6909402</a:t>
            </a:r>
            <a:endParaRPr sz="1100">
              <a:solidFill>
                <a:srgbClr val="222222"/>
              </a:solidFill>
              <a:highlight>
                <a:srgbClr val="FFFFFF"/>
              </a:highlight>
              <a:latin typeface="Arial"/>
              <a:ea typeface="Arial"/>
              <a:cs typeface="Arial"/>
              <a:sym typeface="Arial"/>
            </a:endParaRPr>
          </a:p>
          <a:p>
            <a:pPr indent="-293211" lvl="2" marL="1371600" rtl="0" algn="l">
              <a:spcBef>
                <a:spcPts val="0"/>
              </a:spcBef>
              <a:spcAft>
                <a:spcPts val="0"/>
              </a:spcAft>
              <a:buClr>
                <a:srgbClr val="222222"/>
              </a:buClr>
              <a:buSzPct val="91666"/>
              <a:buFont typeface="Arial"/>
              <a:buChar char="■"/>
            </a:pPr>
            <a:r>
              <a:rPr lang="en" sz="1200">
                <a:solidFill>
                  <a:srgbClr val="000000"/>
                </a:solidFill>
                <a:highlight>
                  <a:srgbClr val="FFFFFF"/>
                </a:highlight>
                <a:latin typeface="Roboto"/>
                <a:ea typeface="Roboto"/>
                <a:cs typeface="Roboto"/>
                <a:sym typeface="Roboto"/>
              </a:rPr>
              <a:t>The Data &amp; Administrative Assistant role involves collecting, organizing, analyzing, and reporting on sustainability data from multiple campus stakeholders. Data will capture impact, opportunity, inefficiencies, and other key measures that guide sustainability initiatives and investments and inform university decision-makers. Tracking metrics is critical to the long-term success of sustainability efforts on campus, providing context for storytelling, and is integral to shaping successful university operations and technology/resource investments. </a:t>
            </a:r>
            <a:endParaRPr sz="1100">
              <a:solidFill>
                <a:srgbClr val="222222"/>
              </a:solidFill>
              <a:highlight>
                <a:srgbClr val="FFFFFF"/>
              </a:highlight>
              <a:latin typeface="Arial"/>
              <a:ea typeface="Arial"/>
              <a:cs typeface="Arial"/>
              <a:sym typeface="Arial"/>
            </a:endParaRPr>
          </a:p>
          <a:p>
            <a:pPr indent="-293211" lvl="1" marL="914400" rtl="0" algn="l">
              <a:spcBef>
                <a:spcPts val="0"/>
              </a:spcBef>
              <a:spcAft>
                <a:spcPts val="0"/>
              </a:spcAft>
              <a:buClr>
                <a:srgbClr val="222222"/>
              </a:buClr>
              <a:buSzPct val="100000"/>
              <a:buFont typeface="Arial"/>
              <a:buChar char="○"/>
            </a:pPr>
            <a:r>
              <a:rPr lang="en" sz="1100" u="sng">
                <a:solidFill>
                  <a:schemeClr val="accent5"/>
                </a:solidFill>
                <a:highlight>
                  <a:srgbClr val="FFFFFF"/>
                </a:highlight>
                <a:latin typeface="Arial"/>
                <a:ea typeface="Arial"/>
                <a:cs typeface="Arial"/>
                <a:sym typeface="Arial"/>
                <a:hlinkClick r:id="rId4">
                  <a:extLst>
                    <a:ext uri="{A12FA001-AC4F-418D-AE19-62706E023703}">
                      <ahyp:hlinkClr val="tx"/>
                    </a:ext>
                  </a:extLst>
                </a:hlinkClick>
              </a:rPr>
              <a:t>https://app.joinhandshake.com/stu/jobs/6909545</a:t>
            </a:r>
            <a:endParaRPr sz="1100">
              <a:solidFill>
                <a:srgbClr val="222222"/>
              </a:solidFill>
              <a:highlight>
                <a:srgbClr val="FFFFFF"/>
              </a:highlight>
              <a:latin typeface="Arial"/>
              <a:ea typeface="Arial"/>
              <a:cs typeface="Arial"/>
              <a:sym typeface="Arial"/>
            </a:endParaRPr>
          </a:p>
          <a:p>
            <a:pPr indent="-293211" lvl="2" marL="1371600" rtl="0" algn="l">
              <a:spcBef>
                <a:spcPts val="0"/>
              </a:spcBef>
              <a:spcAft>
                <a:spcPts val="0"/>
              </a:spcAft>
              <a:buClr>
                <a:srgbClr val="222222"/>
              </a:buClr>
              <a:buSzPct val="91666"/>
              <a:buFont typeface="Arial"/>
              <a:buChar char="■"/>
            </a:pPr>
            <a:r>
              <a:rPr lang="en" sz="1200">
                <a:solidFill>
                  <a:srgbClr val="000000"/>
                </a:solidFill>
                <a:highlight>
                  <a:srgbClr val="FFFFFF"/>
                </a:highlight>
                <a:latin typeface="Roboto"/>
                <a:ea typeface="Roboto"/>
                <a:cs typeface="Roboto"/>
                <a:sym typeface="Roboto"/>
              </a:rPr>
              <a:t>Compost Cats Program seeks </a:t>
            </a:r>
            <a:r>
              <a:rPr b="1" lang="en" sz="1200">
                <a:solidFill>
                  <a:srgbClr val="000000"/>
                </a:solidFill>
                <a:highlight>
                  <a:srgbClr val="FFFFFF"/>
                </a:highlight>
                <a:latin typeface="Roboto"/>
                <a:ea typeface="Roboto"/>
                <a:cs typeface="Roboto"/>
                <a:sym typeface="Roboto"/>
              </a:rPr>
              <a:t>one </a:t>
            </a:r>
            <a:r>
              <a:rPr lang="en" sz="1200">
                <a:solidFill>
                  <a:srgbClr val="000000"/>
                </a:solidFill>
                <a:highlight>
                  <a:srgbClr val="FFFFFF"/>
                </a:highlight>
                <a:latin typeface="Roboto"/>
                <a:ea typeface="Roboto"/>
                <a:cs typeface="Roboto"/>
                <a:sym typeface="Roboto"/>
              </a:rPr>
              <a:t>highly qualified undergraduate or graduate student to assist with educational and outreach activities on and off campus. This includes, but is not limited to, K-12 and community-focused STEM programming/curricula, education and/or outreach events for a wide range of audiences at compost demonstration sites, trainings for commercial business employees, potential operation of small-scale equipment for maintenance of composting systems (please be prepared to get dirty), collection and reporting of metrics or data to the Compost Cats Program Manager and Compost Cats Coordinator; participation in zero-waste effort events, and more. The successful candidates will inform and inspire the Tucson community about food waste reduction, materials cycling, soil health, sustainable agriculture, and environmental stewardship. </a:t>
            </a:r>
            <a:endParaRPr sz="1100">
              <a:solidFill>
                <a:srgbClr val="222222"/>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