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8" r:id="rId3"/>
    <p:sldId id="259" r:id="rId4"/>
    <p:sldId id="260" r:id="rId5"/>
    <p:sldId id="261"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B0F30-A4FD-41C0-B189-68133CC201DC}" type="datetimeFigureOut">
              <a:rPr lang="en-IN" smtClean="0"/>
              <a:t>06-07-2023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179296-46D6-4A75-B27B-D7B108B0A194}" type="slidenum">
              <a:rPr lang="en-IN" smtClean="0"/>
              <a:t>‹#›</a:t>
            </a:fld>
            <a:endParaRPr lang="en-IN" dirty="0"/>
          </a:p>
        </p:txBody>
      </p:sp>
    </p:spTree>
    <p:extLst>
      <p:ext uri="{BB962C8B-B14F-4D97-AF65-F5344CB8AC3E}">
        <p14:creationId xmlns:p14="http://schemas.microsoft.com/office/powerpoint/2010/main" val="424341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F2B0FD-EF95-400C-9E3C-A76B91DA2C11}" type="slidenum">
              <a:rPr lang="en-ZA" smtClean="0"/>
              <a:t>1</a:t>
            </a:fld>
            <a:endParaRPr lang="en-ZA" dirty="0"/>
          </a:p>
        </p:txBody>
      </p:sp>
    </p:spTree>
    <p:extLst>
      <p:ext uri="{BB962C8B-B14F-4D97-AF65-F5344CB8AC3E}">
        <p14:creationId xmlns:p14="http://schemas.microsoft.com/office/powerpoint/2010/main" val="57487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F79E-1064-1E33-7C21-ACBA4F9E7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2CD879D-002C-BD6D-3513-52D6F0F9D1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7C9F380-E82B-F545-AAE8-2F7D74E09A2D}"/>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5" name="Footer Placeholder 4">
            <a:extLst>
              <a:ext uri="{FF2B5EF4-FFF2-40B4-BE49-F238E27FC236}">
                <a16:creationId xmlns:a16="http://schemas.microsoft.com/office/drawing/2014/main" id="{FB81E77C-A9C7-2F4A-C17F-0E412350F4F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CA685297-FAE1-0702-33BC-3ABA52C56047}"/>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612108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7B50B-E35C-5327-67C6-2FEB70EC542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1CF145-49F9-BE24-3772-9C28156A4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47399D-15DB-B400-A67F-49BED15BD0E7}"/>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5" name="Footer Placeholder 4">
            <a:extLst>
              <a:ext uri="{FF2B5EF4-FFF2-40B4-BE49-F238E27FC236}">
                <a16:creationId xmlns:a16="http://schemas.microsoft.com/office/drawing/2014/main" id="{3ACDB145-F893-F9DF-36D3-BC9F38C1665C}"/>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AABA0CB-0F7A-64BB-4DB6-806DDEC17E14}"/>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266966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E01A4A-1D69-4C6D-91EB-E6889460EB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52B786C-059B-A8F1-E609-DD68423895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C1E02AD-B977-FD15-CCFF-795A238EB23D}"/>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5" name="Footer Placeholder 4">
            <a:extLst>
              <a:ext uri="{FF2B5EF4-FFF2-40B4-BE49-F238E27FC236}">
                <a16:creationId xmlns:a16="http://schemas.microsoft.com/office/drawing/2014/main" id="{A095763F-6123-4015-66D0-82C789E0B3FB}"/>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E0F1F8EF-8800-6C6F-DDDA-8314F2E65565}"/>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262959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C118-1C6F-6846-1243-29369E0D287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144761-C81E-7C48-1544-7FFBAB175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030C5E-C888-67F3-EBA9-AF184125CF25}"/>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5" name="Footer Placeholder 4">
            <a:extLst>
              <a:ext uri="{FF2B5EF4-FFF2-40B4-BE49-F238E27FC236}">
                <a16:creationId xmlns:a16="http://schemas.microsoft.com/office/drawing/2014/main" id="{4754D9C3-C8F6-DE9D-7BA9-C4E5593EE67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349BF8D-0EAC-0C8A-9188-51C9AA4E0A23}"/>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8562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4FF8-1DE6-9907-C111-98D157D0B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63AD845-3B51-C270-53C3-A475D00640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5A53-A2CC-15E6-A7B7-6C745DFBF42C}"/>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5" name="Footer Placeholder 4">
            <a:extLst>
              <a:ext uri="{FF2B5EF4-FFF2-40B4-BE49-F238E27FC236}">
                <a16:creationId xmlns:a16="http://schemas.microsoft.com/office/drawing/2014/main" id="{9D261E17-DE76-C5DC-4E5E-3077C2D33EEA}"/>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A2A3DDDA-9513-200E-8A2D-D000899FC75B}"/>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233456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4720-B5D5-9112-6E7A-4F0157F86BF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BD80AC1-2BF2-C0BC-AA52-5930F5254D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80B8D33-4C68-81E0-7BBC-2C18F86F6E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CC0341F-0E72-DB29-B65F-EB06A2F8A404}"/>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6" name="Footer Placeholder 5">
            <a:extLst>
              <a:ext uri="{FF2B5EF4-FFF2-40B4-BE49-F238E27FC236}">
                <a16:creationId xmlns:a16="http://schemas.microsoft.com/office/drawing/2014/main" id="{AC59597A-E81B-EA76-2DC7-E0D02015ADE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3504DB00-3C52-72F0-EE7C-A2688032C8D8}"/>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210035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0F60-8C24-27DD-AECE-B171C9A7069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F369A83-D533-2192-DFB2-96C131248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5F2759-DBE0-F462-9957-BE65097C8E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E25CFBA-6EF5-B809-48A5-9A39C2C01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11F60B-24A3-B48B-EC68-90116E9EDB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DF722DE-B8FC-ECA1-8A14-EE6964A4576C}"/>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8" name="Footer Placeholder 7">
            <a:extLst>
              <a:ext uri="{FF2B5EF4-FFF2-40B4-BE49-F238E27FC236}">
                <a16:creationId xmlns:a16="http://schemas.microsoft.com/office/drawing/2014/main" id="{AA2C2ED8-44FF-7462-FD6B-5B4EDFB676ED}"/>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A2EF9F2-B7EF-A554-97EC-962FA926F151}"/>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1065175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8C09-A8FD-F52D-6DC2-192507D626E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8AEB99A-644B-4E5C-A038-20CF77B6C711}"/>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4" name="Footer Placeholder 3">
            <a:extLst>
              <a:ext uri="{FF2B5EF4-FFF2-40B4-BE49-F238E27FC236}">
                <a16:creationId xmlns:a16="http://schemas.microsoft.com/office/drawing/2014/main" id="{BCB2862E-A913-BF95-D4A1-B039F2C4B90E}"/>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48C5EB14-F658-B9E0-AE61-969BB81DD37F}"/>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114270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781F8F-EED5-2C0C-20A3-F146F82C743B}"/>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3" name="Footer Placeholder 2">
            <a:extLst>
              <a:ext uri="{FF2B5EF4-FFF2-40B4-BE49-F238E27FC236}">
                <a16:creationId xmlns:a16="http://schemas.microsoft.com/office/drawing/2014/main" id="{FFAA5E8F-5635-1FD8-821E-E218E12CACC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6704BE9-81A3-6719-F446-6EA761947842}"/>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123610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8C5C-1E07-5E6F-C4C1-F88558873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50776A9-FE3E-8F48-05D9-E368D7E9C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01B148A-3F9F-4021-ACE1-16B343DF7F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CB44E3-E2E1-C600-0A2E-81149E5F3126}"/>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6" name="Footer Placeholder 5">
            <a:extLst>
              <a:ext uri="{FF2B5EF4-FFF2-40B4-BE49-F238E27FC236}">
                <a16:creationId xmlns:a16="http://schemas.microsoft.com/office/drawing/2014/main" id="{15AD8254-7F11-4685-4218-09EF396080D4}"/>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4307C70B-E14C-2C95-14DE-8A079C80EEE9}"/>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1004358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020C-E3BB-9C59-5209-EA3FCE6A1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4BEBDC0-F22B-5D5D-C0EF-19403A2D2F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ABC06E87-1FB5-B3D7-18D0-60DD3A6BD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2D8436-C434-87BE-68B7-0EA15CA0DA36}"/>
              </a:ext>
            </a:extLst>
          </p:cNvPr>
          <p:cNvSpPr>
            <a:spLocks noGrp="1"/>
          </p:cNvSpPr>
          <p:nvPr>
            <p:ph type="dt" sz="half" idx="10"/>
          </p:nvPr>
        </p:nvSpPr>
        <p:spPr/>
        <p:txBody>
          <a:bodyPr/>
          <a:lstStyle/>
          <a:p>
            <a:fld id="{C283F8AA-B116-4EBA-82D4-93D01D07B8A2}" type="datetimeFigureOut">
              <a:rPr lang="en-IN" smtClean="0"/>
              <a:t>06-07-2023</a:t>
            </a:fld>
            <a:endParaRPr lang="en-IN" dirty="0"/>
          </a:p>
        </p:txBody>
      </p:sp>
      <p:sp>
        <p:nvSpPr>
          <p:cNvPr id="6" name="Footer Placeholder 5">
            <a:extLst>
              <a:ext uri="{FF2B5EF4-FFF2-40B4-BE49-F238E27FC236}">
                <a16:creationId xmlns:a16="http://schemas.microsoft.com/office/drawing/2014/main" id="{9ABCBF02-1306-25B2-DFFB-7D26C1445A78}"/>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CED91CE4-024A-9E0D-FE8D-982099EA29E0}"/>
              </a:ext>
            </a:extLst>
          </p:cNvPr>
          <p:cNvSpPr>
            <a:spLocks noGrp="1"/>
          </p:cNvSpPr>
          <p:nvPr>
            <p:ph type="sldNum" sz="quarter" idx="12"/>
          </p:nvPr>
        </p:nvSpPr>
        <p:spPr/>
        <p:txBody>
          <a:bodyPr/>
          <a:lstStyle/>
          <a:p>
            <a:fld id="{1154CC85-14E7-478F-9448-1B84FD2B0DB6}" type="slidenum">
              <a:rPr lang="en-IN" smtClean="0"/>
              <a:t>‹#›</a:t>
            </a:fld>
            <a:endParaRPr lang="en-IN" dirty="0"/>
          </a:p>
        </p:txBody>
      </p:sp>
    </p:spTree>
    <p:extLst>
      <p:ext uri="{BB962C8B-B14F-4D97-AF65-F5344CB8AC3E}">
        <p14:creationId xmlns:p14="http://schemas.microsoft.com/office/powerpoint/2010/main" val="399803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A0751-3D6F-B8FE-71C9-5DCCF28D2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EDB7253-FA71-81FD-5068-A2B55C616D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9D6E54-FFD4-E7AD-AC03-B7C425CD0D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3F8AA-B116-4EBA-82D4-93D01D07B8A2}" type="datetimeFigureOut">
              <a:rPr lang="en-IN" smtClean="0"/>
              <a:t>06-07-2023</a:t>
            </a:fld>
            <a:endParaRPr lang="en-IN" dirty="0"/>
          </a:p>
        </p:txBody>
      </p:sp>
      <p:sp>
        <p:nvSpPr>
          <p:cNvPr id="5" name="Footer Placeholder 4">
            <a:extLst>
              <a:ext uri="{FF2B5EF4-FFF2-40B4-BE49-F238E27FC236}">
                <a16:creationId xmlns:a16="http://schemas.microsoft.com/office/drawing/2014/main" id="{ECE7602A-0117-92EE-98D1-1A8B3893B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8352917A-F90B-A1A1-3B47-38D9675790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4CC85-14E7-478F-9448-1B84FD2B0DB6}" type="slidenum">
              <a:rPr lang="en-IN" smtClean="0"/>
              <a:t>‹#›</a:t>
            </a:fld>
            <a:endParaRPr lang="en-IN" dirty="0"/>
          </a:p>
        </p:txBody>
      </p:sp>
    </p:spTree>
    <p:extLst>
      <p:ext uri="{BB962C8B-B14F-4D97-AF65-F5344CB8AC3E}">
        <p14:creationId xmlns:p14="http://schemas.microsoft.com/office/powerpoint/2010/main" val="2317870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5662749" cy="6858000"/>
          </a:xfrm>
          <a:prstGeom prst="rect">
            <a:avLst/>
          </a:prstGeom>
          <a:solidFill>
            <a:schemeClr val="accent4">
              <a:lumMod val="50000"/>
              <a:alpha val="69804"/>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w="57150">
                <a:solidFill>
                  <a:schemeClr val="tx1">
                    <a:lumMod val="75000"/>
                    <a:lumOff val="25000"/>
                  </a:schemeClr>
                </a:solidFill>
              </a:ln>
              <a:noFill/>
            </a:endParaRPr>
          </a:p>
        </p:txBody>
      </p:sp>
      <p:pic>
        <p:nvPicPr>
          <p:cNvPr id="2" name="Picture 1" descr="Logo color updated aug22.png"/>
          <p:cNvPicPr>
            <a:picLocks noChangeAspect="1"/>
          </p:cNvPicPr>
          <p:nvPr/>
        </p:nvPicPr>
        <p:blipFill>
          <a:blip r:embed="rId3" cstate="hqprint">
            <a:alphaModFix/>
            <a:extLst>
              <a:ext uri="{28A0092B-C50C-407E-A947-70E740481C1C}">
                <a14:useLocalDpi xmlns:a14="http://schemas.microsoft.com/office/drawing/2010/main" val="0"/>
              </a:ext>
            </a:extLst>
          </a:blip>
          <a:stretch>
            <a:fillRect/>
          </a:stretch>
        </p:blipFill>
        <p:spPr>
          <a:xfrm>
            <a:off x="7368539" y="3871938"/>
            <a:ext cx="3298917" cy="2136002"/>
          </a:xfrm>
          <a:prstGeom prst="rect">
            <a:avLst/>
          </a:prstGeom>
        </p:spPr>
      </p:pic>
      <p:sp>
        <p:nvSpPr>
          <p:cNvPr id="3" name="Rectangle 2"/>
          <p:cNvSpPr/>
          <p:nvPr/>
        </p:nvSpPr>
        <p:spPr>
          <a:xfrm>
            <a:off x="5830157" y="766634"/>
            <a:ext cx="6170481" cy="2062103"/>
          </a:xfrm>
          <a:prstGeom prst="rect">
            <a:avLst/>
          </a:prstGeom>
        </p:spPr>
        <p:txBody>
          <a:bodyPr wrap="square">
            <a:spAutoFit/>
          </a:bodyPr>
          <a:lstStyle/>
          <a:p>
            <a:pPr algn="ctr">
              <a:spcAft>
                <a:spcPts val="0"/>
              </a:spcAft>
            </a:pPr>
            <a:r>
              <a:rPr lang="en-US" sz="3200" b="1" i="1" dirty="0" smtClean="0">
                <a:solidFill>
                  <a:schemeClr val="accent1">
                    <a:lumMod val="75000"/>
                  </a:schemeClr>
                </a:solidFill>
                <a:latin typeface="Cambria" panose="02040503050406030204" pitchFamily="18" charset="0"/>
                <a:ea typeface="MS Mincho"/>
                <a:cs typeface="Times New Roman" panose="02020603050405020304" pitchFamily="18" charset="0"/>
              </a:rPr>
              <a:t>Update from RISG-South Asia </a:t>
            </a:r>
          </a:p>
          <a:p>
            <a:pPr algn="ctr">
              <a:spcAft>
                <a:spcPts val="0"/>
              </a:spcAft>
            </a:pPr>
            <a:r>
              <a:rPr lang="en-IN" sz="3200" b="1" i="1" dirty="0" smtClean="0">
                <a:solidFill>
                  <a:schemeClr val="accent6">
                    <a:lumMod val="75000"/>
                  </a:schemeClr>
                </a:solidFill>
                <a:latin typeface="Cambria" panose="02040503050406030204" pitchFamily="18" charset="0"/>
                <a:ea typeface="MS Mincho"/>
                <a:cs typeface="Times New Roman" panose="02020603050405020304" pitchFamily="18" charset="0"/>
              </a:rPr>
              <a:t>ISG </a:t>
            </a:r>
            <a:r>
              <a:rPr lang="en-IN" sz="3200" b="1" i="1" dirty="0">
                <a:solidFill>
                  <a:schemeClr val="accent6">
                    <a:lumMod val="75000"/>
                  </a:schemeClr>
                </a:solidFill>
                <a:latin typeface="Cambria" panose="02040503050406030204" pitchFamily="18" charset="0"/>
                <a:ea typeface="MS Mincho"/>
                <a:cs typeface="Times New Roman" panose="02020603050405020304" pitchFamily="18" charset="0"/>
              </a:rPr>
              <a:t>Meeting </a:t>
            </a:r>
          </a:p>
          <a:p>
            <a:pPr algn="ctr">
              <a:spcAft>
                <a:spcPts val="0"/>
              </a:spcAft>
            </a:pPr>
            <a:r>
              <a:rPr lang="en-IN" sz="3200" b="1" i="1" dirty="0">
                <a:solidFill>
                  <a:schemeClr val="accent6">
                    <a:lumMod val="75000"/>
                  </a:schemeClr>
                </a:solidFill>
                <a:latin typeface="Cambria" panose="02040503050406030204" pitchFamily="18" charset="0"/>
                <a:ea typeface="MS Mincho"/>
                <a:cs typeface="Times New Roman" panose="02020603050405020304" pitchFamily="18" charset="0"/>
              </a:rPr>
              <a:t>July </a:t>
            </a:r>
            <a:r>
              <a:rPr lang="en-IN" sz="3200" b="1" i="1" dirty="0" smtClean="0">
                <a:solidFill>
                  <a:schemeClr val="accent6">
                    <a:lumMod val="75000"/>
                  </a:schemeClr>
                </a:solidFill>
                <a:latin typeface="Cambria" panose="02040503050406030204" pitchFamily="18" charset="0"/>
                <a:ea typeface="MS Mincho"/>
                <a:cs typeface="Times New Roman" panose="02020603050405020304" pitchFamily="18" charset="0"/>
              </a:rPr>
              <a:t>7, 2023</a:t>
            </a:r>
            <a:endParaRPr lang="en-IN" sz="3200" b="1" i="1" dirty="0">
              <a:solidFill>
                <a:schemeClr val="accent6">
                  <a:lumMod val="75000"/>
                </a:schemeClr>
              </a:solidFill>
              <a:latin typeface="Cambria" panose="02040503050406030204" pitchFamily="18" charset="0"/>
              <a:ea typeface="MS Mincho"/>
              <a:cs typeface="Times New Roman" panose="02020603050405020304" pitchFamily="18" charset="0"/>
            </a:endParaRPr>
          </a:p>
          <a:p>
            <a:pPr algn="ctr">
              <a:spcAft>
                <a:spcPts val="0"/>
              </a:spcAft>
            </a:pPr>
            <a:endParaRPr lang="en-US" sz="3200" b="1" i="1" dirty="0">
              <a:solidFill>
                <a:schemeClr val="accent1">
                  <a:lumMod val="75000"/>
                </a:schemeClr>
              </a:solidFill>
              <a:latin typeface="Cambria" panose="02040503050406030204" pitchFamily="18" charset="0"/>
              <a:ea typeface="MS Mincho"/>
              <a:cs typeface="Times New Roman" panose="02020603050405020304" pitchFamily="18" charset="0"/>
            </a:endParaRPr>
          </a:p>
        </p:txBody>
      </p:sp>
      <p:sp>
        <p:nvSpPr>
          <p:cNvPr id="4" name="TextBox 3"/>
          <p:cNvSpPr txBox="1"/>
          <p:nvPr/>
        </p:nvSpPr>
        <p:spPr>
          <a:xfrm>
            <a:off x="6011090" y="2588736"/>
            <a:ext cx="5808617" cy="892552"/>
          </a:xfrm>
          <a:prstGeom prst="rect">
            <a:avLst/>
          </a:prstGeom>
          <a:noFill/>
        </p:spPr>
        <p:txBody>
          <a:bodyPr wrap="square" rtlCol="0">
            <a:spAutoFit/>
          </a:bodyPr>
          <a:lstStyle/>
          <a:p>
            <a:pPr algn="ctr"/>
            <a:r>
              <a:rPr lang="en-US" sz="2800" b="1" dirty="0">
                <a:solidFill>
                  <a:srgbClr val="C00000"/>
                </a:solidFill>
              </a:rPr>
              <a:t>Tatsama Motilal</a:t>
            </a:r>
            <a:endParaRPr lang="en-US" sz="2400" b="1" dirty="0" smtClean="0">
              <a:solidFill>
                <a:srgbClr val="C00000"/>
              </a:solidFill>
            </a:endParaRPr>
          </a:p>
          <a:p>
            <a:pPr algn="ctr"/>
            <a:r>
              <a:rPr lang="en-US" sz="2400" b="1" i="1" dirty="0" smtClean="0"/>
              <a:t>Communication team of the IYRP South Asia</a:t>
            </a:r>
            <a:endParaRPr lang="en-ZA" sz="2000" b="1" i="1" dirty="0"/>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 y="1280902"/>
            <a:ext cx="5662749" cy="4247062"/>
          </a:xfrm>
          <a:prstGeom prst="rect">
            <a:avLst/>
          </a:prstGeom>
        </p:spPr>
      </p:pic>
      <p:sp>
        <p:nvSpPr>
          <p:cNvPr id="9" name="Title 1">
            <a:extLst>
              <a:ext uri="{FF2B5EF4-FFF2-40B4-BE49-F238E27FC236}">
                <a16:creationId xmlns:a16="http://schemas.microsoft.com/office/drawing/2014/main" id="{25B902BE-9143-B9A2-D870-B6E874B73F38}"/>
              </a:ext>
            </a:extLst>
          </p:cNvPr>
          <p:cNvSpPr txBox="1">
            <a:spLocks/>
          </p:cNvSpPr>
          <p:nvPr/>
        </p:nvSpPr>
        <p:spPr>
          <a:xfrm>
            <a:off x="6011089" y="1699287"/>
            <a:ext cx="4388498"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N" dirty="0"/>
          </a:p>
        </p:txBody>
      </p:sp>
      <p:sp>
        <p:nvSpPr>
          <p:cNvPr id="10" name="Subtitle 2">
            <a:extLst>
              <a:ext uri="{FF2B5EF4-FFF2-40B4-BE49-F238E27FC236}">
                <a16:creationId xmlns:a16="http://schemas.microsoft.com/office/drawing/2014/main" id="{DD169D2B-DAE6-C8E6-9598-934D89FCAF6E}"/>
              </a:ext>
            </a:extLst>
          </p:cNvPr>
          <p:cNvSpPr txBox="1">
            <a:spLocks/>
          </p:cNvSpPr>
          <p:nvPr/>
        </p:nvSpPr>
        <p:spPr>
          <a:xfrm>
            <a:off x="8935616" y="4301835"/>
            <a:ext cx="1732384" cy="8673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dirty="0"/>
          </a:p>
        </p:txBody>
      </p:sp>
    </p:spTree>
    <p:extLst>
      <p:ext uri="{BB962C8B-B14F-4D97-AF65-F5344CB8AC3E}">
        <p14:creationId xmlns:p14="http://schemas.microsoft.com/office/powerpoint/2010/main" val="2555970237"/>
      </p:ext>
    </p:extLst>
  </p:cSld>
  <p:clrMapOvr>
    <a:masterClrMapping/>
  </p:clrMapOvr>
  <mc:AlternateContent xmlns:mc="http://schemas.openxmlformats.org/markup-compatibility/2006" xmlns:p14="http://schemas.microsoft.com/office/powerpoint/2010/main">
    <mc:Choice Requires="p14">
      <p:transition spd="slow" p14:dur="2000" advTm="62219"/>
    </mc:Choice>
    <mc:Fallback xmlns="">
      <p:transition spd="slow" advTm="6221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34CE-5F3C-BE87-E56F-52048AE94AAC}"/>
              </a:ext>
            </a:extLst>
          </p:cNvPr>
          <p:cNvSpPr>
            <a:spLocks noGrp="1"/>
          </p:cNvSpPr>
          <p:nvPr>
            <p:ph type="title"/>
          </p:nvPr>
        </p:nvSpPr>
        <p:spPr>
          <a:xfrm>
            <a:off x="838200" y="141190"/>
            <a:ext cx="10515600" cy="1325563"/>
          </a:xfrm>
        </p:spPr>
        <p:txBody>
          <a:bodyPr/>
          <a:lstStyle/>
          <a:p>
            <a:r>
              <a:rPr lang="en-US" b="1" dirty="0">
                <a:solidFill>
                  <a:schemeClr val="accent1">
                    <a:lumMod val="75000"/>
                  </a:schemeClr>
                </a:solidFill>
              </a:rPr>
              <a:t>Structure of the RISG</a:t>
            </a:r>
            <a:endParaRPr lang="en-IN" b="1" dirty="0">
              <a:solidFill>
                <a:schemeClr val="accent1">
                  <a:lumMod val="75000"/>
                </a:schemeClr>
              </a:solidFill>
            </a:endParaRPr>
          </a:p>
        </p:txBody>
      </p:sp>
      <p:sp>
        <p:nvSpPr>
          <p:cNvPr id="5" name="TextBox 4">
            <a:extLst>
              <a:ext uri="{FF2B5EF4-FFF2-40B4-BE49-F238E27FC236}">
                <a16:creationId xmlns:a16="http://schemas.microsoft.com/office/drawing/2014/main" id="{8CB3CAE5-3C84-FB00-956A-3FDC41468905}"/>
              </a:ext>
            </a:extLst>
          </p:cNvPr>
          <p:cNvSpPr txBox="1"/>
          <p:nvPr/>
        </p:nvSpPr>
        <p:spPr>
          <a:xfrm>
            <a:off x="303103" y="1225689"/>
            <a:ext cx="10758196" cy="6001643"/>
          </a:xfrm>
          <a:prstGeom prst="rect">
            <a:avLst/>
          </a:prstGeom>
          <a:noFill/>
        </p:spPr>
        <p:txBody>
          <a:bodyPr wrap="square" rtlCol="0">
            <a:spAutoFit/>
          </a:bodyPr>
          <a:lstStyle/>
          <a:p>
            <a:pPr marL="285750" indent="-285750">
              <a:buFont typeface="Arial" panose="020B0604020202020204" pitchFamily="34" charset="0"/>
              <a:buChar char="•"/>
            </a:pPr>
            <a:r>
              <a:rPr lang="en-US" sz="2800" dirty="0"/>
              <a:t>Chair: Dr. Arun M. Dixit</a:t>
            </a:r>
          </a:p>
          <a:p>
            <a:pPr marL="285750" indent="-285750">
              <a:buFont typeface="Arial" panose="020B0604020202020204" pitchFamily="34" charset="0"/>
              <a:buChar char="•"/>
            </a:pPr>
            <a:r>
              <a:rPr lang="en-US" sz="2800" dirty="0"/>
              <a:t>Co-chair: Mr. P. </a:t>
            </a:r>
            <a:r>
              <a:rPr lang="en-US" sz="2800" dirty="0" smtClean="0"/>
              <a:t>Vivekanandan</a:t>
            </a:r>
          </a:p>
          <a:p>
            <a:pPr marL="285750" indent="-285750">
              <a:buFont typeface="Arial" panose="020B0604020202020204" pitchFamily="34" charset="0"/>
              <a:buChar char="•"/>
            </a:pPr>
            <a:endParaRPr lang="en-US" sz="2800" dirty="0" smtClean="0"/>
          </a:p>
          <a:p>
            <a:pPr marL="285750" indent="-285750">
              <a:buFont typeface="Arial" panose="020B0604020202020204" pitchFamily="34" charset="0"/>
              <a:buChar char="•"/>
            </a:pPr>
            <a:r>
              <a:rPr lang="en-US" sz="2800" b="1" dirty="0" smtClean="0"/>
              <a:t>Communication team: </a:t>
            </a:r>
            <a:r>
              <a:rPr lang="en-US" sz="2800" dirty="0" smtClean="0"/>
              <a:t>Natasha Maru, </a:t>
            </a:r>
          </a:p>
          <a:p>
            <a:r>
              <a:rPr lang="en-US" sz="2800" dirty="0"/>
              <a:t> </a:t>
            </a:r>
            <a:r>
              <a:rPr lang="en-US" sz="2800" dirty="0" smtClean="0"/>
              <a:t>   Tatsama Motilal, Rashmi Singh, Anita Sharma, </a:t>
            </a:r>
          </a:p>
          <a:p>
            <a:r>
              <a:rPr lang="en-US" sz="2800" dirty="0"/>
              <a:t> </a:t>
            </a:r>
            <a:r>
              <a:rPr lang="en-US" sz="2800" dirty="0" smtClean="0"/>
              <a:t>   Sajal Kulkarni, Kishore Sheik Ahamed</a:t>
            </a:r>
            <a:endParaRPr lang="en-US" sz="2800" dirty="0"/>
          </a:p>
          <a:p>
            <a:pPr marL="285750" indent="-285750">
              <a:buFont typeface="Arial" panose="020B0604020202020204" pitchFamily="34" charset="0"/>
              <a:buChar char="•"/>
            </a:pPr>
            <a:endParaRPr lang="en-US" dirty="0" smtClean="0"/>
          </a:p>
          <a:p>
            <a:pPr marL="457200" indent="-457200">
              <a:buFont typeface="Arial" panose="020B0604020202020204" pitchFamily="34" charset="0"/>
              <a:buChar char="•"/>
            </a:pPr>
            <a:r>
              <a:rPr lang="en-US" sz="2800" b="1" dirty="0" err="1" smtClean="0"/>
              <a:t>Govt</a:t>
            </a:r>
            <a:r>
              <a:rPr lang="en-US" sz="2800" b="1" dirty="0" smtClean="0"/>
              <a:t> Nodal </a:t>
            </a:r>
            <a:r>
              <a:rPr lang="en-IN" sz="2800" b="1" dirty="0" smtClean="0"/>
              <a:t>office/Contacts:</a:t>
            </a:r>
          </a:p>
          <a:p>
            <a:r>
              <a:rPr lang="en-IN" sz="2800" b="1" dirty="0" smtClean="0"/>
              <a:t> </a:t>
            </a:r>
            <a:r>
              <a:rPr lang="en-IN" sz="2400" dirty="0" err="1"/>
              <a:t>Dr.</a:t>
            </a:r>
            <a:r>
              <a:rPr lang="en-IN" sz="2400" dirty="0"/>
              <a:t> </a:t>
            </a:r>
            <a:r>
              <a:rPr lang="en-IN" sz="2400" dirty="0" err="1"/>
              <a:t>Amaresh</a:t>
            </a:r>
            <a:r>
              <a:rPr lang="en-IN" sz="2400" dirty="0"/>
              <a:t> Chandra, Range Management Society of India</a:t>
            </a:r>
          </a:p>
          <a:p>
            <a:r>
              <a:rPr lang="en-IN" sz="2400" dirty="0"/>
              <a:t>ICAR-Indian Grassland and Fodder Research Institute, </a:t>
            </a:r>
            <a:r>
              <a:rPr lang="en-IN" sz="2400" dirty="0" smtClean="0"/>
              <a:t>Jhansi</a:t>
            </a:r>
            <a:r>
              <a:rPr lang="en-IN" sz="2400" b="1" dirty="0"/>
              <a:t>  </a:t>
            </a:r>
            <a:endParaRPr lang="en-IN" sz="2400" dirty="0"/>
          </a:p>
          <a:p>
            <a:r>
              <a:rPr lang="en-IN" sz="2400" dirty="0" err="1"/>
              <a:t>Dr.</a:t>
            </a:r>
            <a:r>
              <a:rPr lang="en-IN" sz="2400" dirty="0"/>
              <a:t> </a:t>
            </a:r>
            <a:r>
              <a:rPr lang="en-IN" sz="2400" dirty="0" err="1"/>
              <a:t>Anirban</a:t>
            </a:r>
            <a:r>
              <a:rPr lang="en-IN" sz="2400" dirty="0"/>
              <a:t> </a:t>
            </a:r>
            <a:r>
              <a:rPr lang="en-IN" sz="2400" dirty="0" err="1"/>
              <a:t>Guha</a:t>
            </a:r>
            <a:r>
              <a:rPr lang="en-IN" sz="2400" dirty="0"/>
              <a:t>, Assistant Commissioner, Pastoral Cell, </a:t>
            </a:r>
          </a:p>
          <a:p>
            <a:r>
              <a:rPr lang="en-IN" sz="2400" dirty="0"/>
              <a:t>Ministry of Fisheries, Animal Husbandry &amp; Dairying, </a:t>
            </a:r>
            <a:endParaRPr lang="en-IN" sz="2400" dirty="0" smtClean="0"/>
          </a:p>
          <a:p>
            <a:r>
              <a:rPr lang="en-IN" sz="2400" dirty="0" smtClean="0"/>
              <a:t>New </a:t>
            </a:r>
            <a:r>
              <a:rPr lang="en-IN" sz="2400" dirty="0"/>
              <a:t>Delhi</a:t>
            </a:r>
            <a:r>
              <a:rPr lang="en-IN" sz="2400" b="1" dirty="0"/>
              <a:t> </a:t>
            </a:r>
            <a:endParaRPr lang="en-IN" sz="2400" dirty="0"/>
          </a:p>
          <a:p>
            <a:pPr marL="285750" indent="-285750">
              <a:buFont typeface="Arial" panose="020B0604020202020204" pitchFamily="34" charset="0"/>
              <a:buChar char="•"/>
            </a:pPr>
            <a:endParaRPr lang="en-US" sz="2800" b="1" dirty="0"/>
          </a:p>
          <a:p>
            <a:endParaRPr lang="en-US" dirty="0"/>
          </a:p>
        </p:txBody>
      </p:sp>
      <p:graphicFrame>
        <p:nvGraphicFramePr>
          <p:cNvPr id="6" name="Table 6">
            <a:extLst>
              <a:ext uri="{FF2B5EF4-FFF2-40B4-BE49-F238E27FC236}">
                <a16:creationId xmlns:a16="http://schemas.microsoft.com/office/drawing/2014/main" id="{40C6DF5F-7F92-ABFE-642E-D8A2D487F8F4}"/>
              </a:ext>
            </a:extLst>
          </p:cNvPr>
          <p:cNvGraphicFramePr>
            <a:graphicFrameLocks noGrp="1"/>
          </p:cNvGraphicFramePr>
          <p:nvPr>
            <p:extLst>
              <p:ext uri="{D42A27DB-BD31-4B8C-83A1-F6EECF244321}">
                <p14:modId xmlns:p14="http://schemas.microsoft.com/office/powerpoint/2010/main" val="663747087"/>
              </p:ext>
            </p:extLst>
          </p:nvPr>
        </p:nvGraphicFramePr>
        <p:xfrm>
          <a:off x="7924799" y="2563094"/>
          <a:ext cx="3705292" cy="3659488"/>
        </p:xfrm>
        <a:graphic>
          <a:graphicData uri="http://schemas.openxmlformats.org/drawingml/2006/table">
            <a:tbl>
              <a:tblPr firstRow="1" bandRow="1">
                <a:tableStyleId>{2D5ABB26-0587-4C30-8999-92F81FD0307C}</a:tableStyleId>
              </a:tblPr>
              <a:tblGrid>
                <a:gridCol w="1852646">
                  <a:extLst>
                    <a:ext uri="{9D8B030D-6E8A-4147-A177-3AD203B41FA5}">
                      <a16:colId xmlns:a16="http://schemas.microsoft.com/office/drawing/2014/main" val="3567800002"/>
                    </a:ext>
                  </a:extLst>
                </a:gridCol>
                <a:gridCol w="1852646">
                  <a:extLst>
                    <a:ext uri="{9D8B030D-6E8A-4147-A177-3AD203B41FA5}">
                      <a16:colId xmlns:a16="http://schemas.microsoft.com/office/drawing/2014/main" val="3509260604"/>
                    </a:ext>
                  </a:extLst>
                </a:gridCol>
              </a:tblGrid>
              <a:tr h="457436">
                <a:tc>
                  <a:txBody>
                    <a:bodyPr/>
                    <a:lstStyle/>
                    <a:p>
                      <a:r>
                        <a:rPr lang="en-US" dirty="0"/>
                        <a:t>Afghanistan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0402694"/>
                  </a:ext>
                </a:extLst>
              </a:tr>
              <a:tr h="457436">
                <a:tc>
                  <a:txBody>
                    <a:bodyPr/>
                    <a:lstStyle/>
                    <a:p>
                      <a:r>
                        <a:rPr lang="en-US" dirty="0"/>
                        <a:t>Bangladesh</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9310353"/>
                  </a:ext>
                </a:extLst>
              </a:tr>
              <a:tr h="457436">
                <a:tc>
                  <a:txBody>
                    <a:bodyPr/>
                    <a:lstStyle/>
                    <a:p>
                      <a:r>
                        <a:rPr lang="en-US" dirty="0"/>
                        <a:t>Bhutan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0900601"/>
                  </a:ext>
                </a:extLst>
              </a:tr>
              <a:tr h="457436">
                <a:tc>
                  <a:txBody>
                    <a:bodyPr/>
                    <a:lstStyle/>
                    <a:p>
                      <a:r>
                        <a:rPr lang="en-US" dirty="0"/>
                        <a:t>India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78</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8640569"/>
                  </a:ext>
                </a:extLst>
              </a:tr>
              <a:tr h="457436">
                <a:tc>
                  <a:txBody>
                    <a:bodyPr/>
                    <a:lstStyle/>
                    <a:p>
                      <a:r>
                        <a:rPr lang="en-US" dirty="0"/>
                        <a:t>Nepal</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1</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415500"/>
                  </a:ext>
                </a:extLst>
              </a:tr>
              <a:tr h="457436">
                <a:tc>
                  <a:txBody>
                    <a:bodyPr/>
                    <a:lstStyle/>
                    <a:p>
                      <a:r>
                        <a:rPr lang="en-US" dirty="0"/>
                        <a:t>Pakistan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748745"/>
                  </a:ext>
                </a:extLst>
              </a:tr>
              <a:tr h="457436">
                <a:tc>
                  <a:txBody>
                    <a:bodyPr/>
                    <a:lstStyle/>
                    <a:p>
                      <a:r>
                        <a:rPr lang="en-US" dirty="0"/>
                        <a:t>Sri Lanka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2</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721920"/>
                  </a:ext>
                </a:extLst>
              </a:tr>
              <a:tr h="457436">
                <a:tc>
                  <a:txBody>
                    <a:bodyPr/>
                    <a:lstStyle/>
                    <a:p>
                      <a:r>
                        <a:rPr lang="en-US" dirty="0"/>
                        <a:t>Others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dirty="0" smtClean="0"/>
                        <a:t>5</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894221"/>
                  </a:ext>
                </a:extLst>
              </a:tr>
            </a:tbl>
          </a:graphicData>
        </a:graphic>
      </p:graphicFrame>
      <p:sp>
        <p:nvSpPr>
          <p:cNvPr id="3" name="TextBox 2"/>
          <p:cNvSpPr txBox="1"/>
          <p:nvPr/>
        </p:nvSpPr>
        <p:spPr>
          <a:xfrm>
            <a:off x="7726972" y="1919621"/>
            <a:ext cx="4100946" cy="461665"/>
          </a:xfrm>
          <a:prstGeom prst="rect">
            <a:avLst/>
          </a:prstGeom>
          <a:noFill/>
        </p:spPr>
        <p:txBody>
          <a:bodyPr wrap="square" rtlCol="0">
            <a:spAutoFit/>
          </a:bodyPr>
          <a:lstStyle/>
          <a:p>
            <a:pPr algn="ctr"/>
            <a:r>
              <a:rPr lang="en-IN" sz="2400" b="1" dirty="0" smtClean="0"/>
              <a:t>Membership</a:t>
            </a:r>
            <a:endParaRPr lang="en-IN" sz="2400" b="1" dirty="0"/>
          </a:p>
        </p:txBody>
      </p:sp>
    </p:spTree>
    <p:extLst>
      <p:ext uri="{BB962C8B-B14F-4D97-AF65-F5344CB8AC3E}">
        <p14:creationId xmlns:p14="http://schemas.microsoft.com/office/powerpoint/2010/main" val="3224492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38F45-F66C-F589-7FE3-EBB30EE6A00D}"/>
              </a:ext>
            </a:extLst>
          </p:cNvPr>
          <p:cNvSpPr>
            <a:spLocks noGrp="1"/>
          </p:cNvSpPr>
          <p:nvPr>
            <p:ph type="title"/>
          </p:nvPr>
        </p:nvSpPr>
        <p:spPr/>
        <p:txBody>
          <a:bodyPr/>
          <a:lstStyle/>
          <a:p>
            <a:r>
              <a:rPr lang="en-US" b="1" i="0" dirty="0">
                <a:solidFill>
                  <a:schemeClr val="accent1">
                    <a:lumMod val="75000"/>
                  </a:schemeClr>
                </a:solidFill>
                <a:effectLst/>
              </a:rPr>
              <a:t>Updates on activities April-June 2023</a:t>
            </a:r>
            <a:endParaRPr lang="en-IN" b="1" dirty="0">
              <a:solidFill>
                <a:schemeClr val="accent1">
                  <a:lumMod val="75000"/>
                </a:schemeClr>
              </a:solidFill>
            </a:endParaRPr>
          </a:p>
        </p:txBody>
      </p:sp>
      <p:graphicFrame>
        <p:nvGraphicFramePr>
          <p:cNvPr id="4" name="Content Placeholder 3">
            <a:extLst>
              <a:ext uri="{FF2B5EF4-FFF2-40B4-BE49-F238E27FC236}">
                <a16:creationId xmlns:a16="http://schemas.microsoft.com/office/drawing/2014/main" id="{B4B94D10-EA63-8EAF-5499-D6504D548ED5}"/>
              </a:ext>
            </a:extLst>
          </p:cNvPr>
          <p:cNvGraphicFramePr>
            <a:graphicFrameLocks noGrp="1"/>
          </p:cNvGraphicFramePr>
          <p:nvPr>
            <p:ph idx="1"/>
            <p:extLst>
              <p:ext uri="{D42A27DB-BD31-4B8C-83A1-F6EECF244321}">
                <p14:modId xmlns:p14="http://schemas.microsoft.com/office/powerpoint/2010/main" val="618144812"/>
              </p:ext>
            </p:extLst>
          </p:nvPr>
        </p:nvGraphicFramePr>
        <p:xfrm>
          <a:off x="838200" y="1609257"/>
          <a:ext cx="10339873" cy="4719127"/>
        </p:xfrm>
        <a:graphic>
          <a:graphicData uri="http://schemas.openxmlformats.org/drawingml/2006/table">
            <a:tbl>
              <a:tblPr bandRow="1">
                <a:tableStyleId>{2D5ABB26-0587-4C30-8999-92F81FD0307C}</a:tableStyleId>
              </a:tblPr>
              <a:tblGrid>
                <a:gridCol w="644950">
                  <a:extLst>
                    <a:ext uri="{9D8B030D-6E8A-4147-A177-3AD203B41FA5}">
                      <a16:colId xmlns:a16="http://schemas.microsoft.com/office/drawing/2014/main" val="2668845330"/>
                    </a:ext>
                  </a:extLst>
                </a:gridCol>
                <a:gridCol w="1790256">
                  <a:extLst>
                    <a:ext uri="{9D8B030D-6E8A-4147-A177-3AD203B41FA5}">
                      <a16:colId xmlns:a16="http://schemas.microsoft.com/office/drawing/2014/main" val="2042505102"/>
                    </a:ext>
                  </a:extLst>
                </a:gridCol>
                <a:gridCol w="4060455">
                  <a:extLst>
                    <a:ext uri="{9D8B030D-6E8A-4147-A177-3AD203B41FA5}">
                      <a16:colId xmlns:a16="http://schemas.microsoft.com/office/drawing/2014/main" val="3296102506"/>
                    </a:ext>
                  </a:extLst>
                </a:gridCol>
                <a:gridCol w="3844212">
                  <a:extLst>
                    <a:ext uri="{9D8B030D-6E8A-4147-A177-3AD203B41FA5}">
                      <a16:colId xmlns:a16="http://schemas.microsoft.com/office/drawing/2014/main" val="1933328430"/>
                    </a:ext>
                  </a:extLst>
                </a:gridCol>
              </a:tblGrid>
              <a:tr h="437026">
                <a:tc>
                  <a:txBody>
                    <a:bodyPr/>
                    <a:lstStyle/>
                    <a:p>
                      <a:pPr algn="ctr">
                        <a:lnSpc>
                          <a:spcPct val="107000"/>
                        </a:lnSpc>
                        <a:spcAft>
                          <a:spcPts val="800"/>
                        </a:spcAft>
                      </a:pPr>
                      <a:r>
                        <a:rPr lang="en-IN" sz="2000" dirty="0">
                          <a:effectLst/>
                        </a:rPr>
                        <a:t># </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IN" sz="2000" dirty="0">
                          <a:effectLst/>
                        </a:rPr>
                        <a:t>Date </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IN" sz="2000" dirty="0">
                          <a:effectLst/>
                        </a:rPr>
                        <a:t>Event Name</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lnSpc>
                          <a:spcPct val="107000"/>
                        </a:lnSpc>
                        <a:spcAft>
                          <a:spcPts val="800"/>
                        </a:spcAft>
                      </a:pPr>
                      <a:r>
                        <a:rPr lang="en-IN" sz="2000" dirty="0">
                          <a:effectLst/>
                        </a:rPr>
                        <a:t>Organised by / in Collaboration with </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6317743"/>
                  </a:ext>
                </a:extLst>
              </a:tr>
              <a:tr h="572351">
                <a:tc>
                  <a:txBody>
                    <a:bodyPr/>
                    <a:lstStyle/>
                    <a:p>
                      <a:pPr algn="ctr">
                        <a:lnSpc>
                          <a:spcPct val="107000"/>
                        </a:lnSpc>
                        <a:spcAft>
                          <a:spcPts val="800"/>
                        </a:spcAft>
                      </a:pPr>
                      <a:r>
                        <a:rPr lang="en-IN" sz="2000" dirty="0">
                          <a:effectLst/>
                        </a:rPr>
                        <a:t>1</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IN" sz="2000" dirty="0">
                          <a:effectLst/>
                        </a:rPr>
                        <a:t>April 11-12, 2023</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2000" dirty="0">
                          <a:effectLst/>
                        </a:rPr>
                        <a:t>“South Asia-level Learning and Exchange Program to Sustain Pastoralism” at Ahmedabad</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2000" dirty="0">
                          <a:effectLst/>
                        </a:rPr>
                        <a:t>SAPA </a:t>
                      </a:r>
                      <a:endParaRPr lang="en-IN" sz="2000" dirty="0" smtClean="0">
                        <a:effectLst/>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9343946"/>
                  </a:ext>
                </a:extLst>
              </a:tr>
              <a:tr h="1346877">
                <a:tc>
                  <a:txBody>
                    <a:bodyPr/>
                    <a:lstStyle/>
                    <a:p>
                      <a:pPr algn="ctr">
                        <a:lnSpc>
                          <a:spcPct val="107000"/>
                        </a:lnSpc>
                        <a:spcAft>
                          <a:spcPts val="800"/>
                        </a:spcAft>
                      </a:pPr>
                      <a:r>
                        <a:rPr lang="en-IN" sz="2000" dirty="0">
                          <a:effectLst/>
                        </a:rPr>
                        <a:t>2</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IN" sz="2000" dirty="0">
                          <a:effectLst/>
                        </a:rPr>
                        <a:t>May 12, 2023</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2000" dirty="0">
                          <a:effectLst/>
                        </a:rPr>
                        <a:t>Online Knowledge Sharing and Dialogue Session – “Towards Sustainability and Inclusion: Public Policy for Pastoralists in Jammu and Kashmir” with Dr. Shahid Iqbal Choudhary, Secy., Tribal Affairs, GoJK</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2000" dirty="0">
                          <a:effectLst/>
                        </a:rPr>
                        <a:t>RISG-SA</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7877217"/>
                  </a:ext>
                </a:extLst>
              </a:tr>
              <a:tr h="1346877">
                <a:tc>
                  <a:txBody>
                    <a:bodyPr/>
                    <a:lstStyle/>
                    <a:p>
                      <a:pPr algn="ctr">
                        <a:lnSpc>
                          <a:spcPct val="107000"/>
                        </a:lnSpc>
                        <a:spcAft>
                          <a:spcPts val="800"/>
                        </a:spcAft>
                      </a:pPr>
                      <a:r>
                        <a:rPr lang="en-IN" sz="2000" dirty="0" smtClean="0">
                          <a:effectLst/>
                          <a:latin typeface="Calibri" panose="020F0502020204030204" pitchFamily="34" charset="0"/>
                          <a:ea typeface="Calibri" panose="020F0502020204030204" pitchFamily="34" charset="0"/>
                          <a:cs typeface="Latha" panose="020B0604020202020204" pitchFamily="34" charset="0"/>
                        </a:rPr>
                        <a:t>3</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07000"/>
                        </a:lnSpc>
                        <a:spcAft>
                          <a:spcPts val="800"/>
                        </a:spcAft>
                      </a:pPr>
                      <a:r>
                        <a:rPr lang="en-IN" sz="2000" dirty="0" smtClean="0">
                          <a:effectLst/>
                          <a:latin typeface="Calibri" panose="020F0502020204030204" pitchFamily="34" charset="0"/>
                          <a:ea typeface="Calibri" panose="020F0502020204030204" pitchFamily="34" charset="0"/>
                          <a:cs typeface="Latha" panose="020B0604020202020204" pitchFamily="34" charset="0"/>
                        </a:rPr>
                        <a:t>29 May to 1 June 2023</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2000" b="0" i="0" kern="1200" dirty="0" smtClean="0">
                          <a:solidFill>
                            <a:schemeClr val="tx1"/>
                          </a:solidFill>
                          <a:effectLst/>
                          <a:latin typeface="+mn-lt"/>
                          <a:ea typeface="+mn-ea"/>
                          <a:cs typeface="+mn-cs"/>
                        </a:rPr>
                        <a:t> Attended Regional Workshop on Managing Rangelands for Multiple Benefits</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2000" dirty="0" smtClean="0">
                          <a:effectLst/>
                          <a:latin typeface="Calibri" panose="020F0502020204030204" pitchFamily="34" charset="0"/>
                          <a:ea typeface="Calibri" panose="020F0502020204030204" pitchFamily="34" charset="0"/>
                          <a:cs typeface="Latha" panose="020B0604020202020204" pitchFamily="34" charset="0"/>
                        </a:rPr>
                        <a:t>ICIMOD</a:t>
                      </a:r>
                      <a:endParaRPr lang="en-IN" sz="2000" dirty="0">
                        <a:effectLst/>
                        <a:latin typeface="Calibri" panose="020F0502020204030204" pitchFamily="34" charset="0"/>
                        <a:ea typeface="Calibri" panose="020F0502020204030204" pitchFamily="34" charset="0"/>
                        <a:cs typeface="Latha" panose="020B0604020202020204" pitchFamily="34" charset="0"/>
                      </a:endParaRPr>
                    </a:p>
                  </a:txBody>
                  <a:tcPr marL="35301" marR="353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7214096"/>
                  </a:ext>
                </a:extLst>
              </a:tr>
            </a:tbl>
          </a:graphicData>
        </a:graphic>
      </p:graphicFrame>
    </p:spTree>
    <p:extLst>
      <p:ext uri="{BB962C8B-B14F-4D97-AF65-F5344CB8AC3E}">
        <p14:creationId xmlns:p14="http://schemas.microsoft.com/office/powerpoint/2010/main" val="2466691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E8BD-781A-106F-E597-35E736914613}"/>
              </a:ext>
            </a:extLst>
          </p:cNvPr>
          <p:cNvSpPr>
            <a:spLocks noGrp="1"/>
          </p:cNvSpPr>
          <p:nvPr>
            <p:ph type="title"/>
          </p:nvPr>
        </p:nvSpPr>
        <p:spPr/>
        <p:txBody>
          <a:bodyPr/>
          <a:lstStyle/>
          <a:p>
            <a:r>
              <a:rPr lang="en-US" b="1" dirty="0">
                <a:solidFill>
                  <a:schemeClr val="accent1">
                    <a:lumMod val="75000"/>
                  </a:schemeClr>
                </a:solidFill>
              </a:rPr>
              <a:t>Planned </a:t>
            </a:r>
            <a:r>
              <a:rPr lang="en-US" b="1" dirty="0" smtClean="0">
                <a:solidFill>
                  <a:schemeClr val="accent1">
                    <a:lumMod val="75000"/>
                  </a:schemeClr>
                </a:solidFill>
              </a:rPr>
              <a:t>Activities</a:t>
            </a:r>
            <a:endParaRPr lang="en-IN" b="1" dirty="0">
              <a:solidFill>
                <a:schemeClr val="accent1">
                  <a:lumMod val="75000"/>
                </a:schemeClr>
              </a:solidFill>
            </a:endParaRPr>
          </a:p>
        </p:txBody>
      </p:sp>
      <p:graphicFrame>
        <p:nvGraphicFramePr>
          <p:cNvPr id="4" name="Table 3">
            <a:extLst>
              <a:ext uri="{FF2B5EF4-FFF2-40B4-BE49-F238E27FC236}">
                <a16:creationId xmlns:a16="http://schemas.microsoft.com/office/drawing/2014/main" id="{8FBE4B79-A517-9BCC-D011-C9654DEE2077}"/>
              </a:ext>
            </a:extLst>
          </p:cNvPr>
          <p:cNvGraphicFramePr>
            <a:graphicFrameLocks noGrp="1"/>
          </p:cNvGraphicFramePr>
          <p:nvPr>
            <p:extLst>
              <p:ext uri="{D42A27DB-BD31-4B8C-83A1-F6EECF244321}">
                <p14:modId xmlns:p14="http://schemas.microsoft.com/office/powerpoint/2010/main" val="1724769616"/>
              </p:ext>
            </p:extLst>
          </p:nvPr>
        </p:nvGraphicFramePr>
        <p:xfrm>
          <a:off x="1259633" y="1586205"/>
          <a:ext cx="9069355" cy="3805698"/>
        </p:xfrm>
        <a:graphic>
          <a:graphicData uri="http://schemas.openxmlformats.org/drawingml/2006/table">
            <a:tbl>
              <a:tblPr firstRow="1" firstCol="1" bandRow="1">
                <a:tableStyleId>{2D5ABB26-0587-4C30-8999-92F81FD0307C}</a:tableStyleId>
              </a:tblPr>
              <a:tblGrid>
                <a:gridCol w="694614">
                  <a:extLst>
                    <a:ext uri="{9D8B030D-6E8A-4147-A177-3AD203B41FA5}">
                      <a16:colId xmlns:a16="http://schemas.microsoft.com/office/drawing/2014/main" val="3968371242"/>
                    </a:ext>
                  </a:extLst>
                </a:gridCol>
                <a:gridCol w="8374741">
                  <a:extLst>
                    <a:ext uri="{9D8B030D-6E8A-4147-A177-3AD203B41FA5}">
                      <a16:colId xmlns:a16="http://schemas.microsoft.com/office/drawing/2014/main" val="3875945086"/>
                    </a:ext>
                  </a:extLst>
                </a:gridCol>
              </a:tblGrid>
              <a:tr h="1029318">
                <a:tc>
                  <a:txBody>
                    <a:bodyPr/>
                    <a:lstStyle/>
                    <a:p>
                      <a:pPr algn="ctr">
                        <a:lnSpc>
                          <a:spcPct val="107000"/>
                        </a:lnSpc>
                        <a:spcAft>
                          <a:spcPts val="800"/>
                        </a:spcAft>
                      </a:pPr>
                      <a:r>
                        <a:rPr lang="en-IN" sz="1600" dirty="0">
                          <a:effectLst/>
                        </a:rPr>
                        <a:t>1</a:t>
                      </a:r>
                    </a:p>
                    <a:p>
                      <a:pPr algn="ctr">
                        <a:lnSpc>
                          <a:spcPct val="107000"/>
                        </a:lnSpc>
                        <a:spcAft>
                          <a:spcPts val="800"/>
                        </a:spcAft>
                      </a:pPr>
                      <a:r>
                        <a:rPr lang="en-IN" sz="1600" dirty="0">
                          <a:effectLst/>
                        </a:rPr>
                        <a:t> </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IN" sz="1600" dirty="0">
                          <a:effectLst/>
                        </a:rPr>
                        <a:t>Raising awareness within communities and other key stakeholders on the importance of pastoralism, rangeland management and IYRP 2026. Identify and map rangelands lands and initiate action for Preparation of Plan for regeneration  in  association with MGNREGA .</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5968566"/>
                  </a:ext>
                </a:extLst>
              </a:tr>
              <a:tr h="1447384">
                <a:tc>
                  <a:txBody>
                    <a:bodyPr/>
                    <a:lstStyle/>
                    <a:p>
                      <a:pPr algn="ctr">
                        <a:lnSpc>
                          <a:spcPct val="107000"/>
                        </a:lnSpc>
                        <a:spcAft>
                          <a:spcPts val="800"/>
                        </a:spcAft>
                      </a:pPr>
                      <a:r>
                        <a:rPr lang="en-IN" sz="1600" dirty="0">
                          <a:effectLst/>
                        </a:rPr>
                        <a:t>2</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IN" sz="1600" dirty="0">
                          <a:effectLst/>
                        </a:rPr>
                        <a:t>Organizing </a:t>
                      </a:r>
                      <a:r>
                        <a:rPr lang="en-IN" sz="1600" dirty="0" smtClean="0">
                          <a:effectLst/>
                        </a:rPr>
                        <a:t>2 </a:t>
                      </a:r>
                      <a:r>
                        <a:rPr lang="en-IN" sz="1600" dirty="0">
                          <a:effectLst/>
                        </a:rPr>
                        <a:t>days National Workshops </a:t>
                      </a:r>
                      <a:r>
                        <a:rPr lang="en-IN" sz="1600" dirty="0" smtClean="0">
                          <a:effectLst/>
                        </a:rPr>
                        <a:t>(13 to 14- Sep-2023)  </a:t>
                      </a:r>
                      <a:r>
                        <a:rPr lang="en-IN" sz="1600" dirty="0">
                          <a:effectLst/>
                        </a:rPr>
                        <a:t>with key stakeholders including policy makers on Rangeland Policy  and 10 regional workshops cum exhibition on pastoralist culture, knowledge systems, stories, local  breeds, herbal plants for animal health etc. in 10 locations/states- Annually  (10 states viz. Telangana, Tamil Nadu, Karnataka, Maharashtra, Gujarat, Rajasthan, Uttarkhand,  Himachal Pradesh , Jammu &amp; Kashmir, Ladakh, Arunachal  Pradesh)</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822717"/>
                  </a:ext>
                </a:extLst>
              </a:tr>
              <a:tr h="507011">
                <a:tc>
                  <a:txBody>
                    <a:bodyPr/>
                    <a:lstStyle/>
                    <a:p>
                      <a:pPr algn="ctr">
                        <a:lnSpc>
                          <a:spcPct val="107000"/>
                        </a:lnSpc>
                        <a:spcAft>
                          <a:spcPts val="800"/>
                        </a:spcAft>
                      </a:pPr>
                      <a:r>
                        <a:rPr lang="en-IN" sz="1600" dirty="0">
                          <a:effectLst/>
                        </a:rPr>
                        <a:t>3</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US" sz="1600" dirty="0">
                          <a:effectLst/>
                        </a:rPr>
                        <a:t>Document, develop and disseminate  communication  materials on IYRP themes/papers  in local languages  2023-2026</a:t>
                      </a:r>
                      <a:r>
                        <a:rPr lang="en-IN" sz="1600" dirty="0">
                          <a:effectLst/>
                        </a:rPr>
                        <a:t>.</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080275"/>
                  </a:ext>
                </a:extLst>
              </a:tr>
              <a:tr h="768164">
                <a:tc>
                  <a:txBody>
                    <a:bodyPr/>
                    <a:lstStyle/>
                    <a:p>
                      <a:pPr algn="ctr">
                        <a:lnSpc>
                          <a:spcPct val="107000"/>
                        </a:lnSpc>
                        <a:spcAft>
                          <a:spcPts val="800"/>
                        </a:spcAft>
                      </a:pPr>
                      <a:r>
                        <a:rPr lang="en-IN" sz="1600" dirty="0">
                          <a:effectLst/>
                        </a:rPr>
                        <a:t>5</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Bef>
                          <a:spcPts val="600"/>
                        </a:spcBef>
                        <a:spcAft>
                          <a:spcPts val="600"/>
                        </a:spcAft>
                      </a:pPr>
                      <a:r>
                        <a:rPr lang="en-IN" sz="1600" dirty="0">
                          <a:effectLst/>
                        </a:rPr>
                        <a:t>Recognizing pastoralists through awards for best practices related to pasture land and local breed conservation at South Asia level (10 awards annually at South Asia  level) with 30 awards </a:t>
                      </a:r>
                      <a:r>
                        <a:rPr lang="en-IN" sz="1600" dirty="0" smtClean="0">
                          <a:effectLst/>
                        </a:rPr>
                        <a:t>in 2023-26</a:t>
                      </a:r>
                      <a:endParaRPr lang="en-IN" sz="1600" dirty="0">
                        <a:effectLst/>
                        <a:latin typeface="Calibri" panose="020F0502020204030204" pitchFamily="34" charset="0"/>
                        <a:ea typeface="Calibri" panose="020F0502020204030204" pitchFamily="34" charset="0"/>
                        <a:cs typeface="Latha"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8125347"/>
                  </a:ext>
                </a:extLst>
              </a:tr>
            </a:tbl>
          </a:graphicData>
        </a:graphic>
      </p:graphicFrame>
    </p:spTree>
    <p:extLst>
      <p:ext uri="{BB962C8B-B14F-4D97-AF65-F5344CB8AC3E}">
        <p14:creationId xmlns:p14="http://schemas.microsoft.com/office/powerpoint/2010/main" val="417794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2677-8676-D462-0E85-DE97B98A64FF}"/>
              </a:ext>
            </a:extLst>
          </p:cNvPr>
          <p:cNvSpPr>
            <a:spLocks noGrp="1"/>
          </p:cNvSpPr>
          <p:nvPr>
            <p:ph type="title"/>
          </p:nvPr>
        </p:nvSpPr>
        <p:spPr/>
        <p:txBody>
          <a:bodyPr/>
          <a:lstStyle/>
          <a:p>
            <a:r>
              <a:rPr lang="en-US" b="1" dirty="0">
                <a:solidFill>
                  <a:schemeClr val="accent1">
                    <a:lumMod val="75000"/>
                  </a:schemeClr>
                </a:solidFill>
              </a:rPr>
              <a:t>Action Plans of the </a:t>
            </a:r>
            <a:r>
              <a:rPr lang="en-US" b="1" dirty="0" smtClean="0">
                <a:solidFill>
                  <a:schemeClr val="accent1">
                    <a:lumMod val="75000"/>
                  </a:schemeClr>
                </a:solidFill>
              </a:rPr>
              <a:t>RISG- SA</a:t>
            </a:r>
            <a:endParaRPr lang="en-IN" b="1" dirty="0">
              <a:solidFill>
                <a:schemeClr val="accent1">
                  <a:lumMod val="75000"/>
                </a:schemeClr>
              </a:solidFill>
            </a:endParaRPr>
          </a:p>
        </p:txBody>
      </p:sp>
      <p:sp>
        <p:nvSpPr>
          <p:cNvPr id="3" name="Content Placeholder 2">
            <a:extLst>
              <a:ext uri="{FF2B5EF4-FFF2-40B4-BE49-F238E27FC236}">
                <a16:creationId xmlns:a16="http://schemas.microsoft.com/office/drawing/2014/main" id="{A225FB46-D94D-066C-760E-B7B91AEA407B}"/>
              </a:ext>
            </a:extLst>
          </p:cNvPr>
          <p:cNvSpPr>
            <a:spLocks noGrp="1"/>
          </p:cNvSpPr>
          <p:nvPr>
            <p:ph idx="1"/>
          </p:nvPr>
        </p:nvSpPr>
        <p:spPr/>
        <p:txBody>
          <a:bodyPr/>
          <a:lstStyle/>
          <a:p>
            <a:r>
              <a:rPr lang="en-IN" dirty="0" smtClean="0"/>
              <a:t>Submission of Project proposal with ILRI, New Delhi office</a:t>
            </a:r>
            <a:r>
              <a:rPr lang="en-IN" dirty="0"/>
              <a:t>, </a:t>
            </a:r>
            <a:r>
              <a:rPr lang="en-IN" dirty="0" smtClean="0"/>
              <a:t>ICIMOD, Nepal, FAO</a:t>
            </a:r>
          </a:p>
          <a:p>
            <a:r>
              <a:rPr lang="en-IN" dirty="0" smtClean="0"/>
              <a:t>Organizing National workshop on Rangeland Policy and Rural Employment Generation Program/MGNREGA for Pasture land development on 13-15 Sep-2023 in association with IGFRI, FES, ILRI, NIRDPR, etc.</a:t>
            </a:r>
          </a:p>
          <a:p>
            <a:r>
              <a:rPr lang="en-IN" dirty="0" smtClean="0"/>
              <a:t>Regional/state/cluster level workshop with stake holders on pasture land issues, migration, </a:t>
            </a:r>
            <a:r>
              <a:rPr lang="en-IN" dirty="0" err="1" smtClean="0"/>
              <a:t>etc</a:t>
            </a:r>
            <a:r>
              <a:rPr lang="en-IN" dirty="0" smtClean="0"/>
              <a:t> at 10 places during 2023</a:t>
            </a:r>
          </a:p>
          <a:p>
            <a:r>
              <a:rPr lang="en-IN" dirty="0" smtClean="0"/>
              <a:t>Documentation of 10 best practices at South Asia and Central Asia level </a:t>
            </a:r>
          </a:p>
          <a:p>
            <a:endParaRPr lang="en-IN" dirty="0" smtClean="0"/>
          </a:p>
          <a:p>
            <a:endParaRPr lang="en-IN" dirty="0"/>
          </a:p>
        </p:txBody>
      </p:sp>
    </p:spTree>
    <p:extLst>
      <p:ext uri="{BB962C8B-B14F-4D97-AF65-F5344CB8AC3E}">
        <p14:creationId xmlns:p14="http://schemas.microsoft.com/office/powerpoint/2010/main" val="3143606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A79D-8278-74B2-11F5-8635247F1557}"/>
              </a:ext>
            </a:extLst>
          </p:cNvPr>
          <p:cNvSpPr>
            <a:spLocks noGrp="1"/>
          </p:cNvSpPr>
          <p:nvPr>
            <p:ph type="title"/>
          </p:nvPr>
        </p:nvSpPr>
        <p:spPr/>
        <p:txBody>
          <a:bodyPr/>
          <a:lstStyle/>
          <a:p>
            <a:r>
              <a:rPr lang="en-US" dirty="0">
                <a:solidFill>
                  <a:schemeClr val="accent1">
                    <a:lumMod val="75000"/>
                  </a:schemeClr>
                </a:solidFill>
                <a:latin typeface="Arial" panose="020B0604020202020204" pitchFamily="34" charset="0"/>
              </a:rPr>
              <a:t>C</a:t>
            </a:r>
            <a:r>
              <a:rPr lang="en-US" b="0" i="0" dirty="0">
                <a:solidFill>
                  <a:schemeClr val="accent1">
                    <a:lumMod val="75000"/>
                  </a:schemeClr>
                </a:solidFill>
                <a:effectLst/>
                <a:latin typeface="Arial" panose="020B0604020202020204" pitchFamily="34" charset="0"/>
              </a:rPr>
              <a:t>hallenges experienced by the </a:t>
            </a:r>
            <a:r>
              <a:rPr lang="en-US" b="0" i="0" dirty="0" smtClean="0">
                <a:solidFill>
                  <a:schemeClr val="accent1">
                    <a:lumMod val="75000"/>
                  </a:schemeClr>
                </a:solidFill>
                <a:effectLst/>
                <a:latin typeface="Arial" panose="020B0604020202020204" pitchFamily="34" charset="0"/>
              </a:rPr>
              <a:t>RISG-SA</a:t>
            </a:r>
            <a:endParaRPr lang="en-IN" dirty="0">
              <a:solidFill>
                <a:schemeClr val="accent1">
                  <a:lumMod val="75000"/>
                </a:schemeClr>
              </a:solidFill>
            </a:endParaRPr>
          </a:p>
        </p:txBody>
      </p:sp>
      <p:sp>
        <p:nvSpPr>
          <p:cNvPr id="3" name="Content Placeholder 2">
            <a:extLst>
              <a:ext uri="{FF2B5EF4-FFF2-40B4-BE49-F238E27FC236}">
                <a16:creationId xmlns:a16="http://schemas.microsoft.com/office/drawing/2014/main" id="{816C6C94-59B5-F1E0-DF24-5A7BB2227758}"/>
              </a:ext>
            </a:extLst>
          </p:cNvPr>
          <p:cNvSpPr>
            <a:spLocks noGrp="1"/>
          </p:cNvSpPr>
          <p:nvPr>
            <p:ph idx="1"/>
          </p:nvPr>
        </p:nvSpPr>
        <p:spPr/>
        <p:txBody>
          <a:bodyPr/>
          <a:lstStyle/>
          <a:p>
            <a:r>
              <a:rPr lang="en-US" dirty="0" smtClean="0"/>
              <a:t>No Core </a:t>
            </a:r>
            <a:r>
              <a:rPr lang="en-US" dirty="0"/>
              <a:t>funding for group </a:t>
            </a:r>
            <a:r>
              <a:rPr lang="en-US" dirty="0" smtClean="0"/>
              <a:t>coordination</a:t>
            </a:r>
          </a:p>
          <a:p>
            <a:r>
              <a:rPr lang="en-US" dirty="0" smtClean="0"/>
              <a:t>No full time coordinator but volunteers are active when they are free</a:t>
            </a:r>
          </a:p>
          <a:p>
            <a:r>
              <a:rPr lang="en-US" dirty="0" smtClean="0"/>
              <a:t>Unable to tap Government funds due to laborious procedure</a:t>
            </a:r>
          </a:p>
          <a:p>
            <a:pPr marL="0" indent="0">
              <a:buNone/>
            </a:pPr>
            <a:endParaRPr lang="en-IN" dirty="0"/>
          </a:p>
        </p:txBody>
      </p:sp>
    </p:spTree>
    <p:extLst>
      <p:ext uri="{BB962C8B-B14F-4D97-AF65-F5344CB8AC3E}">
        <p14:creationId xmlns:p14="http://schemas.microsoft.com/office/powerpoint/2010/main" val="267401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228" y="5951057"/>
            <a:ext cx="7010400" cy="923330"/>
          </a:xfrm>
          <a:prstGeom prst="rect">
            <a:avLst/>
          </a:prstGeom>
          <a:noFill/>
        </p:spPr>
        <p:txBody>
          <a:bodyPr wrap="square" rtlCol="0">
            <a:spAutoFit/>
          </a:bodyPr>
          <a:lstStyle/>
          <a:p>
            <a:pPr algn="ctr"/>
            <a:r>
              <a:rPr lang="en-IN" sz="5400" dirty="0" smtClean="0">
                <a:solidFill>
                  <a:schemeClr val="accent6">
                    <a:lumMod val="75000"/>
                  </a:schemeClr>
                </a:solidFill>
              </a:rPr>
              <a:t>Thank you</a:t>
            </a:r>
            <a:endParaRPr lang="en-IN" sz="5400" dirty="0">
              <a:solidFill>
                <a:schemeClr val="accent6">
                  <a:lumMod val="75000"/>
                </a:schemeClr>
              </a:solidFill>
            </a:endParaRPr>
          </a:p>
        </p:txBody>
      </p:sp>
      <p:sp>
        <p:nvSpPr>
          <p:cNvPr id="3" name="TextBox 2"/>
          <p:cNvSpPr txBox="1"/>
          <p:nvPr/>
        </p:nvSpPr>
        <p:spPr>
          <a:xfrm>
            <a:off x="3947227" y="141445"/>
            <a:ext cx="3837709" cy="769441"/>
          </a:xfrm>
          <a:prstGeom prst="rect">
            <a:avLst/>
          </a:prstGeom>
          <a:noFill/>
        </p:spPr>
        <p:txBody>
          <a:bodyPr wrap="square" rtlCol="0">
            <a:spAutoFit/>
          </a:bodyPr>
          <a:lstStyle/>
          <a:p>
            <a:pPr algn="ctr"/>
            <a:r>
              <a:rPr lang="en-IN" sz="4400" b="1" dirty="0" smtClean="0">
                <a:solidFill>
                  <a:schemeClr val="accent1">
                    <a:lumMod val="75000"/>
                  </a:schemeClr>
                </a:solidFill>
                <a:latin typeface="+mj-lt"/>
              </a:rPr>
              <a:t>IYRP Song</a:t>
            </a:r>
            <a:endParaRPr lang="en-IN" sz="3600" b="1" dirty="0">
              <a:solidFill>
                <a:schemeClr val="accent1">
                  <a:lumMod val="75000"/>
                </a:schemeClr>
              </a:solidFill>
              <a:latin typeface="+mj-lt"/>
            </a:endParaRPr>
          </a:p>
        </p:txBody>
      </p:sp>
      <p:sp>
        <p:nvSpPr>
          <p:cNvPr id="4" name="TextBox 3"/>
          <p:cNvSpPr txBox="1"/>
          <p:nvPr/>
        </p:nvSpPr>
        <p:spPr>
          <a:xfrm>
            <a:off x="203200" y="1057410"/>
            <a:ext cx="11640457" cy="4893647"/>
          </a:xfrm>
          <a:prstGeom prst="rect">
            <a:avLst/>
          </a:prstGeom>
          <a:noFill/>
        </p:spPr>
        <p:txBody>
          <a:bodyPr wrap="square" rtlCol="0">
            <a:spAutoFit/>
          </a:bodyPr>
          <a:lstStyle/>
          <a:p>
            <a:pPr algn="ctr"/>
            <a:r>
              <a:rPr lang="en-IN" sz="2400" b="1" dirty="0"/>
              <a:t>IYRP   </a:t>
            </a:r>
            <a:r>
              <a:rPr lang="en-IN" sz="2400" b="1" dirty="0" err="1"/>
              <a:t>IYRP</a:t>
            </a:r>
            <a:r>
              <a:rPr lang="en-IN" sz="2400" b="1" dirty="0"/>
              <a:t> All the Region IYRP (2)</a:t>
            </a:r>
          </a:p>
          <a:p>
            <a:pPr algn="ctr"/>
            <a:r>
              <a:rPr lang="en-IN" sz="2400" b="1" dirty="0"/>
              <a:t>Contribution,  </a:t>
            </a:r>
            <a:r>
              <a:rPr lang="en-IN" sz="2400" b="1" dirty="0" smtClean="0"/>
              <a:t>Contribution,  </a:t>
            </a:r>
            <a:r>
              <a:rPr lang="en-IN" sz="2400" b="1" dirty="0"/>
              <a:t>Collective Livestock Contribution</a:t>
            </a:r>
          </a:p>
          <a:p>
            <a:pPr algn="ctr"/>
            <a:r>
              <a:rPr lang="en-IN" sz="2400" b="1" dirty="0"/>
              <a:t>Country grazing   Distribution,  Community  Contribution</a:t>
            </a:r>
          </a:p>
          <a:p>
            <a:pPr algn="ctr"/>
            <a:r>
              <a:rPr lang="en-IN" sz="2400" b="1" dirty="0"/>
              <a:t>Entry point,  Entry point,  Economy Country point</a:t>
            </a:r>
          </a:p>
          <a:p>
            <a:pPr algn="ctr"/>
            <a:r>
              <a:rPr lang="en-IN" sz="2400" b="1" dirty="0"/>
              <a:t>Equity only point,  Eco-friendly  Grazing point   [IYRP]</a:t>
            </a:r>
          </a:p>
          <a:p>
            <a:pPr algn="ctr"/>
            <a:r>
              <a:rPr lang="en-IN" sz="2400" b="1" dirty="0"/>
              <a:t>Restore,  Pasture Land,  Regenerate,  Pasture land</a:t>
            </a:r>
          </a:p>
          <a:p>
            <a:pPr algn="ctr"/>
            <a:r>
              <a:rPr lang="en-IN" sz="2400" b="1" dirty="0"/>
              <a:t>Custodian  Common land,  Customary Pasture land</a:t>
            </a:r>
          </a:p>
          <a:p>
            <a:pPr algn="ctr"/>
            <a:r>
              <a:rPr lang="en-IN" sz="2400" b="1" dirty="0" err="1"/>
              <a:t>Castewise</a:t>
            </a:r>
            <a:r>
              <a:rPr lang="en-IN" sz="2400" b="1"/>
              <a:t> </a:t>
            </a:r>
            <a:r>
              <a:rPr lang="en-IN" sz="2400" b="1" smtClean="0"/>
              <a:t>Pastoralists, </a:t>
            </a:r>
            <a:r>
              <a:rPr lang="en-IN" sz="2400" b="1" dirty="0"/>
              <a:t>Caring Animal Diversity</a:t>
            </a:r>
          </a:p>
          <a:p>
            <a:pPr algn="ctr"/>
            <a:r>
              <a:rPr lang="en-IN" sz="2400" b="1" dirty="0"/>
              <a:t>Climate Uncertainty,  Livestock moving Community [IYRP]</a:t>
            </a:r>
          </a:p>
          <a:p>
            <a:pPr algn="ctr"/>
            <a:r>
              <a:rPr lang="en-IN" sz="2400" b="1" dirty="0"/>
              <a:t>Bio---diversity,  Participating Community </a:t>
            </a:r>
          </a:p>
          <a:p>
            <a:pPr algn="ctr"/>
            <a:r>
              <a:rPr lang="en-IN" sz="2400" b="1" dirty="0"/>
              <a:t>Pastoral Activity, for the Service Humanity</a:t>
            </a:r>
          </a:p>
          <a:p>
            <a:pPr algn="ctr"/>
            <a:r>
              <a:rPr lang="en-IN" sz="2400" b="1" dirty="0"/>
              <a:t>Pioneer Community, Passing knowledge nativity </a:t>
            </a:r>
          </a:p>
          <a:p>
            <a:pPr algn="ctr"/>
            <a:r>
              <a:rPr lang="en-IN" sz="2400" b="1" dirty="0"/>
              <a:t>Planet earth priority,  climate carbon utility  ( IYRP ) </a:t>
            </a:r>
          </a:p>
        </p:txBody>
      </p:sp>
    </p:spTree>
    <p:extLst>
      <p:ext uri="{BB962C8B-B14F-4D97-AF65-F5344CB8AC3E}">
        <p14:creationId xmlns:p14="http://schemas.microsoft.com/office/powerpoint/2010/main" val="1414070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579</Words>
  <Application>Microsoft Office PowerPoint</Application>
  <PresentationFormat>Widescreen</PresentationFormat>
  <Paragraphs>88</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Cambria</vt:lpstr>
      <vt:lpstr>Latha</vt:lpstr>
      <vt:lpstr>MS Mincho</vt:lpstr>
      <vt:lpstr>Times New Roman</vt:lpstr>
      <vt:lpstr>Office Theme</vt:lpstr>
      <vt:lpstr>PowerPoint Presentation</vt:lpstr>
      <vt:lpstr>Structure of the RISG</vt:lpstr>
      <vt:lpstr>Updates on activities April-June 2023</vt:lpstr>
      <vt:lpstr>Planned Activities</vt:lpstr>
      <vt:lpstr>Action Plans of the RISG- SA</vt:lpstr>
      <vt:lpstr>Challenges experienced by the RISG-SA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Sabyasachi</dc:creator>
  <cp:lastModifiedBy>Windows User</cp:lastModifiedBy>
  <cp:revision>24</cp:revision>
  <dcterms:created xsi:type="dcterms:W3CDTF">2023-07-05T04:55:33Z</dcterms:created>
  <dcterms:modified xsi:type="dcterms:W3CDTF">2023-07-06T06:23:20Z</dcterms:modified>
</cp:coreProperties>
</file>