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79" r:id="rId1"/>
  </p:sldMasterIdLst>
  <p:notesMasterIdLst>
    <p:notesMasterId r:id="rId11"/>
  </p:notesMasterIdLst>
  <p:handoutMasterIdLst>
    <p:handoutMasterId r:id="rId12"/>
  </p:handoutMasterIdLst>
  <p:sldIdLst>
    <p:sldId id="256" r:id="rId2"/>
    <p:sldId id="283" r:id="rId3"/>
    <p:sldId id="275" r:id="rId4"/>
    <p:sldId id="274" r:id="rId5"/>
    <p:sldId id="280" r:id="rId6"/>
    <p:sldId id="278" r:id="rId7"/>
    <p:sldId id="281" r:id="rId8"/>
    <p:sldId id="277" r:id="rId9"/>
    <p:sldId id="282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scaleToFitPaper="1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204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925" autoAdjust="0"/>
  </p:normalViewPr>
  <p:slideViewPr>
    <p:cSldViewPr snapToGrid="0" snapToObjects="1">
      <p:cViewPr varScale="1">
        <p:scale>
          <a:sx n="66" d="100"/>
          <a:sy n="66" d="100"/>
        </p:scale>
        <p:origin x="63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A67936-BDF7-D54E-BA53-F445D4FEC663}" type="datetimeFigureOut">
              <a:rPr lang="de-DE" smtClean="0"/>
              <a:t>07.07.2023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0C1CDD-1362-C344-9966-B32AD428701B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533947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11D0C0-D113-9043-AA9A-52DF8CA344A5}" type="datetimeFigureOut">
              <a:rPr lang="de-DE" smtClean="0"/>
              <a:t>07.07.2023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7C897F-85F7-2847-81F5-1899DE69FF4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269706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57FD-7EA7-8540-A9EF-C6CAE15C4166}" type="datetimeFigureOut">
              <a:rPr lang="de-DE" smtClean="0"/>
              <a:t>07.07.2023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E1658-2EE5-824A-AB2D-A7A7C355079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17560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57FD-7EA7-8540-A9EF-C6CAE15C4166}" type="datetimeFigureOut">
              <a:rPr lang="de-DE" smtClean="0"/>
              <a:t>07.07.2023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E1658-2EE5-824A-AB2D-A7A7C355079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9268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57FD-7EA7-8540-A9EF-C6CAE15C4166}" type="datetimeFigureOut">
              <a:rPr lang="de-DE" smtClean="0"/>
              <a:t>07.07.2023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E1658-2EE5-824A-AB2D-A7A7C3550797}" type="slidenum">
              <a:rPr lang="de-DE" smtClean="0"/>
              <a:t>‹#›</a:t>
            </a:fld>
            <a:endParaRPr lang="de-DE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999954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57FD-7EA7-8540-A9EF-C6CAE15C4166}" type="datetimeFigureOut">
              <a:rPr lang="de-DE" smtClean="0"/>
              <a:t>07.07.2023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E1658-2EE5-824A-AB2D-A7A7C355079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546149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57FD-7EA7-8540-A9EF-C6CAE15C4166}" type="datetimeFigureOut">
              <a:rPr lang="de-DE" smtClean="0"/>
              <a:t>07.07.2023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E1658-2EE5-824A-AB2D-A7A7C3550797}" type="slidenum">
              <a:rPr lang="de-DE" smtClean="0"/>
              <a:t>‹#›</a:t>
            </a:fld>
            <a:endParaRPr lang="de-DE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919253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57FD-7EA7-8540-A9EF-C6CAE15C4166}" type="datetimeFigureOut">
              <a:rPr lang="de-DE" smtClean="0"/>
              <a:t>07.07.2023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E1658-2EE5-824A-AB2D-A7A7C355079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885344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57FD-7EA7-8540-A9EF-C6CAE15C4166}" type="datetimeFigureOut">
              <a:rPr lang="de-DE" smtClean="0"/>
              <a:t>07.07.2023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E1658-2EE5-824A-AB2D-A7A7C355079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709482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57FD-7EA7-8540-A9EF-C6CAE15C4166}" type="datetimeFigureOut">
              <a:rPr lang="de-DE" smtClean="0"/>
              <a:t>07.07.2023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E1658-2EE5-824A-AB2D-A7A7C355079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76444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57FD-7EA7-8540-A9EF-C6CAE15C4166}" type="datetimeFigureOut">
              <a:rPr lang="de-DE" smtClean="0"/>
              <a:t>07.07.2023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E1658-2EE5-824A-AB2D-A7A7C355079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30890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57FD-7EA7-8540-A9EF-C6CAE15C4166}" type="datetimeFigureOut">
              <a:rPr lang="de-DE" smtClean="0"/>
              <a:t>07.07.2023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E1658-2EE5-824A-AB2D-A7A7C355079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72821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57FD-7EA7-8540-A9EF-C6CAE15C4166}" type="datetimeFigureOut">
              <a:rPr lang="de-DE" smtClean="0"/>
              <a:t>07.07.2023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E1658-2EE5-824A-AB2D-A7A7C355079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50123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57FD-7EA7-8540-A9EF-C6CAE15C4166}" type="datetimeFigureOut">
              <a:rPr lang="de-DE" smtClean="0"/>
              <a:t>07.07.2023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E1658-2EE5-824A-AB2D-A7A7C355079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06085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57FD-7EA7-8540-A9EF-C6CAE15C4166}" type="datetimeFigureOut">
              <a:rPr lang="de-DE" smtClean="0"/>
              <a:t>07.07.2023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E1658-2EE5-824A-AB2D-A7A7C355079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58414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57FD-7EA7-8540-A9EF-C6CAE15C4166}" type="datetimeFigureOut">
              <a:rPr lang="de-DE" smtClean="0"/>
              <a:t>07.07.2023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E1658-2EE5-824A-AB2D-A7A7C355079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60019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57FD-7EA7-8540-A9EF-C6CAE15C4166}" type="datetimeFigureOut">
              <a:rPr lang="de-DE" smtClean="0"/>
              <a:t>07.07.2023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E1658-2EE5-824A-AB2D-A7A7C355079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10729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57FD-7EA7-8540-A9EF-C6CAE15C4166}" type="datetimeFigureOut">
              <a:rPr lang="de-DE" smtClean="0"/>
              <a:t>07.07.2023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E1658-2EE5-824A-AB2D-A7A7C355079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3251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157FD-7EA7-8540-A9EF-C6CAE15C4166}" type="datetimeFigureOut">
              <a:rPr lang="de-DE" smtClean="0"/>
              <a:t>07.07.2023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96E1658-2EE5-824A-AB2D-A7A7C355079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4945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80" r:id="rId1"/>
    <p:sldLayoutId id="2147483981" r:id="rId2"/>
    <p:sldLayoutId id="2147483982" r:id="rId3"/>
    <p:sldLayoutId id="2147483983" r:id="rId4"/>
    <p:sldLayoutId id="2147483984" r:id="rId5"/>
    <p:sldLayoutId id="2147483985" r:id="rId6"/>
    <p:sldLayoutId id="2147483986" r:id="rId7"/>
    <p:sldLayoutId id="2147483987" r:id="rId8"/>
    <p:sldLayoutId id="2147483988" r:id="rId9"/>
    <p:sldLayoutId id="2147483989" r:id="rId10"/>
    <p:sldLayoutId id="2147483990" r:id="rId11"/>
    <p:sldLayoutId id="2147483991" r:id="rId12"/>
    <p:sldLayoutId id="2147483992" r:id="rId13"/>
    <p:sldLayoutId id="2147483993" r:id="rId14"/>
    <p:sldLayoutId id="2147483994" r:id="rId15"/>
    <p:sldLayoutId id="214748399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85387" y="4989236"/>
            <a:ext cx="7772400" cy="760210"/>
          </a:xfrm>
        </p:spPr>
        <p:txBody>
          <a:bodyPr>
            <a:normAutofit fontScale="90000"/>
          </a:bodyPr>
          <a:lstStyle/>
          <a:p>
            <a:r>
              <a:rPr lang="en-GB" sz="4000" b="1" dirty="0">
                <a:solidFill>
                  <a:srgbClr val="984807"/>
                </a:solidFill>
              </a:rPr>
              <a:t>Update of activities </a:t>
            </a:r>
            <a:br>
              <a:rPr lang="en-GB" sz="4000" b="1" dirty="0">
                <a:solidFill>
                  <a:srgbClr val="984807"/>
                </a:solidFill>
              </a:rPr>
            </a:br>
            <a:endParaRPr lang="en-GB" sz="2400" b="1" dirty="0">
              <a:solidFill>
                <a:schemeClr val="accent4"/>
              </a:solidFill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583911" y="1108554"/>
            <a:ext cx="7787943" cy="1370757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US" dirty="0"/>
              <a:t>The </a:t>
            </a:r>
            <a:r>
              <a:rPr lang="mn-MN" dirty="0"/>
              <a:t>"Central Asia and Mongolia"  </a:t>
            </a:r>
            <a:r>
              <a:rPr lang="en-US" dirty="0"/>
              <a:t>RISG,</a:t>
            </a:r>
            <a:r>
              <a:rPr lang="mn-MN" dirty="0"/>
              <a:t> for the International Year of Rangelands and Pastoralists (IYRP)</a:t>
            </a:r>
            <a:endParaRPr lang="en-GB" sz="2000" b="1" dirty="0">
              <a:solidFill>
                <a:srgbClr val="520401"/>
              </a:solidFill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8371854" y="6065862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-490695" y="5936704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DE" dirty="0"/>
          </a:p>
        </p:txBody>
      </p:sp>
      <p:pic>
        <p:nvPicPr>
          <p:cNvPr id="9" name="Bild 1">
            <a:extLst>
              <a:ext uri="{FF2B5EF4-FFF2-40B4-BE49-F238E27FC236}">
                <a16:creationId xmlns:a16="http://schemas.microsoft.com/office/drawing/2014/main" id="{EA1554A8-A1B1-49C4-8438-104530DE5648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202" y="2915601"/>
            <a:ext cx="2578055" cy="1598341"/>
          </a:xfrm>
          <a:prstGeom prst="rect">
            <a:avLst/>
          </a:prstGeom>
        </p:spPr>
      </p:pic>
      <p:pic>
        <p:nvPicPr>
          <p:cNvPr id="8" name="Picture 4">
            <a:extLst>
              <a:ext uri="{FF2B5EF4-FFF2-40B4-BE49-F238E27FC236}">
                <a16:creationId xmlns:a16="http://schemas.microsoft.com/office/drawing/2014/main" id="{83808231-68D2-44CC-B246-69B017DBC7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98094"/>
            <a:ext cx="3594536" cy="473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531335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A57C36-31F0-4EB1-80CC-FD64D76408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Structure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9BF7F5-933A-4836-A288-C69ADF63FC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1538514"/>
            <a:ext cx="6347714" cy="4502849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CAM Members (2 Co-chairs, </a:t>
            </a:r>
            <a:r>
              <a:rPr lang="en-US" sz="2800" dirty="0" err="1"/>
              <a:t>Hasrat</a:t>
            </a:r>
            <a:r>
              <a:rPr lang="en-US" sz="2800" dirty="0"/>
              <a:t>, me and CG)</a:t>
            </a:r>
          </a:p>
          <a:p>
            <a:r>
              <a:rPr lang="en-US" sz="2800" dirty="0"/>
              <a:t>Members and partners from CA and Mongolia, other countries  </a:t>
            </a:r>
          </a:p>
          <a:p>
            <a:r>
              <a:rPr lang="en-US" sz="2800" dirty="0"/>
              <a:t> CAPA ( Community land, Policy and Legislation, Agroforestry) </a:t>
            </a:r>
          </a:p>
          <a:p>
            <a:r>
              <a:rPr lang="en-US" sz="2800" dirty="0"/>
              <a:t>ICCA </a:t>
            </a:r>
            <a:r>
              <a:rPr lang="en-US" sz="2800" dirty="0" err="1"/>
              <a:t>ToL</a:t>
            </a:r>
            <a:r>
              <a:rPr lang="en-US" sz="2800" dirty="0"/>
              <a:t>  - NEA </a:t>
            </a:r>
          </a:p>
          <a:p>
            <a:r>
              <a:rPr lang="en-US" sz="2800" dirty="0"/>
              <a:t>Mongolian Government- National Committee going to established -</a:t>
            </a:r>
            <a:r>
              <a:rPr lang="en-US" sz="2800" dirty="0" err="1"/>
              <a:t>MoFALI</a:t>
            </a:r>
            <a:endParaRPr lang="en-US" sz="2800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9968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A57C36-31F0-4EB1-80CC-FD64D76408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Regional action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9BF7F5-933A-4836-A288-C69ADF63FC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1538514"/>
            <a:ext cx="6347714" cy="4502849"/>
          </a:xfrm>
        </p:spPr>
        <p:txBody>
          <a:bodyPr>
            <a:normAutofit/>
          </a:bodyPr>
          <a:lstStyle/>
          <a:p>
            <a:r>
              <a:rPr lang="en-US" sz="2800" dirty="0"/>
              <a:t>Organization’s  action plans developed by following   members of CAM RISG  so far: JASIL, Mongolia;  TGI, Canada;  KAFLU, RDF, Kyrgyzstan;  NFPUG, Mongolia; KJ , Kyrgyzstan FOK, Kazakhstan;  NADF, Tajikistan;  DSST, China (Inner Mongolia) </a:t>
            </a:r>
          </a:p>
          <a:p>
            <a:r>
              <a:rPr lang="en-US" sz="2800" dirty="0"/>
              <a:t>Table of Action Plan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5E0168E-79FA-4C66-BB9F-9C19B0BFD3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7312" y="3265714"/>
            <a:ext cx="2014858" cy="3592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10869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664034-5373-4011-A70E-0C70ECE203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Events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B9B9CD-4F44-4E36-A1FB-B8E89E2F7F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2160590"/>
            <a:ext cx="7750630" cy="4486953"/>
          </a:xfrm>
        </p:spPr>
        <p:txBody>
          <a:bodyPr>
            <a:normAutofit lnSpcReduction="10000"/>
          </a:bodyPr>
          <a:lstStyle/>
          <a:p>
            <a:r>
              <a:rPr lang="en-US" sz="3600" dirty="0"/>
              <a:t>Mongolian Rangeland Forum , was organized in June, 15 and discuss  Monitoring Environmental services of Pastureland</a:t>
            </a:r>
          </a:p>
          <a:p>
            <a:r>
              <a:rPr lang="en-US" sz="3600" dirty="0"/>
              <a:t>Legislation of Pasture use by herder’s with use contract , but its stile discussing in MP (</a:t>
            </a:r>
            <a:r>
              <a:rPr lang="en-US" sz="3600" dirty="0" err="1"/>
              <a:t>vs.common</a:t>
            </a:r>
            <a:r>
              <a:rPr lang="en-US" sz="3600" dirty="0"/>
              <a:t> resources policy)</a:t>
            </a:r>
          </a:p>
        </p:txBody>
      </p:sp>
    </p:spTree>
    <p:extLst>
      <p:ext uri="{BB962C8B-B14F-4D97-AF65-F5344CB8AC3E}">
        <p14:creationId xmlns:p14="http://schemas.microsoft.com/office/powerpoint/2010/main" val="41804622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664034-5373-4011-A70E-0C70ECE203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Events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B9B9CD-4F44-4E36-A1FB-B8E89E2F7F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sz="4000" dirty="0"/>
              <a:t>Regional online meeting of CAPA , June, </a:t>
            </a:r>
          </a:p>
          <a:p>
            <a:pPr>
              <a:defRPr/>
            </a:pPr>
            <a:endParaRPr lang="en-US" sz="4000" dirty="0"/>
          </a:p>
          <a:p>
            <a:pPr>
              <a:defRPr/>
            </a:pPr>
            <a:r>
              <a:rPr lang="en-US" sz="4000" dirty="0"/>
              <a:t>Participants from </a:t>
            </a:r>
            <a:r>
              <a:rPr lang="en-US" sz="4000" b="1" dirty="0"/>
              <a:t>Kazakhstan, Kyrgyzstan, Mongolia, Uzbekistan, </a:t>
            </a:r>
            <a:r>
              <a:rPr lang="en-US" sz="4000" dirty="0"/>
              <a:t>and other countries organizations </a:t>
            </a:r>
            <a:endParaRPr lang="en-GB" sz="4000" dirty="0"/>
          </a:p>
          <a:p>
            <a:pPr marL="0" indent="0">
              <a:buFontTx/>
              <a:buNone/>
              <a:defRPr/>
            </a:pPr>
            <a:endParaRPr lang="en-GB" sz="4800" dirty="0"/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r>
              <a:rPr lang="en-US" sz="4000" dirty="0"/>
              <a:t> - Action plan for 2023</a:t>
            </a:r>
          </a:p>
          <a:p>
            <a:pPr>
              <a:buFontTx/>
              <a:buChar char="-"/>
            </a:pPr>
            <a:r>
              <a:rPr lang="en-US" sz="4000" dirty="0"/>
              <a:t>Draft Strategy </a:t>
            </a:r>
          </a:p>
        </p:txBody>
      </p:sp>
    </p:spTree>
    <p:extLst>
      <p:ext uri="{BB962C8B-B14F-4D97-AF65-F5344CB8AC3E}">
        <p14:creationId xmlns:p14="http://schemas.microsoft.com/office/powerpoint/2010/main" val="30254219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D1DA11-8B38-48D3-A121-3B174F82A1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Regional and Global  level cooperation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2127D1-4F85-419A-A5A3-D19BF58D1C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2160590"/>
            <a:ext cx="6347714" cy="4211181"/>
          </a:xfrm>
        </p:spPr>
        <p:txBody>
          <a:bodyPr>
            <a:normAutofit/>
          </a:bodyPr>
          <a:lstStyle/>
          <a:p>
            <a:r>
              <a:rPr lang="en-US" sz="3600" dirty="0"/>
              <a:t>CAM Co-Chair participated to the Global Gathering of </a:t>
            </a:r>
            <a:r>
              <a:rPr lang="en-US" sz="3600" dirty="0" err="1"/>
              <a:t>WeCan</a:t>
            </a:r>
            <a:r>
              <a:rPr lang="en-US" sz="3600" dirty="0"/>
              <a:t> Initiative of COFO FAO; Apr., </a:t>
            </a:r>
          </a:p>
          <a:p>
            <a:pPr marL="0" indent="0">
              <a:buNone/>
            </a:pPr>
            <a:endParaRPr lang="en-US" sz="3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28627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D1DA11-8B38-48D3-A121-3B174F82A1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Regional Data base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2127D1-4F85-419A-A5A3-D19BF58D1C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Draft of Data base for the Pastoral Communities in CAM Region </a:t>
            </a:r>
          </a:p>
          <a:p>
            <a:pPr marL="0" indent="0">
              <a:buNone/>
            </a:pPr>
            <a:r>
              <a:rPr lang="en-US" sz="3600" dirty="0"/>
              <a:t>    - FAO </a:t>
            </a:r>
          </a:p>
          <a:p>
            <a:pPr marL="0" indent="0">
              <a:buNone/>
            </a:pPr>
            <a:r>
              <a:rPr lang="en-US" sz="3600" dirty="0"/>
              <a:t>     - JASIL /CAPA </a:t>
            </a:r>
          </a:p>
          <a:p>
            <a:pPr marL="0" indent="0">
              <a:buNone/>
            </a:pPr>
            <a:r>
              <a:rPr lang="en-US" sz="3600" dirty="0"/>
              <a:t>   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98339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1F03CE-060A-46EB-8C62-EC093E9C1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Plans for next mounts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F0D822-98C9-4F16-B02A-C3B1E1C8FB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2160590"/>
            <a:ext cx="7968344" cy="3880773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CA" sz="3200" dirty="0"/>
              <a:t>Workshop “Women in Natural Ecosystems Conservation and Restoration” (Nov., RDF)</a:t>
            </a:r>
            <a:endParaRPr lang="en-US" sz="32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/>
              <a:t>Regional Meeting  of CAPA ( Oct., Bishkek 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mn-MN" sz="3200" dirty="0"/>
              <a:t>Organize experience sharing retreats among the members</a:t>
            </a:r>
            <a:r>
              <a:rPr lang="en-US" sz="3200" dirty="0"/>
              <a:t> and the partners in Mongolia ( Aug., JASIL)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/>
              <a:t>Short Film? ( French moviemaker contacted us, but.)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77344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1F03CE-060A-46EB-8C62-EC093E9C1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Plans for next mounts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F0D822-98C9-4F16-B02A-C3B1E1C8FB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1683658"/>
            <a:ext cx="7924801" cy="499291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CA" sz="2800" dirty="0"/>
              <a:t>Certification for the “Responsible Nomads“ for livestock products (Sept., NFPUG)</a:t>
            </a:r>
            <a:endParaRPr lang="en-US" sz="2800" dirty="0"/>
          </a:p>
          <a:p>
            <a:pPr>
              <a:buFont typeface="Wingdings" panose="05000000000000000000" pitchFamily="2" charset="2"/>
              <a:buChar char="Ø"/>
            </a:pPr>
            <a:r>
              <a:rPr lang="ky-KG" sz="2800" dirty="0"/>
              <a:t>Publication (issue) of the </a:t>
            </a:r>
            <a:r>
              <a:rPr lang="en-US" sz="2800" dirty="0"/>
              <a:t>“</a:t>
            </a:r>
            <a:r>
              <a:rPr lang="ky-KG" sz="2800" dirty="0"/>
              <a:t>AsylZher Press</a:t>
            </a:r>
            <a:r>
              <a:rPr lang="en-US" sz="2800" dirty="0"/>
              <a:t>”</a:t>
            </a:r>
            <a:r>
              <a:rPr lang="ky-KG" sz="2800" dirty="0"/>
              <a:t> newspaper on positive examples of pasture management of the State Forest Fund </a:t>
            </a:r>
            <a:r>
              <a:rPr lang="en-US" sz="2800" dirty="0"/>
              <a:t>( KAFLU, Kyrgyzstan)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CA" sz="2800" dirty="0"/>
              <a:t>Organization of Summer Field School  on “Mountain Transhumance, Pastoralism and Rangeland Governance”,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CA" sz="2800" dirty="0"/>
              <a:t>     (12-15 Sept, TGI, RDF, JASIL, others)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758473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4770</TotalTime>
  <Words>373</Words>
  <Application>Microsoft Office PowerPoint</Application>
  <PresentationFormat>On-screen Show (4:3)</PresentationFormat>
  <Paragraphs>41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Trebuchet MS</vt:lpstr>
      <vt:lpstr>Wingdings</vt:lpstr>
      <vt:lpstr>Wingdings 3</vt:lpstr>
      <vt:lpstr>Facet</vt:lpstr>
      <vt:lpstr>Update of activities  </vt:lpstr>
      <vt:lpstr>Structure </vt:lpstr>
      <vt:lpstr>Regional action plan</vt:lpstr>
      <vt:lpstr>Events </vt:lpstr>
      <vt:lpstr>Events </vt:lpstr>
      <vt:lpstr>Regional and Global  level cooperation</vt:lpstr>
      <vt:lpstr>Regional Data base </vt:lpstr>
      <vt:lpstr>Plans for next mounts </vt:lpstr>
      <vt:lpstr>Plans for next mounts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Reviewer</dc:creator>
  <cp:lastModifiedBy>Dell</cp:lastModifiedBy>
  <cp:revision>133</cp:revision>
  <cp:lastPrinted>2020-11-17T21:43:28Z</cp:lastPrinted>
  <dcterms:created xsi:type="dcterms:W3CDTF">2020-11-09T17:32:53Z</dcterms:created>
  <dcterms:modified xsi:type="dcterms:W3CDTF">2023-07-07T13:03:03Z</dcterms:modified>
</cp:coreProperties>
</file>