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6B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9" d="100"/>
          <a:sy n="99" d="100"/>
        </p:scale>
        <p:origin x="5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7T23:38:29.16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82FA24-CE44-4365-9C33-EAD2142D27A0}"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2DE174D-A99A-442B-ABBB-E709607D26A9}" type="slidenum">
              <a:rPr lang="en-US" smtClean="0"/>
              <a:t>‹#›</a:t>
            </a:fld>
            <a:endParaRPr lang="en-US"/>
          </a:p>
        </p:txBody>
      </p:sp>
    </p:spTree>
    <p:extLst>
      <p:ext uri="{BB962C8B-B14F-4D97-AF65-F5344CB8AC3E}">
        <p14:creationId xmlns:p14="http://schemas.microsoft.com/office/powerpoint/2010/main" val="217372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2FA24-CE44-4365-9C33-EAD2142D27A0}"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2DE174D-A99A-442B-ABBB-E709607D26A9}" type="slidenum">
              <a:rPr lang="en-US" smtClean="0"/>
              <a:t>‹#›</a:t>
            </a:fld>
            <a:endParaRPr lang="en-US"/>
          </a:p>
        </p:txBody>
      </p:sp>
    </p:spTree>
    <p:extLst>
      <p:ext uri="{BB962C8B-B14F-4D97-AF65-F5344CB8AC3E}">
        <p14:creationId xmlns:p14="http://schemas.microsoft.com/office/powerpoint/2010/main" val="19821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2FA24-CE44-4365-9C33-EAD2142D27A0}"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2DE174D-A99A-442B-ABBB-E709607D26A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7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882FA24-CE44-4365-9C33-EAD2142D27A0}"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2DE174D-A99A-442B-ABBB-E709607D26A9}" type="slidenum">
              <a:rPr lang="en-US" smtClean="0"/>
              <a:t>‹#›</a:t>
            </a:fld>
            <a:endParaRPr lang="en-US"/>
          </a:p>
        </p:txBody>
      </p:sp>
    </p:spTree>
    <p:extLst>
      <p:ext uri="{BB962C8B-B14F-4D97-AF65-F5344CB8AC3E}">
        <p14:creationId xmlns:p14="http://schemas.microsoft.com/office/powerpoint/2010/main" val="53610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882FA24-CE44-4365-9C33-EAD2142D27A0}"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2DE174D-A99A-442B-ABBB-E709607D26A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389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882FA24-CE44-4365-9C33-EAD2142D27A0}"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2DE174D-A99A-442B-ABBB-E709607D26A9}" type="slidenum">
              <a:rPr lang="en-US" smtClean="0"/>
              <a:t>‹#›</a:t>
            </a:fld>
            <a:endParaRPr lang="en-US"/>
          </a:p>
        </p:txBody>
      </p:sp>
    </p:spTree>
    <p:extLst>
      <p:ext uri="{BB962C8B-B14F-4D97-AF65-F5344CB8AC3E}">
        <p14:creationId xmlns:p14="http://schemas.microsoft.com/office/powerpoint/2010/main" val="476353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82FA24-CE44-4365-9C33-EAD2142D27A0}"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2DE174D-A99A-442B-ABBB-E709607D26A9}" type="slidenum">
              <a:rPr lang="en-US" smtClean="0"/>
              <a:t>‹#›</a:t>
            </a:fld>
            <a:endParaRPr lang="en-US"/>
          </a:p>
        </p:txBody>
      </p:sp>
    </p:spTree>
    <p:extLst>
      <p:ext uri="{BB962C8B-B14F-4D97-AF65-F5344CB8AC3E}">
        <p14:creationId xmlns:p14="http://schemas.microsoft.com/office/powerpoint/2010/main" val="2171940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82FA24-CE44-4365-9C33-EAD2142D27A0}"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2DE174D-A99A-442B-ABBB-E709607D26A9}" type="slidenum">
              <a:rPr lang="en-US" smtClean="0"/>
              <a:t>‹#›</a:t>
            </a:fld>
            <a:endParaRPr lang="en-US"/>
          </a:p>
        </p:txBody>
      </p:sp>
    </p:spTree>
    <p:extLst>
      <p:ext uri="{BB962C8B-B14F-4D97-AF65-F5344CB8AC3E}">
        <p14:creationId xmlns:p14="http://schemas.microsoft.com/office/powerpoint/2010/main" val="348545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82FA24-CE44-4365-9C33-EAD2142D27A0}"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2DE174D-A99A-442B-ABBB-E709607D26A9}" type="slidenum">
              <a:rPr lang="en-US" smtClean="0"/>
              <a:t>‹#›</a:t>
            </a:fld>
            <a:endParaRPr lang="en-US"/>
          </a:p>
        </p:txBody>
      </p:sp>
    </p:spTree>
    <p:extLst>
      <p:ext uri="{BB962C8B-B14F-4D97-AF65-F5344CB8AC3E}">
        <p14:creationId xmlns:p14="http://schemas.microsoft.com/office/powerpoint/2010/main" val="177930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2FA24-CE44-4365-9C33-EAD2142D27A0}"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2DE174D-A99A-442B-ABBB-E709607D26A9}" type="slidenum">
              <a:rPr lang="en-US" smtClean="0"/>
              <a:t>‹#›</a:t>
            </a:fld>
            <a:endParaRPr lang="en-US"/>
          </a:p>
        </p:txBody>
      </p:sp>
    </p:spTree>
    <p:extLst>
      <p:ext uri="{BB962C8B-B14F-4D97-AF65-F5344CB8AC3E}">
        <p14:creationId xmlns:p14="http://schemas.microsoft.com/office/powerpoint/2010/main" val="177566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82FA24-CE44-4365-9C33-EAD2142D27A0}"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2DE174D-A99A-442B-ABBB-E709607D26A9}" type="slidenum">
              <a:rPr lang="en-US" smtClean="0"/>
              <a:t>‹#›</a:t>
            </a:fld>
            <a:endParaRPr lang="en-US"/>
          </a:p>
        </p:txBody>
      </p:sp>
    </p:spTree>
    <p:extLst>
      <p:ext uri="{BB962C8B-B14F-4D97-AF65-F5344CB8AC3E}">
        <p14:creationId xmlns:p14="http://schemas.microsoft.com/office/powerpoint/2010/main" val="195109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82FA24-CE44-4365-9C33-EAD2142D27A0}" type="datetimeFigureOut">
              <a:rPr lang="en-US" smtClean="0"/>
              <a:t>9/24/2022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2DE174D-A99A-442B-ABBB-E709607D26A9}" type="slidenum">
              <a:rPr lang="en-US" smtClean="0"/>
              <a:t>‹#›</a:t>
            </a:fld>
            <a:endParaRPr lang="en-US"/>
          </a:p>
        </p:txBody>
      </p:sp>
    </p:spTree>
    <p:extLst>
      <p:ext uri="{BB962C8B-B14F-4D97-AF65-F5344CB8AC3E}">
        <p14:creationId xmlns:p14="http://schemas.microsoft.com/office/powerpoint/2010/main" val="24993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82FA24-CE44-4365-9C33-EAD2142D27A0}" type="datetimeFigureOut">
              <a:rPr lang="en-US" smtClean="0"/>
              <a:t>9/24/2022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2DE174D-A99A-442B-ABBB-E709607D26A9}" type="slidenum">
              <a:rPr lang="en-US" smtClean="0"/>
              <a:t>‹#›</a:t>
            </a:fld>
            <a:endParaRPr lang="en-US"/>
          </a:p>
        </p:txBody>
      </p:sp>
    </p:spTree>
    <p:extLst>
      <p:ext uri="{BB962C8B-B14F-4D97-AF65-F5344CB8AC3E}">
        <p14:creationId xmlns:p14="http://schemas.microsoft.com/office/powerpoint/2010/main" val="332078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2FA24-CE44-4365-9C33-EAD2142D27A0}" type="datetimeFigureOut">
              <a:rPr lang="en-US" smtClean="0"/>
              <a:t>9/24/2022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2DE174D-A99A-442B-ABBB-E709607D26A9}" type="slidenum">
              <a:rPr lang="en-US" smtClean="0"/>
              <a:t>‹#›</a:t>
            </a:fld>
            <a:endParaRPr lang="en-US"/>
          </a:p>
        </p:txBody>
      </p:sp>
    </p:spTree>
    <p:extLst>
      <p:ext uri="{BB962C8B-B14F-4D97-AF65-F5344CB8AC3E}">
        <p14:creationId xmlns:p14="http://schemas.microsoft.com/office/powerpoint/2010/main" val="388315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2FA24-CE44-4365-9C33-EAD2142D27A0}"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2DE174D-A99A-442B-ABBB-E709607D26A9}" type="slidenum">
              <a:rPr lang="en-US" smtClean="0"/>
              <a:t>‹#›</a:t>
            </a:fld>
            <a:endParaRPr lang="en-US"/>
          </a:p>
        </p:txBody>
      </p:sp>
    </p:spTree>
    <p:extLst>
      <p:ext uri="{BB962C8B-B14F-4D97-AF65-F5344CB8AC3E}">
        <p14:creationId xmlns:p14="http://schemas.microsoft.com/office/powerpoint/2010/main" val="317437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2FA24-CE44-4365-9C33-EAD2142D27A0}"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2DE174D-A99A-442B-ABBB-E709607D26A9}" type="slidenum">
              <a:rPr lang="en-US" smtClean="0"/>
              <a:t>‹#›</a:t>
            </a:fld>
            <a:endParaRPr lang="en-US"/>
          </a:p>
        </p:txBody>
      </p:sp>
    </p:spTree>
    <p:extLst>
      <p:ext uri="{BB962C8B-B14F-4D97-AF65-F5344CB8AC3E}">
        <p14:creationId xmlns:p14="http://schemas.microsoft.com/office/powerpoint/2010/main" val="414700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882FA24-CE44-4365-9C33-EAD2142D27A0}" type="datetimeFigureOut">
              <a:rPr lang="en-US" smtClean="0"/>
              <a:t>9/24/2022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2DE174D-A99A-442B-ABBB-E709607D26A9}" type="slidenum">
              <a:rPr lang="en-US" smtClean="0"/>
              <a:t>‹#›</a:t>
            </a:fld>
            <a:endParaRPr lang="en-US"/>
          </a:p>
        </p:txBody>
      </p:sp>
    </p:spTree>
    <p:extLst>
      <p:ext uri="{BB962C8B-B14F-4D97-AF65-F5344CB8AC3E}">
        <p14:creationId xmlns:p14="http://schemas.microsoft.com/office/powerpoint/2010/main" val="159005932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waters-bayer@web.de" TargetMode="External"/><Relationship Id="rId2" Type="http://schemas.openxmlformats.org/officeDocument/2006/relationships/hyperlink" Target="mailto:barbarah@cals.Arizona.edu" TargetMode="External"/><Relationship Id="rId1" Type="http://schemas.openxmlformats.org/officeDocument/2006/relationships/slideLayout" Target="../slideLayouts/slideLayout2.xml"/><Relationship Id="rId4" Type="http://schemas.openxmlformats.org/officeDocument/2006/relationships/hyperlink" Target="mailto:craigboes@cals.arizona.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iyrp.info/region-editor-guide#my-regions-content" TargetMode="External"/><Relationship Id="rId2" Type="http://schemas.openxmlformats.org/officeDocument/2006/relationships/hyperlink" Target="https://iyrp.info/region-editor-guide#account-initial-login" TargetMode="External"/><Relationship Id="rId1" Type="http://schemas.openxmlformats.org/officeDocument/2006/relationships/slideLayout" Target="../slideLayouts/slideLayout2.xml"/><Relationship Id="rId4" Type="http://schemas.openxmlformats.org/officeDocument/2006/relationships/hyperlink" Target="https://iyrp.info/region-editor-guide#add-conten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D76F-7C8C-C48C-1A6F-5AE1F3E8CB9A}"/>
              </a:ext>
            </a:extLst>
          </p:cNvPr>
          <p:cNvSpPr>
            <a:spLocks noGrp="1"/>
          </p:cNvSpPr>
          <p:nvPr>
            <p:ph type="ctrTitle"/>
          </p:nvPr>
        </p:nvSpPr>
        <p:spPr/>
        <p:txBody>
          <a:bodyPr/>
          <a:lstStyle/>
          <a:p>
            <a:r>
              <a:rPr lang="en-US" dirty="0"/>
              <a:t>IYRP.info Regional Editor Guide</a:t>
            </a:r>
          </a:p>
        </p:txBody>
      </p:sp>
      <p:sp>
        <p:nvSpPr>
          <p:cNvPr id="3" name="Subtitle 2">
            <a:extLst>
              <a:ext uri="{FF2B5EF4-FFF2-40B4-BE49-F238E27FC236}">
                <a16:creationId xmlns:a16="http://schemas.microsoft.com/office/drawing/2014/main" id="{467A7CB9-F486-4219-0F2D-60D584184886}"/>
              </a:ext>
            </a:extLst>
          </p:cNvPr>
          <p:cNvSpPr>
            <a:spLocks noGrp="1"/>
          </p:cNvSpPr>
          <p:nvPr>
            <p:ph type="subTitle" idx="1"/>
          </p:nvPr>
        </p:nvSpPr>
        <p:spPr/>
        <p:txBody>
          <a:bodyPr>
            <a:normAutofit/>
          </a:bodyPr>
          <a:lstStyle/>
          <a:p>
            <a:r>
              <a:rPr lang="en-US" sz="4000" dirty="0"/>
              <a:t>September 2022</a:t>
            </a:r>
          </a:p>
        </p:txBody>
      </p:sp>
    </p:spTree>
    <p:extLst>
      <p:ext uri="{BB962C8B-B14F-4D97-AF65-F5344CB8AC3E}">
        <p14:creationId xmlns:p14="http://schemas.microsoft.com/office/powerpoint/2010/main" val="3904276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BC4069-765C-2984-9952-FADA97CED65E}"/>
              </a:ext>
            </a:extLst>
          </p:cNvPr>
          <p:cNvPicPr>
            <a:picLocks noChangeAspect="1"/>
          </p:cNvPicPr>
          <p:nvPr/>
        </p:nvPicPr>
        <p:blipFill>
          <a:blip r:embed="rId2"/>
          <a:stretch>
            <a:fillRect/>
          </a:stretch>
        </p:blipFill>
        <p:spPr>
          <a:xfrm>
            <a:off x="3062193" y="0"/>
            <a:ext cx="6067614" cy="6858000"/>
          </a:xfrm>
          <a:prstGeom prst="rect">
            <a:avLst/>
          </a:prstGeom>
          <a:ln w="12700">
            <a:solidFill>
              <a:schemeClr val="tx1"/>
            </a:solidFill>
          </a:ln>
        </p:spPr>
      </p:pic>
    </p:spTree>
    <p:extLst>
      <p:ext uri="{BB962C8B-B14F-4D97-AF65-F5344CB8AC3E}">
        <p14:creationId xmlns:p14="http://schemas.microsoft.com/office/powerpoint/2010/main" val="309720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8CAF60-F7D6-AE1A-A0B7-6FBA42E77055}"/>
              </a:ext>
            </a:extLst>
          </p:cNvPr>
          <p:cNvSpPr txBox="1"/>
          <p:nvPr/>
        </p:nvSpPr>
        <p:spPr>
          <a:xfrm>
            <a:off x="1867301" y="243512"/>
            <a:ext cx="9673389" cy="6370975"/>
          </a:xfrm>
          <a:prstGeom prst="rect">
            <a:avLst/>
          </a:prstGeom>
          <a:noFill/>
        </p:spPr>
        <p:txBody>
          <a:bodyPr wrap="square">
            <a:spAutoFit/>
          </a:bodyPr>
          <a:lstStyle/>
          <a:p>
            <a:pPr algn="l"/>
            <a:r>
              <a:rPr lang="en-US" sz="2400" dirty="0">
                <a:solidFill>
                  <a:srgbClr val="403635"/>
                </a:solidFill>
                <a:latin typeface="Calibri" panose="020F0502020204030204" pitchFamily="34" charset="0"/>
                <a:cs typeface="Calibri" panose="020F0502020204030204" pitchFamily="34" charset="0"/>
              </a:rPr>
              <a:t>2. </a:t>
            </a:r>
            <a:r>
              <a:rPr lang="en-US" sz="2400" b="0" i="0" dirty="0">
                <a:solidFill>
                  <a:srgbClr val="403635"/>
                </a:solidFill>
                <a:effectLst/>
                <a:latin typeface="Calibri" panose="020F0502020204030204" pitchFamily="34" charset="0"/>
                <a:cs typeface="Calibri" panose="020F0502020204030204" pitchFamily="34" charset="0"/>
              </a:rPr>
              <a:t>Add the following fields: </a:t>
            </a:r>
          </a:p>
          <a:p>
            <a:pPr lvl="1"/>
            <a:r>
              <a:rPr lang="en-US" sz="2400" i="0" dirty="0">
                <a:solidFill>
                  <a:srgbClr val="403635"/>
                </a:solidFill>
                <a:effectLst/>
                <a:latin typeface="Calibri" panose="020F0502020204030204" pitchFamily="34" charset="0"/>
                <a:cs typeface="Calibri" panose="020F0502020204030204" pitchFamily="34" charset="0"/>
              </a:rPr>
              <a:t>a. </a:t>
            </a:r>
            <a:r>
              <a:rPr lang="en-US" sz="2400" b="1" i="0" dirty="0">
                <a:solidFill>
                  <a:srgbClr val="403635"/>
                </a:solidFill>
                <a:effectLst/>
                <a:latin typeface="Calibri" panose="020F0502020204030204" pitchFamily="34" charset="0"/>
                <a:cs typeface="Calibri" panose="020F0502020204030204" pitchFamily="34" charset="0"/>
              </a:rPr>
              <a:t>Title</a:t>
            </a:r>
            <a:r>
              <a:rPr lang="en-US" sz="2400" b="0" i="0" dirty="0">
                <a:solidFill>
                  <a:srgbClr val="403635"/>
                </a:solidFill>
                <a:effectLst/>
                <a:latin typeface="Calibri" panose="020F0502020204030204" pitchFamily="34" charset="0"/>
                <a:cs typeface="Calibri" panose="020F0502020204030204" pitchFamily="34" charset="0"/>
              </a:rPr>
              <a:t>: name of the document</a:t>
            </a:r>
          </a:p>
          <a:p>
            <a:pPr lvl="1"/>
            <a:r>
              <a:rPr lang="en-US" sz="2400" dirty="0">
                <a:solidFill>
                  <a:srgbClr val="403635"/>
                </a:solidFill>
                <a:latin typeface="Calibri" panose="020F0502020204030204" pitchFamily="34" charset="0"/>
                <a:cs typeface="Calibri" panose="020F0502020204030204" pitchFamily="34" charset="0"/>
              </a:rPr>
              <a:t>b. </a:t>
            </a:r>
            <a:r>
              <a:rPr lang="en-US" sz="2400" b="1" i="0" dirty="0">
                <a:solidFill>
                  <a:srgbClr val="403635"/>
                </a:solidFill>
                <a:effectLst/>
                <a:latin typeface="Calibri" panose="020F0502020204030204" pitchFamily="34" charset="0"/>
                <a:cs typeface="Calibri" panose="020F0502020204030204" pitchFamily="34" charset="0"/>
              </a:rPr>
              <a:t>Body</a:t>
            </a:r>
            <a:r>
              <a:rPr lang="en-US" sz="2400" b="0" i="0" dirty="0">
                <a:solidFill>
                  <a:srgbClr val="403635"/>
                </a:solidFill>
                <a:effectLst/>
                <a:latin typeface="Calibri" panose="020F0502020204030204" pitchFamily="34" charset="0"/>
                <a:cs typeface="Calibri" panose="020F0502020204030204" pitchFamily="34" charset="0"/>
              </a:rPr>
              <a:t>: a description of the document (not required)</a:t>
            </a:r>
          </a:p>
          <a:p>
            <a:pPr lvl="1"/>
            <a:r>
              <a:rPr lang="en-US" sz="2400" dirty="0">
                <a:solidFill>
                  <a:srgbClr val="403635"/>
                </a:solidFill>
                <a:latin typeface="Calibri" panose="020F0502020204030204" pitchFamily="34" charset="0"/>
                <a:cs typeface="Calibri" panose="020F0502020204030204" pitchFamily="34" charset="0"/>
              </a:rPr>
              <a:t>c. </a:t>
            </a:r>
            <a:r>
              <a:rPr lang="en-US" sz="2400" b="1" i="0" dirty="0">
                <a:solidFill>
                  <a:srgbClr val="403635"/>
                </a:solidFill>
                <a:effectLst/>
                <a:latin typeface="Calibri" panose="020F0502020204030204" pitchFamily="34" charset="0"/>
                <a:cs typeface="Calibri" panose="020F0502020204030204" pitchFamily="34" charset="0"/>
              </a:rPr>
              <a:t>Resource Type</a:t>
            </a:r>
            <a:r>
              <a:rPr lang="en-US" sz="2400" b="0" i="0" dirty="0">
                <a:solidFill>
                  <a:srgbClr val="403635"/>
                </a:solidFill>
                <a:effectLst/>
                <a:latin typeface="Calibri" panose="020F0502020204030204" pitchFamily="34" charset="0"/>
                <a:cs typeface="Calibri" panose="020F0502020204030204" pitchFamily="34" charset="0"/>
              </a:rPr>
              <a:t>: If "Regional News and Resources" or "Posters" is selected, this Resource will appear in your Region's Regional News and Resources page. If "Policy Document" is selected, this Resource will appear in your Region's Policy Documents page (a Policy box is created on request). If this is an "Outreach Category" or Other, select "N/A".</a:t>
            </a:r>
          </a:p>
          <a:p>
            <a:pPr lvl="1"/>
            <a:r>
              <a:rPr lang="en-US" sz="2400" dirty="0">
                <a:solidFill>
                  <a:srgbClr val="403635"/>
                </a:solidFill>
                <a:latin typeface="Calibri" panose="020F0502020204030204" pitchFamily="34" charset="0"/>
                <a:cs typeface="Calibri" panose="020F0502020204030204" pitchFamily="34" charset="0"/>
              </a:rPr>
              <a:t>d. </a:t>
            </a:r>
            <a:r>
              <a:rPr lang="en-US" sz="2400" b="1" i="0" dirty="0">
                <a:solidFill>
                  <a:srgbClr val="403635"/>
                </a:solidFill>
                <a:effectLst/>
                <a:latin typeface="Calibri" panose="020F0502020204030204" pitchFamily="34" charset="0"/>
                <a:cs typeface="Calibri" panose="020F0502020204030204" pitchFamily="34" charset="0"/>
              </a:rPr>
              <a:t>File</a:t>
            </a:r>
            <a:r>
              <a:rPr lang="en-US" sz="2400" b="0" i="0" dirty="0">
                <a:solidFill>
                  <a:srgbClr val="403635"/>
                </a:solidFill>
                <a:effectLst/>
                <a:latin typeface="Calibri" panose="020F0502020204030204" pitchFamily="34" charset="0"/>
                <a:cs typeface="Calibri" panose="020F0502020204030204" pitchFamily="34" charset="0"/>
              </a:rPr>
              <a:t>: Click the "Browse" link to upload a file.</a:t>
            </a:r>
          </a:p>
          <a:p>
            <a:pPr marL="1257300" lvl="2" indent="-342900">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Click "Add files"</a:t>
            </a:r>
          </a:p>
          <a:p>
            <a:pPr marL="1257300" lvl="2" indent="-342900">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Select the files on your computer</a:t>
            </a:r>
          </a:p>
          <a:p>
            <a:pPr marL="1257300" lvl="2" indent="-342900">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Click "Start Upload" button</a:t>
            </a:r>
          </a:p>
          <a:p>
            <a:pPr marL="1257300" lvl="2" indent="-342900">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When upload is finished, click "Next" button</a:t>
            </a:r>
          </a:p>
          <a:p>
            <a:pPr marL="1257300" lvl="2" indent="-342900">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Adjust file name and add description if necessary.</a:t>
            </a:r>
          </a:p>
          <a:p>
            <a:pPr marL="1257300" lvl="2" indent="-342900">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Click "Save" button</a:t>
            </a:r>
          </a:p>
          <a:p>
            <a:pPr lvl="1"/>
            <a:r>
              <a:rPr lang="en-US" sz="2400" dirty="0">
                <a:solidFill>
                  <a:srgbClr val="403635"/>
                </a:solidFill>
                <a:latin typeface="Calibri" panose="020F0502020204030204" pitchFamily="34" charset="0"/>
                <a:cs typeface="Calibri" panose="020F0502020204030204" pitchFamily="34" charset="0"/>
              </a:rPr>
              <a:t>e</a:t>
            </a:r>
            <a:r>
              <a:rPr lang="en-US" sz="2400" i="0" dirty="0">
                <a:solidFill>
                  <a:srgbClr val="403635"/>
                </a:solidFill>
                <a:effectLst/>
                <a:latin typeface="Calibri" panose="020F0502020204030204" pitchFamily="34" charset="0"/>
                <a:cs typeface="Calibri" panose="020F0502020204030204" pitchFamily="34" charset="0"/>
              </a:rPr>
              <a:t>. </a:t>
            </a:r>
            <a:r>
              <a:rPr lang="en-US" sz="2400" b="1" i="0" dirty="0">
                <a:solidFill>
                  <a:srgbClr val="403635"/>
                </a:solidFill>
                <a:effectLst/>
                <a:latin typeface="Calibri" panose="020F0502020204030204" pitchFamily="34" charset="0"/>
                <a:cs typeface="Calibri" panose="020F0502020204030204" pitchFamily="34" charset="0"/>
              </a:rPr>
              <a:t>Outreach Category: </a:t>
            </a:r>
            <a:r>
              <a:rPr lang="en-US" sz="2400" b="0" i="0" dirty="0">
                <a:solidFill>
                  <a:srgbClr val="403635"/>
                </a:solidFill>
                <a:effectLst/>
                <a:latin typeface="Calibri" panose="020F0502020204030204" pitchFamily="34" charset="0"/>
                <a:cs typeface="Calibri" panose="020F0502020204030204" pitchFamily="34" charset="0"/>
              </a:rPr>
              <a:t>If this Resource is "Outreach Material", select an "Outreach Category". If not "Outreach Material", select "None".</a:t>
            </a:r>
          </a:p>
        </p:txBody>
      </p:sp>
    </p:spTree>
    <p:extLst>
      <p:ext uri="{BB962C8B-B14F-4D97-AF65-F5344CB8AC3E}">
        <p14:creationId xmlns:p14="http://schemas.microsoft.com/office/powerpoint/2010/main" val="209199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53CD8C-8329-6CA1-1C88-5D93E329889C}"/>
              </a:ext>
            </a:extLst>
          </p:cNvPr>
          <p:cNvSpPr txBox="1"/>
          <p:nvPr/>
        </p:nvSpPr>
        <p:spPr>
          <a:xfrm>
            <a:off x="2548287" y="222797"/>
            <a:ext cx="7991375" cy="1200329"/>
          </a:xfrm>
          <a:prstGeom prst="rect">
            <a:avLst/>
          </a:prstGeom>
          <a:noFill/>
        </p:spPr>
        <p:txBody>
          <a:bodyPr wrap="square">
            <a:spAutoFit/>
          </a:bodyPr>
          <a:lstStyle/>
          <a:p>
            <a:r>
              <a:rPr lang="en-US" sz="2400" b="1" dirty="0">
                <a:effectLst/>
                <a:latin typeface="Calibri" panose="020F0502020204030204" pitchFamily="34" charset="0"/>
                <a:cs typeface="Calibri" panose="020F0502020204030204" pitchFamily="34" charset="0"/>
              </a:rPr>
              <a:t>Add Friend (logo)</a:t>
            </a:r>
          </a:p>
          <a:p>
            <a:endParaRPr lang="en-US" sz="2400" dirty="0">
              <a:effectLst/>
              <a:latin typeface="Calibri" panose="020F0502020204030204" pitchFamily="34" charset="0"/>
              <a:cs typeface="Calibri" panose="020F0502020204030204" pitchFamily="34" charset="0"/>
            </a:endParaRPr>
          </a:p>
          <a:p>
            <a:pPr algn="l">
              <a:buFont typeface="+mj-lt"/>
              <a:buAutoNum type="arabicPeriod"/>
            </a:pPr>
            <a:r>
              <a:rPr lang="en-US" sz="2400" dirty="0">
                <a:effectLst/>
                <a:latin typeface="Calibri" panose="020F0502020204030204" pitchFamily="34" charset="0"/>
                <a:cs typeface="Calibri" panose="020F0502020204030204" pitchFamily="34" charset="0"/>
              </a:rPr>
              <a:t> Click on "Add Friend" in the footer.</a:t>
            </a:r>
            <a:endParaRPr lang="en-US" sz="2400" b="0" i="0" dirty="0">
              <a:solidFill>
                <a:srgbClr val="403635"/>
              </a:solidFill>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59225A6-B4BA-3DD7-E6DA-22710672365F}"/>
              </a:ext>
            </a:extLst>
          </p:cNvPr>
          <p:cNvPicPr>
            <a:picLocks noChangeAspect="1"/>
          </p:cNvPicPr>
          <p:nvPr/>
        </p:nvPicPr>
        <p:blipFill>
          <a:blip r:embed="rId2"/>
          <a:stretch>
            <a:fillRect/>
          </a:stretch>
        </p:blipFill>
        <p:spPr>
          <a:xfrm>
            <a:off x="2548287" y="1635593"/>
            <a:ext cx="7239000" cy="4895850"/>
          </a:xfrm>
          <a:prstGeom prst="rect">
            <a:avLst/>
          </a:prstGeom>
          <a:ln w="12700">
            <a:solidFill>
              <a:schemeClr val="tx1"/>
            </a:solidFill>
          </a:ln>
        </p:spPr>
      </p:pic>
    </p:spTree>
    <p:extLst>
      <p:ext uri="{BB962C8B-B14F-4D97-AF65-F5344CB8AC3E}">
        <p14:creationId xmlns:p14="http://schemas.microsoft.com/office/powerpoint/2010/main" val="2895012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C9F813-CCA2-F753-33DF-2C80DDC33B4B}"/>
              </a:ext>
            </a:extLst>
          </p:cNvPr>
          <p:cNvSpPr txBox="1"/>
          <p:nvPr/>
        </p:nvSpPr>
        <p:spPr>
          <a:xfrm>
            <a:off x="2444817" y="851093"/>
            <a:ext cx="8835992" cy="5324535"/>
          </a:xfrm>
          <a:prstGeom prst="rect">
            <a:avLst/>
          </a:prstGeom>
          <a:noFill/>
        </p:spPr>
        <p:txBody>
          <a:bodyPr wrap="square">
            <a:spAutoFit/>
          </a:bodyPr>
          <a:lstStyle/>
          <a:p>
            <a:pPr algn="l"/>
            <a:r>
              <a:rPr lang="en-US" sz="2800" b="1" i="0" dirty="0">
                <a:solidFill>
                  <a:srgbClr val="403635"/>
                </a:solidFill>
                <a:effectLst/>
                <a:latin typeface="Calibri" panose="020F0502020204030204" pitchFamily="34" charset="0"/>
                <a:cs typeface="Calibri" panose="020F0502020204030204" pitchFamily="34" charset="0"/>
              </a:rPr>
              <a:t>Add Friend, cont.</a:t>
            </a:r>
          </a:p>
          <a:p>
            <a:pPr marL="457200" indent="-457200" algn="l">
              <a:buAutoNum type="arabicPeriod"/>
            </a:pPr>
            <a:endParaRPr lang="en-US" sz="2400" b="1" i="0" dirty="0">
              <a:solidFill>
                <a:srgbClr val="403635"/>
              </a:solidFill>
              <a:effectLst/>
              <a:latin typeface="Calibri" panose="020F0502020204030204" pitchFamily="34" charset="0"/>
              <a:cs typeface="Calibri" panose="020F0502020204030204" pitchFamily="34" charset="0"/>
            </a:endParaRPr>
          </a:p>
          <a:p>
            <a:pPr algn="l"/>
            <a:r>
              <a:rPr lang="en-US" sz="2400" dirty="0">
                <a:solidFill>
                  <a:srgbClr val="403635"/>
                </a:solidFill>
                <a:latin typeface="Calibri" panose="020F0502020204030204" pitchFamily="34" charset="0"/>
                <a:cs typeface="Calibri" panose="020F0502020204030204" pitchFamily="34" charset="0"/>
              </a:rPr>
              <a:t>2</a:t>
            </a:r>
            <a:r>
              <a:rPr lang="en-US" sz="2400" i="0" dirty="0">
                <a:solidFill>
                  <a:srgbClr val="403635"/>
                </a:solidFill>
                <a:effectLst/>
                <a:latin typeface="Calibri" panose="020F0502020204030204" pitchFamily="34" charset="0"/>
                <a:cs typeface="Calibri" panose="020F0502020204030204" pitchFamily="34" charset="0"/>
              </a:rPr>
              <a:t>. </a:t>
            </a:r>
            <a:r>
              <a:rPr lang="en-US" sz="2400" b="1" i="0" dirty="0">
                <a:solidFill>
                  <a:srgbClr val="403635"/>
                </a:solidFill>
                <a:effectLst/>
                <a:latin typeface="Calibri" panose="020F0502020204030204" pitchFamily="34" charset="0"/>
                <a:cs typeface="Calibri" panose="020F0502020204030204" pitchFamily="34" charset="0"/>
              </a:rPr>
              <a:t>Title</a:t>
            </a:r>
            <a:r>
              <a:rPr lang="en-US" sz="2400" b="0" i="0" dirty="0">
                <a:solidFill>
                  <a:srgbClr val="403635"/>
                </a:solidFill>
                <a:effectLst/>
                <a:latin typeface="Calibri" panose="020F0502020204030204" pitchFamily="34" charset="0"/>
                <a:cs typeface="Calibri" panose="020F0502020204030204" pitchFamily="34" charset="0"/>
              </a:rPr>
              <a:t>: Name of what the logo represents</a:t>
            </a:r>
          </a:p>
          <a:p>
            <a:pPr marL="457200" indent="-457200" algn="l">
              <a:buAutoNum type="arabicPeriod"/>
            </a:pPr>
            <a:endParaRPr lang="en-US" sz="2400" b="0" i="0" dirty="0">
              <a:solidFill>
                <a:srgbClr val="403635"/>
              </a:solidFill>
              <a:effectLst/>
              <a:latin typeface="Calibri" panose="020F0502020204030204" pitchFamily="34" charset="0"/>
              <a:cs typeface="Calibri" panose="020F0502020204030204" pitchFamily="34" charset="0"/>
            </a:endParaRPr>
          </a:p>
          <a:p>
            <a:pPr algn="l"/>
            <a:r>
              <a:rPr lang="en-US" sz="2400" dirty="0">
                <a:solidFill>
                  <a:srgbClr val="403635"/>
                </a:solidFill>
                <a:latin typeface="Calibri" panose="020F0502020204030204" pitchFamily="34" charset="0"/>
                <a:cs typeface="Calibri" panose="020F0502020204030204" pitchFamily="34" charset="0"/>
              </a:rPr>
              <a:t>3. </a:t>
            </a:r>
            <a:r>
              <a:rPr lang="en-US" sz="2400" b="1" i="0" dirty="0">
                <a:solidFill>
                  <a:srgbClr val="403635"/>
                </a:solidFill>
                <a:effectLst/>
                <a:latin typeface="Calibri" panose="020F0502020204030204" pitchFamily="34" charset="0"/>
                <a:cs typeface="Calibri" panose="020F0502020204030204" pitchFamily="34" charset="0"/>
              </a:rPr>
              <a:t>Friend Logo</a:t>
            </a:r>
            <a:r>
              <a:rPr lang="en-US" sz="2400" b="0" i="0" dirty="0">
                <a:solidFill>
                  <a:srgbClr val="403635"/>
                </a:solidFill>
                <a:effectLst/>
                <a:latin typeface="Calibri" panose="020F0502020204030204" pitchFamily="34" charset="0"/>
                <a:cs typeface="Calibri" panose="020F0502020204030204" pitchFamily="34" charset="0"/>
              </a:rPr>
              <a:t>:</a:t>
            </a:r>
          </a:p>
          <a:p>
            <a:pPr lvl="1">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 Click the "Browse" link to upload a photo.</a:t>
            </a:r>
          </a:p>
          <a:p>
            <a:pPr lvl="1">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 Click "Choose File" and select the file from your computer.</a:t>
            </a:r>
          </a:p>
          <a:p>
            <a:pPr lvl="1">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 Click "Upload" and then "Next“.</a:t>
            </a:r>
          </a:p>
          <a:p>
            <a:pPr lvl="1">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 Add any alt text, Title text, image credit or caption as needed. Please only upload images you are allowed and have permission to use.</a:t>
            </a:r>
          </a:p>
          <a:p>
            <a:pPr marL="800100" lvl="1" indent="-342900">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Click "Save" button.</a:t>
            </a:r>
          </a:p>
          <a:p>
            <a:pPr marL="800100" lvl="1" indent="-342900">
              <a:buFont typeface="Arial" panose="020B0604020202020204" pitchFamily="34" charset="0"/>
              <a:buChar char="•"/>
            </a:pPr>
            <a:endParaRPr lang="en-US" sz="2400" b="0" i="0" dirty="0">
              <a:solidFill>
                <a:srgbClr val="403635"/>
              </a:solidFill>
              <a:effectLst/>
              <a:latin typeface="Calibri" panose="020F0502020204030204" pitchFamily="34" charset="0"/>
              <a:cs typeface="Calibri" panose="020F0502020204030204" pitchFamily="34" charset="0"/>
            </a:endParaRPr>
          </a:p>
          <a:p>
            <a:r>
              <a:rPr lang="en-US" sz="2400" dirty="0">
                <a:solidFill>
                  <a:srgbClr val="403635"/>
                </a:solidFill>
                <a:latin typeface="Calibri" panose="020F0502020204030204" pitchFamily="34" charset="0"/>
                <a:cs typeface="Calibri" panose="020F0502020204030204" pitchFamily="34" charset="0"/>
              </a:rPr>
              <a:t>4</a:t>
            </a:r>
            <a:r>
              <a:rPr lang="en-US" sz="2400">
                <a:solidFill>
                  <a:srgbClr val="403635"/>
                </a:solidFill>
                <a:latin typeface="Calibri" panose="020F0502020204030204" pitchFamily="34" charset="0"/>
                <a:cs typeface="Calibri" panose="020F0502020204030204" pitchFamily="34" charset="0"/>
              </a:rPr>
              <a:t>. </a:t>
            </a:r>
            <a:r>
              <a:rPr lang="en-US" sz="2400" b="0" i="0" dirty="0">
                <a:solidFill>
                  <a:srgbClr val="403635"/>
                </a:solidFill>
                <a:effectLst/>
                <a:latin typeface="Calibri" panose="020F0502020204030204" pitchFamily="34" charset="0"/>
                <a:cs typeface="Calibri" panose="020F0502020204030204" pitchFamily="34" charset="0"/>
              </a:rPr>
              <a:t>Click "</a:t>
            </a:r>
            <a:r>
              <a:rPr lang="en-US" sz="2400" b="1" i="1" dirty="0">
                <a:solidFill>
                  <a:srgbClr val="403635"/>
                </a:solidFill>
                <a:effectLst/>
                <a:latin typeface="Calibri" panose="020F0502020204030204" pitchFamily="34" charset="0"/>
                <a:cs typeface="Calibri" panose="020F0502020204030204" pitchFamily="34" charset="0"/>
              </a:rPr>
              <a:t>Save</a:t>
            </a:r>
            <a:r>
              <a:rPr lang="en-US" sz="2400" b="0" i="0" dirty="0">
                <a:solidFill>
                  <a:srgbClr val="403635"/>
                </a:solidFill>
                <a:effectLst/>
                <a:latin typeface="Calibri" panose="020F0502020204030204" pitchFamily="34" charset="0"/>
                <a:cs typeface="Calibri" panose="020F0502020204030204" pitchFamily="34" charset="0"/>
              </a:rPr>
              <a:t>" to publish.</a:t>
            </a:r>
          </a:p>
        </p:txBody>
      </p:sp>
    </p:spTree>
    <p:extLst>
      <p:ext uri="{BB962C8B-B14F-4D97-AF65-F5344CB8AC3E}">
        <p14:creationId xmlns:p14="http://schemas.microsoft.com/office/powerpoint/2010/main" val="334041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5951A5-9D3D-4F3B-C028-9D0B0A691769}"/>
              </a:ext>
            </a:extLst>
          </p:cNvPr>
          <p:cNvSpPr txBox="1"/>
          <p:nvPr/>
        </p:nvSpPr>
        <p:spPr>
          <a:xfrm>
            <a:off x="1685954" y="288039"/>
            <a:ext cx="3979718" cy="1692771"/>
          </a:xfrm>
          <a:prstGeom prst="rect">
            <a:avLst/>
          </a:prstGeom>
          <a:noFill/>
        </p:spPr>
        <p:txBody>
          <a:bodyPr wrap="square">
            <a:spAutoFit/>
          </a:bodyPr>
          <a:lstStyle/>
          <a:p>
            <a:pPr algn="l"/>
            <a:r>
              <a:rPr lang="en-US" sz="2800" b="1" i="0" dirty="0">
                <a:solidFill>
                  <a:srgbClr val="403635"/>
                </a:solidFill>
                <a:effectLst/>
                <a:latin typeface="Calibri" panose="020F0502020204030204" pitchFamily="34" charset="0"/>
                <a:cs typeface="Calibri" panose="020F0502020204030204" pitchFamily="34" charset="0"/>
              </a:rPr>
              <a:t>Add Gallery (photo)</a:t>
            </a:r>
          </a:p>
          <a:p>
            <a:pPr algn="l"/>
            <a:endParaRPr lang="en-US" sz="2800" b="0" i="0" dirty="0">
              <a:solidFill>
                <a:srgbClr val="403635"/>
              </a:solidFill>
              <a:effectLst/>
              <a:latin typeface="Calibri" panose="020F0502020204030204" pitchFamily="34" charset="0"/>
              <a:cs typeface="Calibri" panose="020F0502020204030204" pitchFamily="34" charset="0"/>
            </a:endParaRPr>
          </a:p>
          <a:p>
            <a:pPr algn="l">
              <a:buFont typeface="+mj-lt"/>
              <a:buAutoNum type="arabicPeriod"/>
            </a:pPr>
            <a:r>
              <a:rPr lang="en-US" sz="2400" b="0" i="0" dirty="0">
                <a:solidFill>
                  <a:srgbClr val="403635"/>
                </a:solidFill>
                <a:effectLst/>
                <a:latin typeface="Calibri" panose="020F0502020204030204" pitchFamily="34" charset="0"/>
                <a:cs typeface="Calibri" panose="020F0502020204030204" pitchFamily="34" charset="0"/>
              </a:rPr>
              <a:t> Click on "Add Gallery Item" in the footer</a:t>
            </a:r>
          </a:p>
        </p:txBody>
      </p:sp>
      <p:pic>
        <p:nvPicPr>
          <p:cNvPr id="4" name="Picture 3">
            <a:extLst>
              <a:ext uri="{FF2B5EF4-FFF2-40B4-BE49-F238E27FC236}">
                <a16:creationId xmlns:a16="http://schemas.microsoft.com/office/drawing/2014/main" id="{7D89ECBD-4A2E-27EF-570C-F3BB95782177}"/>
              </a:ext>
            </a:extLst>
          </p:cNvPr>
          <p:cNvPicPr>
            <a:picLocks noChangeAspect="1"/>
          </p:cNvPicPr>
          <p:nvPr/>
        </p:nvPicPr>
        <p:blipFill>
          <a:blip r:embed="rId2"/>
          <a:stretch>
            <a:fillRect/>
          </a:stretch>
        </p:blipFill>
        <p:spPr>
          <a:xfrm>
            <a:off x="5665672" y="0"/>
            <a:ext cx="5849697" cy="6858000"/>
          </a:xfrm>
          <a:prstGeom prst="rect">
            <a:avLst/>
          </a:prstGeom>
          <a:ln w="12700">
            <a:solidFill>
              <a:schemeClr val="tx1"/>
            </a:solidFill>
          </a:ln>
        </p:spPr>
      </p:pic>
    </p:spTree>
    <p:extLst>
      <p:ext uri="{BB962C8B-B14F-4D97-AF65-F5344CB8AC3E}">
        <p14:creationId xmlns:p14="http://schemas.microsoft.com/office/powerpoint/2010/main" val="3075839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19F0-EA62-DC1F-3582-E35CA77E89B0}"/>
              </a:ext>
            </a:extLst>
          </p:cNvPr>
          <p:cNvSpPr txBox="1"/>
          <p:nvPr/>
        </p:nvSpPr>
        <p:spPr>
          <a:xfrm>
            <a:off x="2165685" y="649195"/>
            <a:ext cx="9683014" cy="6001643"/>
          </a:xfrm>
          <a:prstGeom prst="rect">
            <a:avLst/>
          </a:prstGeom>
          <a:noFill/>
        </p:spPr>
        <p:txBody>
          <a:bodyPr wrap="square">
            <a:spAutoFit/>
          </a:bodyPr>
          <a:lstStyle/>
          <a:p>
            <a:pPr algn="l"/>
            <a:r>
              <a:rPr lang="en-US" sz="2400" dirty="0">
                <a:solidFill>
                  <a:srgbClr val="403635"/>
                </a:solidFill>
                <a:latin typeface="Calibri" panose="020F0502020204030204" pitchFamily="34" charset="0"/>
                <a:cs typeface="Calibri" panose="020F0502020204030204" pitchFamily="34" charset="0"/>
              </a:rPr>
              <a:t>2. </a:t>
            </a:r>
            <a:r>
              <a:rPr lang="en-US" sz="2400" b="1" i="0" dirty="0">
                <a:solidFill>
                  <a:srgbClr val="403635"/>
                </a:solidFill>
                <a:effectLst/>
                <a:latin typeface="Calibri" panose="020F0502020204030204" pitchFamily="34" charset="0"/>
                <a:cs typeface="Calibri" panose="020F0502020204030204" pitchFamily="34" charset="0"/>
              </a:rPr>
              <a:t>Title</a:t>
            </a:r>
            <a:r>
              <a:rPr lang="en-US" sz="2400" b="0" i="0" dirty="0">
                <a:solidFill>
                  <a:srgbClr val="403635"/>
                </a:solidFill>
                <a:effectLst/>
                <a:latin typeface="Calibri" panose="020F0502020204030204" pitchFamily="34" charset="0"/>
                <a:cs typeface="Calibri" panose="020F0502020204030204" pitchFamily="34" charset="0"/>
              </a:rPr>
              <a:t>: Name of the photo</a:t>
            </a:r>
          </a:p>
          <a:p>
            <a:pPr algn="l"/>
            <a:r>
              <a:rPr lang="en-US" sz="2400" dirty="0">
                <a:solidFill>
                  <a:srgbClr val="403635"/>
                </a:solidFill>
                <a:latin typeface="Calibri" panose="020F0502020204030204" pitchFamily="34" charset="0"/>
                <a:cs typeface="Calibri" panose="020F0502020204030204" pitchFamily="34" charset="0"/>
              </a:rPr>
              <a:t>3. </a:t>
            </a:r>
            <a:r>
              <a:rPr lang="en-US" sz="2400" b="1" i="0" dirty="0">
                <a:solidFill>
                  <a:srgbClr val="403635"/>
                </a:solidFill>
                <a:effectLst/>
                <a:latin typeface="Calibri" panose="020F0502020204030204" pitchFamily="34" charset="0"/>
                <a:cs typeface="Calibri" panose="020F0502020204030204" pitchFamily="34" charset="0"/>
              </a:rPr>
              <a:t>Body</a:t>
            </a:r>
            <a:r>
              <a:rPr lang="en-US" sz="2400" b="0" i="0" dirty="0">
                <a:solidFill>
                  <a:srgbClr val="403635"/>
                </a:solidFill>
                <a:effectLst/>
                <a:latin typeface="Calibri" panose="020F0502020204030204" pitchFamily="34" charset="0"/>
                <a:cs typeface="Calibri" panose="020F0502020204030204" pitchFamily="34" charset="0"/>
              </a:rPr>
              <a:t>: Description of the photo</a:t>
            </a:r>
          </a:p>
          <a:p>
            <a:pPr algn="l"/>
            <a:r>
              <a:rPr lang="en-US" sz="2400" dirty="0">
                <a:solidFill>
                  <a:srgbClr val="403635"/>
                </a:solidFill>
                <a:latin typeface="Calibri" panose="020F0502020204030204" pitchFamily="34" charset="0"/>
                <a:cs typeface="Calibri" panose="020F0502020204030204" pitchFamily="34" charset="0"/>
              </a:rPr>
              <a:t>4. </a:t>
            </a:r>
            <a:r>
              <a:rPr lang="en-US" sz="2400" b="1" i="0" dirty="0">
                <a:solidFill>
                  <a:srgbClr val="403635"/>
                </a:solidFill>
                <a:effectLst/>
                <a:latin typeface="Calibri" panose="020F0502020204030204" pitchFamily="34" charset="0"/>
                <a:cs typeface="Calibri" panose="020F0502020204030204" pitchFamily="34" charset="0"/>
              </a:rPr>
              <a:t>Image</a:t>
            </a:r>
            <a:r>
              <a:rPr lang="en-US" sz="2400" b="0" i="0" dirty="0">
                <a:solidFill>
                  <a:srgbClr val="403635"/>
                </a:solidFill>
                <a:effectLst/>
                <a:latin typeface="Calibri" panose="020F0502020204030204" pitchFamily="34" charset="0"/>
                <a:cs typeface="Calibri" panose="020F0502020204030204" pitchFamily="34" charset="0"/>
              </a:rPr>
              <a:t>:</a:t>
            </a:r>
          </a:p>
          <a:p>
            <a:pPr lvl="1">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 Click the "Browse" link to upload a photo.</a:t>
            </a:r>
          </a:p>
          <a:p>
            <a:pPr lvl="1">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 Click "Choose File" and select the file from your computer.</a:t>
            </a:r>
          </a:p>
          <a:p>
            <a:pPr lvl="1">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 Click "Upload" and then "Next"</a:t>
            </a:r>
          </a:p>
          <a:p>
            <a:pPr lvl="1">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 Add any alt text, Title text, image credit or caption. Please only upload images you are allowed and have permission to use</a:t>
            </a:r>
          </a:p>
          <a:p>
            <a:pPr lvl="1">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 Click "Save" button</a:t>
            </a:r>
          </a:p>
          <a:p>
            <a:pPr algn="l"/>
            <a:r>
              <a:rPr lang="en-US" sz="2400" dirty="0">
                <a:solidFill>
                  <a:srgbClr val="403635"/>
                </a:solidFill>
                <a:latin typeface="Calibri" panose="020F0502020204030204" pitchFamily="34" charset="0"/>
                <a:cs typeface="Calibri" panose="020F0502020204030204" pitchFamily="34" charset="0"/>
              </a:rPr>
              <a:t>5. </a:t>
            </a:r>
            <a:r>
              <a:rPr lang="en-US" sz="2400" b="1" i="0" dirty="0">
                <a:solidFill>
                  <a:srgbClr val="403635"/>
                </a:solidFill>
                <a:effectLst/>
                <a:latin typeface="Calibri" panose="020F0502020204030204" pitchFamily="34" charset="0"/>
                <a:cs typeface="Calibri" panose="020F0502020204030204" pitchFamily="34" charset="0"/>
              </a:rPr>
              <a:t>Featured</a:t>
            </a:r>
            <a:r>
              <a:rPr lang="en-US" sz="2400" b="0" i="0" dirty="0">
                <a:solidFill>
                  <a:srgbClr val="403635"/>
                </a:solidFill>
                <a:effectLst/>
                <a:latin typeface="Calibri" panose="020F0502020204030204" pitchFamily="34" charset="0"/>
                <a:cs typeface="Calibri" panose="020F0502020204030204" pitchFamily="34" charset="0"/>
              </a:rPr>
              <a:t>: If the "Featured" checkbox is checked, it will be placed in the "Featured" section of your Region’s landing page Gallery. If this box is not checked, the image will appear in the Region’s "More" photo section.</a:t>
            </a:r>
          </a:p>
          <a:p>
            <a:pPr algn="l"/>
            <a:r>
              <a:rPr lang="en-US" sz="2400" dirty="0">
                <a:solidFill>
                  <a:srgbClr val="403635"/>
                </a:solidFill>
                <a:latin typeface="Calibri" panose="020F0502020204030204" pitchFamily="34" charset="0"/>
                <a:cs typeface="Calibri" panose="020F0502020204030204" pitchFamily="34" charset="0"/>
              </a:rPr>
              <a:t>6. </a:t>
            </a:r>
            <a:r>
              <a:rPr lang="en-US" sz="2400" b="1" i="0" dirty="0">
                <a:solidFill>
                  <a:srgbClr val="403635"/>
                </a:solidFill>
                <a:effectLst/>
                <a:latin typeface="Calibri" panose="020F0502020204030204" pitchFamily="34" charset="0"/>
                <a:cs typeface="Calibri" panose="020F0502020204030204" pitchFamily="34" charset="0"/>
              </a:rPr>
              <a:t>Order</a:t>
            </a:r>
            <a:r>
              <a:rPr lang="en-US" sz="2400" b="0" i="0" dirty="0">
                <a:solidFill>
                  <a:srgbClr val="403635"/>
                </a:solidFill>
                <a:effectLst/>
                <a:latin typeface="Calibri" panose="020F0502020204030204" pitchFamily="34" charset="0"/>
                <a:cs typeface="Calibri" panose="020F0502020204030204" pitchFamily="34" charset="0"/>
              </a:rPr>
              <a:t>: The order of the image will appear in relation to other images. For instance, images with an Order of 1 or 2 will appear before images with an order of 7 or 8.</a:t>
            </a:r>
          </a:p>
          <a:p>
            <a:pPr algn="l"/>
            <a:r>
              <a:rPr lang="en-US" sz="2400" dirty="0">
                <a:solidFill>
                  <a:srgbClr val="403635"/>
                </a:solidFill>
                <a:latin typeface="Calibri" panose="020F0502020204030204" pitchFamily="34" charset="0"/>
                <a:cs typeface="Calibri" panose="020F0502020204030204" pitchFamily="34" charset="0"/>
              </a:rPr>
              <a:t>7. </a:t>
            </a:r>
            <a:r>
              <a:rPr lang="en-US" sz="2400" b="0" i="0" dirty="0">
                <a:solidFill>
                  <a:srgbClr val="403635"/>
                </a:solidFill>
                <a:effectLst/>
                <a:latin typeface="Calibri" panose="020F0502020204030204" pitchFamily="34" charset="0"/>
                <a:cs typeface="Calibri" panose="020F0502020204030204" pitchFamily="34" charset="0"/>
              </a:rPr>
              <a:t>Click "</a:t>
            </a:r>
            <a:r>
              <a:rPr lang="en-US" sz="2400" b="1" i="1" dirty="0">
                <a:solidFill>
                  <a:srgbClr val="403635"/>
                </a:solidFill>
                <a:effectLst/>
                <a:latin typeface="Calibri" panose="020F0502020204030204" pitchFamily="34" charset="0"/>
                <a:cs typeface="Calibri" panose="020F0502020204030204" pitchFamily="34" charset="0"/>
              </a:rPr>
              <a:t>Save</a:t>
            </a:r>
            <a:r>
              <a:rPr lang="en-US" sz="2400" b="0" i="0" dirty="0">
                <a:solidFill>
                  <a:srgbClr val="403635"/>
                </a:solidFill>
                <a:effectLst/>
                <a:latin typeface="Calibri" panose="020F0502020204030204" pitchFamily="34" charset="0"/>
                <a:cs typeface="Calibri" panose="020F0502020204030204" pitchFamily="34" charset="0"/>
              </a:rPr>
              <a:t>" to publish.</a:t>
            </a:r>
          </a:p>
        </p:txBody>
      </p:sp>
      <p:sp>
        <p:nvSpPr>
          <p:cNvPr id="4" name="TextBox 3">
            <a:extLst>
              <a:ext uri="{FF2B5EF4-FFF2-40B4-BE49-F238E27FC236}">
                <a16:creationId xmlns:a16="http://schemas.microsoft.com/office/drawing/2014/main" id="{A0B7F47F-1643-4DC0-4680-E34056717848}"/>
              </a:ext>
            </a:extLst>
          </p:cNvPr>
          <p:cNvSpPr txBox="1"/>
          <p:nvPr/>
        </p:nvSpPr>
        <p:spPr>
          <a:xfrm>
            <a:off x="2165685" y="125975"/>
            <a:ext cx="4042610"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Gallery Item, cont.</a:t>
            </a:r>
          </a:p>
        </p:txBody>
      </p:sp>
    </p:spTree>
    <p:extLst>
      <p:ext uri="{BB962C8B-B14F-4D97-AF65-F5344CB8AC3E}">
        <p14:creationId xmlns:p14="http://schemas.microsoft.com/office/powerpoint/2010/main" val="2754623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2ECA91-1D15-E220-E4A4-C5F561894542}"/>
              </a:ext>
            </a:extLst>
          </p:cNvPr>
          <p:cNvSpPr txBox="1"/>
          <p:nvPr/>
        </p:nvSpPr>
        <p:spPr>
          <a:xfrm>
            <a:off x="2030931" y="144182"/>
            <a:ext cx="9028496" cy="2308324"/>
          </a:xfrm>
          <a:prstGeom prst="rect">
            <a:avLst/>
          </a:prstGeom>
          <a:noFill/>
        </p:spPr>
        <p:txBody>
          <a:bodyPr wrap="square">
            <a:spAutoFit/>
          </a:bodyPr>
          <a:lstStyle/>
          <a:p>
            <a:pPr algn="l"/>
            <a:r>
              <a:rPr lang="en-US" sz="2400" b="1" i="0" dirty="0">
                <a:solidFill>
                  <a:srgbClr val="403635"/>
                </a:solidFill>
                <a:effectLst/>
                <a:latin typeface="Calibri" panose="020F0502020204030204" pitchFamily="34" charset="0"/>
                <a:cs typeface="Calibri" panose="020F0502020204030204" pitchFamily="34" charset="0"/>
              </a:rPr>
              <a:t>Check your content</a:t>
            </a:r>
            <a:endParaRPr lang="en-US" sz="2400" b="0" i="0" dirty="0">
              <a:solidFill>
                <a:srgbClr val="403635"/>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 To review your content, first go to “</a:t>
            </a:r>
            <a:r>
              <a:rPr lang="en-US" sz="2400" b="1" i="0" dirty="0">
                <a:solidFill>
                  <a:srgbClr val="0A6B37"/>
                </a:solidFill>
                <a:effectLst/>
                <a:latin typeface="Calibri" panose="020F0502020204030204" pitchFamily="34" charset="0"/>
                <a:cs typeface="Calibri" panose="020F0502020204030204" pitchFamily="34" charset="0"/>
              </a:rPr>
              <a:t>View all my Content</a:t>
            </a:r>
            <a:r>
              <a:rPr lang="en-US" sz="2400" b="0" i="0" dirty="0">
                <a:solidFill>
                  <a:srgbClr val="403635"/>
                </a:solidFill>
                <a:effectLst/>
                <a:latin typeface="Calibri" panose="020F0502020204030204" pitchFamily="34" charset="0"/>
                <a:cs typeface="Calibri" panose="020F0502020204030204" pitchFamily="34" charset="0"/>
              </a:rPr>
              <a:t>". A link to this page is in the footer if you’re logged in. Your new content should be displayed on this page.</a:t>
            </a:r>
          </a:p>
          <a:p>
            <a:pPr algn="l">
              <a:buFont typeface="Arial" panose="020B0604020202020204" pitchFamily="34" charset="0"/>
              <a:buChar char="•"/>
            </a:pPr>
            <a:r>
              <a:rPr lang="en-US" sz="2400" b="0" i="0" dirty="0">
                <a:solidFill>
                  <a:srgbClr val="403635"/>
                </a:solidFill>
                <a:effectLst/>
                <a:latin typeface="Calibri" panose="020F0502020204030204" pitchFamily="34" charset="0"/>
                <a:cs typeface="Calibri" panose="020F0502020204030204" pitchFamily="34" charset="0"/>
              </a:rPr>
              <a:t> Then go to your Region’s landing page and look for your content in the correct section.  For example: </a:t>
            </a:r>
            <a:r>
              <a:rPr lang="en-US" sz="2400" b="1" i="0" dirty="0">
                <a:solidFill>
                  <a:srgbClr val="0A6B37"/>
                </a:solidFill>
                <a:effectLst/>
                <a:latin typeface="Calibri" panose="020F0502020204030204" pitchFamily="34" charset="0"/>
                <a:cs typeface="Calibri" panose="020F0502020204030204" pitchFamily="34" charset="0"/>
              </a:rPr>
              <a:t>https://</a:t>
            </a:r>
            <a:r>
              <a:rPr lang="en-US" sz="2400" b="1" dirty="0">
                <a:solidFill>
                  <a:srgbClr val="0A6B37"/>
                </a:solidFill>
                <a:latin typeface="Calibri" panose="020F0502020204030204" pitchFamily="34" charset="0"/>
                <a:cs typeface="Calibri" panose="020F0502020204030204" pitchFamily="34" charset="0"/>
              </a:rPr>
              <a:t>iyrp.info/north-america:</a:t>
            </a:r>
            <a:endParaRPr lang="en-US" sz="2400" b="0" i="0" dirty="0">
              <a:solidFill>
                <a:srgbClr val="403635"/>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9F1FA87-3753-E392-28CC-FA79EACE082C}"/>
              </a:ext>
            </a:extLst>
          </p:cNvPr>
          <p:cNvPicPr>
            <a:picLocks noChangeAspect="1"/>
          </p:cNvPicPr>
          <p:nvPr/>
        </p:nvPicPr>
        <p:blipFill>
          <a:blip r:embed="rId2"/>
          <a:stretch>
            <a:fillRect/>
          </a:stretch>
        </p:blipFill>
        <p:spPr>
          <a:xfrm>
            <a:off x="4574940" y="2452506"/>
            <a:ext cx="3524842" cy="4396776"/>
          </a:xfrm>
          <a:prstGeom prst="rect">
            <a:avLst/>
          </a:prstGeom>
          <a:ln w="19050">
            <a:solidFill>
              <a:schemeClr val="tx1"/>
            </a:solidFill>
          </a:ln>
        </p:spPr>
      </p:pic>
    </p:spTree>
    <p:extLst>
      <p:ext uri="{BB962C8B-B14F-4D97-AF65-F5344CB8AC3E}">
        <p14:creationId xmlns:p14="http://schemas.microsoft.com/office/powerpoint/2010/main" val="319545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B547-D4F6-A6BD-2CAF-F373BB5FE831}"/>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800D8A4-9583-8066-6780-90857DAAE3D1}"/>
              </a:ext>
            </a:extLst>
          </p:cNvPr>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Contact:</a:t>
            </a:r>
          </a:p>
          <a:p>
            <a:pPr lvl="1"/>
            <a:r>
              <a:rPr lang="en-US" sz="2800" dirty="0">
                <a:latin typeface="Calibri" panose="020F0502020204030204" pitchFamily="34" charset="0"/>
                <a:cs typeface="Calibri" panose="020F0502020204030204" pitchFamily="34" charset="0"/>
              </a:rPr>
              <a:t>Barbara Hutchinson (</a:t>
            </a:r>
            <a:r>
              <a:rPr lang="en-US" sz="2800" dirty="0">
                <a:latin typeface="Calibri" panose="020F0502020204030204" pitchFamily="34" charset="0"/>
                <a:cs typeface="Calibri" panose="020F0502020204030204" pitchFamily="34" charset="0"/>
                <a:hlinkClick r:id="rId2"/>
              </a:rPr>
              <a:t>barbarah@cals.Arizona.edu</a:t>
            </a:r>
            <a:r>
              <a:rPr lang="en-US" sz="2800" dirty="0">
                <a:latin typeface="Calibri" panose="020F0502020204030204" pitchFamily="34" charset="0"/>
                <a:cs typeface="Calibri" panose="020F0502020204030204" pitchFamily="34" charset="0"/>
              </a:rPr>
              <a:t>)</a:t>
            </a:r>
          </a:p>
          <a:p>
            <a:pPr lvl="1"/>
            <a:r>
              <a:rPr lang="en-US" sz="2800" dirty="0">
                <a:latin typeface="Calibri" panose="020F0502020204030204" pitchFamily="34" charset="0"/>
                <a:cs typeface="Calibri" panose="020F0502020204030204" pitchFamily="34" charset="0"/>
              </a:rPr>
              <a:t>Ann Waters-Bayer (</a:t>
            </a:r>
            <a:r>
              <a:rPr lang="en-US" sz="2800" dirty="0">
                <a:latin typeface="Calibri" panose="020F0502020204030204" pitchFamily="34" charset="0"/>
                <a:cs typeface="Calibri" panose="020F0502020204030204" pitchFamily="34" charset="0"/>
                <a:hlinkClick r:id="rId3"/>
              </a:rPr>
              <a:t>waters-bayer@web.de</a:t>
            </a:r>
            <a:r>
              <a:rPr lang="en-US" sz="2800" dirty="0">
                <a:latin typeface="Calibri" panose="020F0502020204030204" pitchFamily="34" charset="0"/>
                <a:cs typeface="Calibri" panose="020F0502020204030204" pitchFamily="34" charset="0"/>
              </a:rPr>
              <a:t>)</a:t>
            </a:r>
          </a:p>
          <a:p>
            <a:pPr lvl="1"/>
            <a:r>
              <a:rPr lang="en-US" sz="2800" dirty="0">
                <a:latin typeface="Calibri" panose="020F0502020204030204" pitchFamily="34" charset="0"/>
                <a:cs typeface="Calibri" panose="020F0502020204030204" pitchFamily="34" charset="0"/>
              </a:rPr>
              <a:t>Craig Boesewetter (</a:t>
            </a:r>
            <a:r>
              <a:rPr lang="en-US" sz="2800" dirty="0">
                <a:latin typeface="Calibri" panose="020F0502020204030204" pitchFamily="34" charset="0"/>
                <a:cs typeface="Calibri" panose="020F0502020204030204" pitchFamily="34" charset="0"/>
                <a:hlinkClick r:id="rId4"/>
              </a:rPr>
              <a:t>craigboes@cals.arizona.edu</a:t>
            </a:r>
            <a:r>
              <a:rPr lang="en-US" sz="2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227893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017C-5A92-8ABA-D7A5-6E80C1E47FCB}"/>
              </a:ext>
            </a:extLst>
          </p:cNvPr>
          <p:cNvSpPr>
            <a:spLocks noGrp="1"/>
          </p:cNvSpPr>
          <p:nvPr>
            <p:ph type="title"/>
          </p:nvPr>
        </p:nvSpPr>
        <p:spPr>
          <a:xfrm>
            <a:off x="2265681" y="624110"/>
            <a:ext cx="9238932" cy="1280890"/>
          </a:xfrm>
        </p:spPr>
        <p:txBody>
          <a:bodyPr>
            <a:normAutofit fontScale="90000"/>
          </a:bodyPr>
          <a:lstStyle/>
          <a:p>
            <a:r>
              <a:rPr lang="en-US" dirty="0"/>
              <a:t>This Guide will Cover the Following Options for Maintaining Your Regional IYRP Web Pages</a:t>
            </a:r>
          </a:p>
        </p:txBody>
      </p:sp>
      <p:sp>
        <p:nvSpPr>
          <p:cNvPr id="3" name="Content Placeholder 2">
            <a:extLst>
              <a:ext uri="{FF2B5EF4-FFF2-40B4-BE49-F238E27FC236}">
                <a16:creationId xmlns:a16="http://schemas.microsoft.com/office/drawing/2014/main" id="{2EA92DF7-7E4F-DB66-FAC4-43CC0B16C329}"/>
              </a:ext>
            </a:extLst>
          </p:cNvPr>
          <p:cNvSpPr>
            <a:spLocks noGrp="1"/>
          </p:cNvSpPr>
          <p:nvPr>
            <p:ph idx="1"/>
          </p:nvPr>
        </p:nvSpPr>
        <p:spPr>
          <a:xfrm>
            <a:off x="2265680" y="2133600"/>
            <a:ext cx="9316720" cy="4287520"/>
          </a:xfrm>
        </p:spPr>
        <p:txBody>
          <a:bodyPr>
            <a:normAutofit fontScale="92500" lnSpcReduction="10000"/>
          </a:bodyPr>
          <a:lstStyle/>
          <a:p>
            <a:pPr algn="l">
              <a:buFont typeface="Arial" panose="020B0604020202020204" pitchFamily="34" charset="0"/>
              <a:buChar char="•"/>
            </a:pPr>
            <a:r>
              <a:rPr lang="en-US" sz="3200" b="1" i="0" u="none" strike="noStrike" dirty="0">
                <a:solidFill>
                  <a:srgbClr val="0A6B37"/>
                </a:solidFill>
                <a:effectLst/>
                <a:latin typeface="Calibri" panose="020F0502020204030204" pitchFamily="34" charset="0"/>
                <a:cs typeface="Calibri" panose="020F0502020204030204" pitchFamily="34" charset="0"/>
                <a:hlinkClick r:id="rId2"/>
              </a:rPr>
              <a:t>Your Account and Initial Login</a:t>
            </a:r>
            <a:r>
              <a:rPr lang="en-US" sz="3200" b="1" i="0" u="none" strike="noStrike" dirty="0">
                <a:solidFill>
                  <a:srgbClr val="0A6B37"/>
                </a:solidFill>
                <a:effectLst/>
                <a:latin typeface="Calibri" panose="020F0502020204030204" pitchFamily="34" charset="0"/>
                <a:cs typeface="Calibri" panose="020F0502020204030204" pitchFamily="34" charset="0"/>
              </a:rPr>
              <a:t> - </a:t>
            </a:r>
            <a:r>
              <a:rPr lang="en-US" sz="3200" b="0" i="0" dirty="0">
                <a:solidFill>
                  <a:srgbClr val="403635"/>
                </a:solidFill>
                <a:effectLst/>
                <a:latin typeface="Calibri" panose="020F0502020204030204" pitchFamily="34" charset="0"/>
                <a:cs typeface="Calibri" panose="020F0502020204030204" pitchFamily="34" charset="0"/>
              </a:rPr>
              <a:t>First confirm your email address and set up your account.</a:t>
            </a:r>
          </a:p>
          <a:p>
            <a:pPr algn="l">
              <a:buFont typeface="Arial" panose="020B0604020202020204" pitchFamily="34" charset="0"/>
              <a:buChar char="•"/>
            </a:pPr>
            <a:r>
              <a:rPr lang="en-US" sz="3200" b="1" i="0" u="none" strike="noStrike" dirty="0">
                <a:solidFill>
                  <a:srgbClr val="0A6B37"/>
                </a:solidFill>
                <a:effectLst/>
                <a:latin typeface="Calibri" panose="020F0502020204030204" pitchFamily="34" charset="0"/>
                <a:cs typeface="Calibri" panose="020F0502020204030204" pitchFamily="34" charset="0"/>
                <a:hlinkClick r:id="rId3"/>
              </a:rPr>
              <a:t>View all content in your region</a:t>
            </a:r>
            <a:r>
              <a:rPr lang="en-US" sz="3200" b="1" i="0" u="none" strike="noStrike" dirty="0">
                <a:solidFill>
                  <a:srgbClr val="0A6B37"/>
                </a:solidFill>
                <a:effectLst/>
                <a:latin typeface="Calibri" panose="020F0502020204030204" pitchFamily="34" charset="0"/>
                <a:cs typeface="Calibri" panose="020F0502020204030204" pitchFamily="34" charset="0"/>
              </a:rPr>
              <a:t> - </a:t>
            </a:r>
            <a:r>
              <a:rPr lang="en-US" sz="3200" b="0" i="0" dirty="0">
                <a:solidFill>
                  <a:srgbClr val="403635"/>
                </a:solidFill>
                <a:effectLst/>
                <a:latin typeface="Calibri" panose="020F0502020204030204" pitchFamily="34" charset="0"/>
                <a:cs typeface="Calibri" panose="020F0502020204030204" pitchFamily="34" charset="0"/>
              </a:rPr>
              <a:t>A place to keep track of all of your Region's content.</a:t>
            </a:r>
          </a:p>
          <a:p>
            <a:pPr algn="l">
              <a:buFont typeface="Arial" panose="020B0604020202020204" pitchFamily="34" charset="0"/>
              <a:buChar char="•"/>
            </a:pPr>
            <a:r>
              <a:rPr lang="en-US" sz="3200" b="1" i="0" u="none" strike="noStrike" dirty="0">
                <a:solidFill>
                  <a:srgbClr val="0A6B37"/>
                </a:solidFill>
                <a:effectLst/>
                <a:latin typeface="Calibri" panose="020F0502020204030204" pitchFamily="34" charset="0"/>
                <a:cs typeface="Calibri" panose="020F0502020204030204" pitchFamily="34" charset="0"/>
                <a:hlinkClick r:id="rId4"/>
              </a:rPr>
              <a:t>Add Content</a:t>
            </a:r>
            <a:r>
              <a:rPr lang="en-US" sz="3200" b="1" i="0" u="none" strike="noStrike" dirty="0">
                <a:solidFill>
                  <a:srgbClr val="0A6B37"/>
                </a:solidFill>
                <a:effectLst/>
                <a:latin typeface="Calibri" panose="020F0502020204030204" pitchFamily="34" charset="0"/>
                <a:cs typeface="Calibri" panose="020F0502020204030204" pitchFamily="34" charset="0"/>
              </a:rPr>
              <a:t> - </a:t>
            </a:r>
            <a:r>
              <a:rPr lang="en-US" sz="3200" b="0" i="0" dirty="0">
                <a:solidFill>
                  <a:srgbClr val="403635"/>
                </a:solidFill>
                <a:effectLst/>
                <a:latin typeface="Calibri" panose="020F0502020204030204" pitchFamily="34" charset="0"/>
                <a:cs typeface="Calibri" panose="020F0502020204030204" pitchFamily="34" charset="0"/>
              </a:rPr>
              <a:t>Add Resources (documents), Friends (logos), Gallery Items (photos) to </a:t>
            </a:r>
            <a:r>
              <a:rPr lang="en-US" sz="3200" dirty="0">
                <a:solidFill>
                  <a:srgbClr val="403635"/>
                </a:solidFill>
                <a:latin typeface="Calibri" panose="020F0502020204030204" pitchFamily="34" charset="0"/>
                <a:cs typeface="Calibri" panose="020F0502020204030204" pitchFamily="34" charset="0"/>
              </a:rPr>
              <a:t>your regional page. </a:t>
            </a:r>
            <a:r>
              <a:rPr lang="en-US" sz="3200" b="0" i="0" dirty="0">
                <a:solidFill>
                  <a:srgbClr val="403635"/>
                </a:solidFill>
                <a:effectLst/>
                <a:latin typeface="Calibri" panose="020F0502020204030204" pitchFamily="34" charset="0"/>
                <a:cs typeface="Calibri" panose="020F0502020204030204" pitchFamily="34" charset="0"/>
              </a:rPr>
              <a:t>Once </a:t>
            </a:r>
            <a:r>
              <a:rPr lang="en-US" sz="3200" b="1" i="1" dirty="0">
                <a:solidFill>
                  <a:srgbClr val="403635"/>
                </a:solidFill>
                <a:effectLst/>
                <a:latin typeface="Calibri" panose="020F0502020204030204" pitchFamily="34" charset="0"/>
                <a:cs typeface="Calibri" panose="020F0502020204030204" pitchFamily="34" charset="0"/>
              </a:rPr>
              <a:t>saved</a:t>
            </a:r>
            <a:r>
              <a:rPr lang="en-US" sz="3200" b="0" i="0" dirty="0">
                <a:solidFill>
                  <a:srgbClr val="403635"/>
                </a:solidFill>
                <a:effectLst/>
                <a:latin typeface="Calibri" panose="020F0502020204030204" pitchFamily="34" charset="0"/>
                <a:cs typeface="Calibri" panose="020F0502020204030204" pitchFamily="34" charset="0"/>
              </a:rPr>
              <a:t>, they will appear in your Region's landing page.</a:t>
            </a:r>
          </a:p>
          <a:p>
            <a:pPr algn="l"/>
            <a:r>
              <a:rPr lang="en-US" sz="3200" b="0" i="0" dirty="0">
                <a:solidFill>
                  <a:srgbClr val="403635"/>
                </a:solidFill>
                <a:effectLst/>
                <a:latin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3260820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60EB63-0ECF-5733-3343-BAC5DF7AAC8B}"/>
              </a:ext>
            </a:extLst>
          </p:cNvPr>
          <p:cNvSpPr txBox="1"/>
          <p:nvPr/>
        </p:nvSpPr>
        <p:spPr>
          <a:xfrm>
            <a:off x="2235201" y="223520"/>
            <a:ext cx="9292796" cy="6432530"/>
          </a:xfrm>
          <a:prstGeom prst="rect">
            <a:avLst/>
          </a:prstGeom>
          <a:noFill/>
        </p:spPr>
        <p:txBody>
          <a:bodyPr wrap="square">
            <a:spAutoFit/>
          </a:bodyPr>
          <a:lstStyle/>
          <a:p>
            <a:r>
              <a:rPr lang="en-US" sz="2800" b="1" dirty="0">
                <a:latin typeface="Calibri" panose="020F0502020204030204" pitchFamily="34" charset="0"/>
                <a:cs typeface="Calibri" panose="020F0502020204030204" pitchFamily="34" charset="0"/>
              </a:rPr>
              <a:t>Your Account and Initial Login</a:t>
            </a:r>
          </a:p>
          <a:p>
            <a:endParaRPr lang="en-US" sz="28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1. From </a:t>
            </a:r>
            <a:r>
              <a:rPr lang="en-US" sz="2400" b="1" dirty="0">
                <a:solidFill>
                  <a:srgbClr val="0A6B37"/>
                </a:solidFill>
                <a:latin typeface="Calibri" panose="020F0502020204030204" pitchFamily="34" charset="0"/>
                <a:cs typeface="Calibri" panose="020F0502020204030204" pitchFamily="34" charset="0"/>
              </a:rPr>
              <a:t>https://iyrp.info</a:t>
            </a:r>
            <a:r>
              <a:rPr lang="en-US" sz="2400" dirty="0">
                <a:latin typeface="Calibri" panose="020F0502020204030204" pitchFamily="34" charset="0"/>
                <a:cs typeface="Calibri" panose="020F0502020204030204" pitchFamily="34" charset="0"/>
              </a:rPr>
              <a:t>, scroll to the bottom of the page below the footer and click on the link "Log In“.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400" dirty="0">
                <a:latin typeface="Calibri" panose="020F0502020204030204" pitchFamily="34" charset="0"/>
                <a:cs typeface="Calibri" panose="020F0502020204030204" pitchFamily="34" charset="0"/>
              </a:rPr>
              <a:t>2. Click on the "</a:t>
            </a:r>
            <a:r>
              <a:rPr lang="en-US" sz="2400" b="1" dirty="0">
                <a:latin typeface="Calibri" panose="020F0502020204030204" pitchFamily="34" charset="0"/>
                <a:cs typeface="Calibri" panose="020F0502020204030204" pitchFamily="34" charset="0"/>
              </a:rPr>
              <a:t>Request New Password</a:t>
            </a:r>
            <a:r>
              <a:rPr lang="en-US" sz="2400" dirty="0">
                <a:latin typeface="Calibri" panose="020F0502020204030204" pitchFamily="34" charset="0"/>
                <a:cs typeface="Calibri" panose="020F0502020204030204" pitchFamily="34" charset="0"/>
              </a:rPr>
              <a:t>" tab. You can come back to this step and reset your password in the future if necessary.</a:t>
            </a:r>
          </a:p>
        </p:txBody>
      </p:sp>
      <p:pic>
        <p:nvPicPr>
          <p:cNvPr id="5" name="Picture 4">
            <a:extLst>
              <a:ext uri="{FF2B5EF4-FFF2-40B4-BE49-F238E27FC236}">
                <a16:creationId xmlns:a16="http://schemas.microsoft.com/office/drawing/2014/main" id="{2D328DBB-5753-1384-19A7-A899E1B14FB0}"/>
              </a:ext>
            </a:extLst>
          </p:cNvPr>
          <p:cNvPicPr>
            <a:picLocks noChangeAspect="1"/>
          </p:cNvPicPr>
          <p:nvPr/>
        </p:nvPicPr>
        <p:blipFill>
          <a:blip r:embed="rId2"/>
          <a:stretch>
            <a:fillRect/>
          </a:stretch>
        </p:blipFill>
        <p:spPr>
          <a:xfrm>
            <a:off x="2235201" y="2080895"/>
            <a:ext cx="9292796" cy="3435985"/>
          </a:xfrm>
          <a:prstGeom prst="rect">
            <a:avLst/>
          </a:prstGeom>
          <a:ln w="12700">
            <a:solidFill>
              <a:schemeClr val="tx1"/>
            </a:solidFill>
          </a:ln>
        </p:spPr>
      </p:pic>
    </p:spTree>
    <p:extLst>
      <p:ext uri="{BB962C8B-B14F-4D97-AF65-F5344CB8AC3E}">
        <p14:creationId xmlns:p14="http://schemas.microsoft.com/office/powerpoint/2010/main" val="182563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A50EEA-85B5-658A-EC8C-5E2E27DA9DA3}"/>
              </a:ext>
            </a:extLst>
          </p:cNvPr>
          <p:cNvSpPr txBox="1"/>
          <p:nvPr/>
        </p:nvSpPr>
        <p:spPr>
          <a:xfrm>
            <a:off x="2479040" y="751116"/>
            <a:ext cx="9011920" cy="1384995"/>
          </a:xfrm>
          <a:prstGeom prst="rect">
            <a:avLst/>
          </a:prstGeom>
          <a:noFill/>
        </p:spPr>
        <p:txBody>
          <a:bodyPr wrap="square">
            <a:spAutoFit/>
          </a:bodyPr>
          <a:lstStyle/>
          <a:p>
            <a:pPr algn="l"/>
            <a:r>
              <a:rPr lang="en-US" sz="2400" dirty="0">
                <a:latin typeface="Calibri" panose="020F0502020204030204" pitchFamily="34" charset="0"/>
                <a:cs typeface="Calibri" panose="020F0502020204030204" pitchFamily="34" charset="0"/>
              </a:rPr>
              <a:t>3. In the "Username or E-mail Address" field, enter your email address and click "E-mail New Password“.</a:t>
            </a:r>
            <a:endParaRPr lang="en-US" sz="2400" b="0" i="0" dirty="0">
              <a:solidFill>
                <a:srgbClr val="403635"/>
              </a:solidFill>
              <a:effectLst/>
              <a:latin typeface="Calibri" panose="020F0502020204030204" pitchFamily="34" charset="0"/>
              <a:cs typeface="Calibri" panose="020F0502020204030204" pitchFamily="34" charset="0"/>
            </a:endParaRPr>
          </a:p>
          <a:p>
            <a:br>
              <a:rPr lang="en-US" b="0" i="0" dirty="0">
                <a:solidFill>
                  <a:srgbClr val="403635"/>
                </a:solidFill>
                <a:effectLst/>
                <a:latin typeface="MiloWeb"/>
              </a:rPr>
            </a:br>
            <a:endParaRPr lang="en-US" dirty="0"/>
          </a:p>
        </p:txBody>
      </p:sp>
      <p:pic>
        <p:nvPicPr>
          <p:cNvPr id="6" name="Picture 5">
            <a:extLst>
              <a:ext uri="{FF2B5EF4-FFF2-40B4-BE49-F238E27FC236}">
                <a16:creationId xmlns:a16="http://schemas.microsoft.com/office/drawing/2014/main" id="{E5FE38DA-4D8D-7A20-107D-6560A58F04AF}"/>
              </a:ext>
            </a:extLst>
          </p:cNvPr>
          <p:cNvPicPr>
            <a:picLocks noChangeAspect="1"/>
          </p:cNvPicPr>
          <p:nvPr/>
        </p:nvPicPr>
        <p:blipFill>
          <a:blip r:embed="rId2"/>
          <a:stretch>
            <a:fillRect/>
          </a:stretch>
        </p:blipFill>
        <p:spPr>
          <a:xfrm>
            <a:off x="2479040" y="1790065"/>
            <a:ext cx="7233920" cy="4778194"/>
          </a:xfrm>
          <a:prstGeom prst="rect">
            <a:avLst/>
          </a:prstGeom>
          <a:ln w="12700">
            <a:solidFill>
              <a:schemeClr val="tx1"/>
            </a:solidFill>
          </a:ln>
        </p:spPr>
      </p:pic>
    </p:spTree>
    <p:extLst>
      <p:ext uri="{BB962C8B-B14F-4D97-AF65-F5344CB8AC3E}">
        <p14:creationId xmlns:p14="http://schemas.microsoft.com/office/powerpoint/2010/main" val="2196291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EE4E33-2750-DA1B-3BD6-B1259CD0D46B}"/>
              </a:ext>
            </a:extLst>
          </p:cNvPr>
          <p:cNvPicPr>
            <a:picLocks noChangeAspect="1"/>
          </p:cNvPicPr>
          <p:nvPr/>
        </p:nvPicPr>
        <p:blipFill>
          <a:blip r:embed="rId2"/>
          <a:stretch>
            <a:fillRect/>
          </a:stretch>
        </p:blipFill>
        <p:spPr>
          <a:xfrm>
            <a:off x="2326640" y="2189409"/>
            <a:ext cx="9098280" cy="3962542"/>
          </a:xfrm>
          <a:prstGeom prst="rect">
            <a:avLst/>
          </a:prstGeom>
          <a:ln w="12700">
            <a:solidFill>
              <a:schemeClr val="tx1"/>
            </a:solidFill>
          </a:ln>
        </p:spPr>
      </p:pic>
      <p:sp>
        <p:nvSpPr>
          <p:cNvPr id="4" name="TextBox 3">
            <a:extLst>
              <a:ext uri="{FF2B5EF4-FFF2-40B4-BE49-F238E27FC236}">
                <a16:creationId xmlns:a16="http://schemas.microsoft.com/office/drawing/2014/main" id="{A2F4FCC3-C8BB-223A-8DDE-15D64E39A1A2}"/>
              </a:ext>
            </a:extLst>
          </p:cNvPr>
          <p:cNvSpPr txBox="1"/>
          <p:nvPr/>
        </p:nvSpPr>
        <p:spPr>
          <a:xfrm>
            <a:off x="2326640" y="450056"/>
            <a:ext cx="8646160" cy="1569660"/>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4. Check your inbox for an email from "International Year of Rangelands and Pastoralists Initiative". This may take a couple of minutes. Be sure to check spam and clutter folders. Click the link or copy and paste into your browser.</a:t>
            </a:r>
          </a:p>
        </p:txBody>
      </p:sp>
    </p:spTree>
    <p:extLst>
      <p:ext uri="{BB962C8B-B14F-4D97-AF65-F5344CB8AC3E}">
        <p14:creationId xmlns:p14="http://schemas.microsoft.com/office/powerpoint/2010/main" val="4169222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3112CD-3208-EBBB-1C81-4265712E30F5}"/>
              </a:ext>
            </a:extLst>
          </p:cNvPr>
          <p:cNvSpPr txBox="1"/>
          <p:nvPr/>
        </p:nvSpPr>
        <p:spPr>
          <a:xfrm>
            <a:off x="2377440" y="538163"/>
            <a:ext cx="9093200" cy="461665"/>
          </a:xfrm>
          <a:prstGeom prst="rect">
            <a:avLst/>
          </a:prstGeom>
          <a:noFill/>
        </p:spPr>
        <p:txBody>
          <a:bodyPr wrap="square">
            <a:spAutoFit/>
          </a:bodyPr>
          <a:lstStyle/>
          <a:p>
            <a:r>
              <a:rPr lang="en-US" sz="2400" b="0" i="0" dirty="0">
                <a:solidFill>
                  <a:srgbClr val="403635"/>
                </a:solidFill>
                <a:effectLst/>
                <a:latin typeface="Calibri" panose="020F0502020204030204" pitchFamily="34" charset="0"/>
                <a:cs typeface="Calibri" panose="020F0502020204030204" pitchFamily="34" charset="0"/>
              </a:rPr>
              <a:t>5. Click on the "Log In" button. This link will only be active for 24 hours.</a:t>
            </a:r>
            <a:endParaRPr lang="en-US"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A4F82DC-5D44-BBA2-DF6E-A9E56BEBF159}"/>
              </a:ext>
            </a:extLst>
          </p:cNvPr>
          <p:cNvPicPr>
            <a:picLocks noChangeAspect="1"/>
          </p:cNvPicPr>
          <p:nvPr/>
        </p:nvPicPr>
        <p:blipFill>
          <a:blip r:embed="rId2"/>
          <a:stretch>
            <a:fillRect/>
          </a:stretch>
        </p:blipFill>
        <p:spPr>
          <a:xfrm>
            <a:off x="2476500" y="1137602"/>
            <a:ext cx="7239000" cy="5476875"/>
          </a:xfrm>
          <a:prstGeom prst="rect">
            <a:avLst/>
          </a:prstGeom>
          <a:ln w="12700">
            <a:solidFill>
              <a:schemeClr val="tx1"/>
            </a:solidFill>
          </a:ln>
        </p:spPr>
      </p:pic>
    </p:spTree>
    <p:extLst>
      <p:ext uri="{BB962C8B-B14F-4D97-AF65-F5344CB8AC3E}">
        <p14:creationId xmlns:p14="http://schemas.microsoft.com/office/powerpoint/2010/main" val="365124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9D101F-12AD-0E83-306B-3B8A58EA6BAF}"/>
              </a:ext>
            </a:extLst>
          </p:cNvPr>
          <p:cNvPicPr>
            <a:picLocks noChangeAspect="1"/>
          </p:cNvPicPr>
          <p:nvPr/>
        </p:nvPicPr>
        <p:blipFill>
          <a:blip r:embed="rId2"/>
          <a:stretch>
            <a:fillRect/>
          </a:stretch>
        </p:blipFill>
        <p:spPr>
          <a:xfrm>
            <a:off x="2519680" y="1185962"/>
            <a:ext cx="6624320" cy="4584726"/>
          </a:xfrm>
          <a:prstGeom prst="rect">
            <a:avLst/>
          </a:prstGeom>
          <a:ln w="12700">
            <a:solidFill>
              <a:schemeClr val="accent1"/>
            </a:solidFill>
          </a:ln>
        </p:spPr>
      </p:pic>
      <p:sp>
        <p:nvSpPr>
          <p:cNvPr id="4" name="TextBox 3">
            <a:extLst>
              <a:ext uri="{FF2B5EF4-FFF2-40B4-BE49-F238E27FC236}">
                <a16:creationId xmlns:a16="http://schemas.microsoft.com/office/drawing/2014/main" id="{9B92805F-FE6F-3876-D406-5883C0CB6ACD}"/>
              </a:ext>
            </a:extLst>
          </p:cNvPr>
          <p:cNvSpPr txBox="1"/>
          <p:nvPr/>
        </p:nvSpPr>
        <p:spPr>
          <a:xfrm>
            <a:off x="2374900" y="354965"/>
            <a:ext cx="8902700" cy="830997"/>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6. Enter a new password into the "Password" and "Confirm Password" fields. Set preferred time zone and click "Save”.</a:t>
            </a:r>
          </a:p>
        </p:txBody>
      </p:sp>
      <p:sp>
        <p:nvSpPr>
          <p:cNvPr id="6" name="TextBox 5">
            <a:extLst>
              <a:ext uri="{FF2B5EF4-FFF2-40B4-BE49-F238E27FC236}">
                <a16:creationId xmlns:a16="http://schemas.microsoft.com/office/drawing/2014/main" id="{13C78907-ABBE-E9A6-D518-905AD694946D}"/>
              </a:ext>
            </a:extLst>
          </p:cNvPr>
          <p:cNvSpPr txBox="1"/>
          <p:nvPr/>
        </p:nvSpPr>
        <p:spPr>
          <a:xfrm>
            <a:off x="2374900" y="5853754"/>
            <a:ext cx="8902700" cy="830997"/>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7. You’re now logged in. A "Log Out" link will appear on the bottom of the page if logged in.</a:t>
            </a:r>
          </a:p>
        </p:txBody>
      </p:sp>
    </p:spTree>
    <p:extLst>
      <p:ext uri="{BB962C8B-B14F-4D97-AF65-F5344CB8AC3E}">
        <p14:creationId xmlns:p14="http://schemas.microsoft.com/office/powerpoint/2010/main" val="322829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E33FEC-BF84-CBC0-9675-D5F433ECC0DC}"/>
              </a:ext>
            </a:extLst>
          </p:cNvPr>
          <p:cNvSpPr txBox="1"/>
          <p:nvPr/>
        </p:nvSpPr>
        <p:spPr>
          <a:xfrm>
            <a:off x="2265680" y="90716"/>
            <a:ext cx="8676640" cy="1908215"/>
          </a:xfrm>
          <a:prstGeom prst="rect">
            <a:avLst/>
          </a:prstGeom>
          <a:noFill/>
        </p:spPr>
        <p:txBody>
          <a:bodyPr wrap="square">
            <a:spAutoFit/>
          </a:bodyPr>
          <a:lstStyle/>
          <a:p>
            <a:pPr algn="l"/>
            <a:r>
              <a:rPr lang="en-US" sz="2800" b="1" i="0" dirty="0">
                <a:solidFill>
                  <a:srgbClr val="403635"/>
                </a:solidFill>
                <a:effectLst/>
                <a:latin typeface="Calibri" panose="020F0502020204030204" pitchFamily="34" charset="0"/>
                <a:cs typeface="Calibri" panose="020F0502020204030204" pitchFamily="34" charset="0"/>
              </a:rPr>
              <a:t>View all Content in Your </a:t>
            </a:r>
            <a:r>
              <a:rPr lang="en-US" sz="2800" b="1" dirty="0">
                <a:solidFill>
                  <a:srgbClr val="403635"/>
                </a:solidFill>
                <a:latin typeface="Calibri" panose="020F0502020204030204" pitchFamily="34" charset="0"/>
                <a:cs typeface="Calibri" panose="020F0502020204030204" pitchFamily="34" charset="0"/>
              </a:rPr>
              <a:t>R</a:t>
            </a:r>
            <a:r>
              <a:rPr lang="en-US" sz="2800" b="1" i="0" dirty="0">
                <a:solidFill>
                  <a:srgbClr val="403635"/>
                </a:solidFill>
                <a:effectLst/>
                <a:latin typeface="Calibri" panose="020F0502020204030204" pitchFamily="34" charset="0"/>
                <a:cs typeface="Calibri" panose="020F0502020204030204" pitchFamily="34" charset="0"/>
              </a:rPr>
              <a:t>egion</a:t>
            </a:r>
          </a:p>
          <a:p>
            <a:pPr algn="l"/>
            <a:endParaRPr lang="en-US" b="0" i="0" dirty="0">
              <a:solidFill>
                <a:srgbClr val="403635"/>
              </a:solidFill>
              <a:effectLst/>
              <a:latin typeface="MiloWeb"/>
            </a:endParaRPr>
          </a:p>
          <a:p>
            <a:pPr algn="l">
              <a:buFont typeface="+mj-lt"/>
              <a:buAutoNum type="arabicPeriod"/>
            </a:pPr>
            <a:r>
              <a:rPr lang="en-US" sz="2400" b="0" i="0" dirty="0">
                <a:solidFill>
                  <a:srgbClr val="403635"/>
                </a:solidFill>
                <a:effectLst/>
                <a:latin typeface="Calibri" panose="020F0502020204030204" pitchFamily="34" charset="0"/>
                <a:cs typeface="Calibri" panose="020F0502020204030204" pitchFamily="34" charset="0"/>
              </a:rPr>
              <a:t>Once logged in, scroll to the bottom of the page. You should see "Welcome, [</a:t>
            </a:r>
            <a:r>
              <a:rPr lang="en-US" sz="2400" b="1" i="0" dirty="0">
                <a:solidFill>
                  <a:srgbClr val="403635"/>
                </a:solidFill>
                <a:effectLst/>
                <a:latin typeface="Calibri" panose="020F0502020204030204" pitchFamily="34" charset="0"/>
                <a:cs typeface="Calibri" panose="020F0502020204030204" pitchFamily="34" charset="0"/>
              </a:rPr>
              <a:t>username/email address</a:t>
            </a:r>
            <a:r>
              <a:rPr lang="en-US" sz="2400" b="0" i="0" dirty="0">
                <a:solidFill>
                  <a:srgbClr val="403635"/>
                </a:solidFill>
                <a:effectLst/>
                <a:latin typeface="Calibri" panose="020F0502020204030204" pitchFamily="34" charset="0"/>
                <a:cs typeface="Calibri" panose="020F0502020204030204" pitchFamily="34" charset="0"/>
              </a:rPr>
              <a:t>], thank you for adding content to the Region of [</a:t>
            </a:r>
            <a:r>
              <a:rPr lang="en-US" sz="2400" b="1" i="0" dirty="0">
                <a:solidFill>
                  <a:srgbClr val="403635"/>
                </a:solidFill>
                <a:effectLst/>
                <a:latin typeface="Calibri" panose="020F0502020204030204" pitchFamily="34" charset="0"/>
                <a:cs typeface="Calibri" panose="020F0502020204030204" pitchFamily="34" charset="0"/>
              </a:rPr>
              <a:t>your Region</a:t>
            </a:r>
            <a:r>
              <a:rPr lang="en-US" sz="2400" b="0" i="0" dirty="0">
                <a:solidFill>
                  <a:srgbClr val="403635"/>
                </a:solidFill>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F4EB3D50-3E9E-97A2-BA5F-CACCA0C0D8D2}"/>
              </a:ext>
            </a:extLst>
          </p:cNvPr>
          <p:cNvPicPr>
            <a:picLocks noChangeAspect="1"/>
          </p:cNvPicPr>
          <p:nvPr/>
        </p:nvPicPr>
        <p:blipFill>
          <a:blip r:embed="rId2"/>
          <a:stretch>
            <a:fillRect/>
          </a:stretch>
        </p:blipFill>
        <p:spPr>
          <a:xfrm>
            <a:off x="2406316" y="1978462"/>
            <a:ext cx="5627388" cy="4879538"/>
          </a:xfrm>
          <a:prstGeom prst="rect">
            <a:avLst/>
          </a:prstGeom>
          <a:ln w="19050">
            <a:solidFill>
              <a:schemeClr val="tx1"/>
            </a:solidFill>
          </a:ln>
        </p:spPr>
      </p:pic>
    </p:spTree>
    <p:extLst>
      <p:ext uri="{BB962C8B-B14F-4D97-AF65-F5344CB8AC3E}">
        <p14:creationId xmlns:p14="http://schemas.microsoft.com/office/powerpoint/2010/main" val="290018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F503E7-075E-3EC4-F7E4-651E659A292E}"/>
              </a:ext>
            </a:extLst>
          </p:cNvPr>
          <p:cNvSpPr txBox="1"/>
          <p:nvPr/>
        </p:nvSpPr>
        <p:spPr>
          <a:xfrm>
            <a:off x="2164080" y="653256"/>
            <a:ext cx="9326880" cy="2246769"/>
          </a:xfrm>
          <a:prstGeom prst="rect">
            <a:avLst/>
          </a:prstGeom>
          <a:noFill/>
        </p:spPr>
        <p:txBody>
          <a:bodyPr wrap="square">
            <a:spAutoFit/>
          </a:bodyPr>
          <a:lstStyle/>
          <a:p>
            <a:r>
              <a:rPr lang="en-US" sz="2800" dirty="0">
                <a:latin typeface="Calibri" panose="020F0502020204030204" pitchFamily="34" charset="0"/>
                <a:cs typeface="Calibri" panose="020F0502020204030204" pitchFamily="34" charset="0"/>
              </a:rPr>
              <a:t>2. Click on "</a:t>
            </a:r>
            <a:r>
              <a:rPr lang="en-US" sz="2800" b="1" dirty="0">
                <a:latin typeface="Calibri" panose="020F0502020204030204" pitchFamily="34" charset="0"/>
                <a:cs typeface="Calibri" panose="020F0502020204030204" pitchFamily="34" charset="0"/>
              </a:rPr>
              <a:t>View all my content</a:t>
            </a:r>
            <a:r>
              <a:rPr lang="en-US" sz="2800" dirty="0">
                <a:latin typeface="Calibri" panose="020F0502020204030204" pitchFamily="34" charset="0"/>
                <a:cs typeface="Calibri" panose="020F0502020204030204" pitchFamily="34" charset="0"/>
              </a:rPr>
              <a:t>" in the footer. This is a dashboard of all Resources (news &amp; documents), Friends (logos), and Gallery Items (photos) created for the Region you are a part of. This is where you go to edit/update or delete existing content.</a:t>
            </a:r>
          </a:p>
        </p:txBody>
      </p:sp>
      <mc:AlternateContent xmlns:mc="http://schemas.openxmlformats.org/markup-compatibility/2006" xmlns:p14="http://schemas.microsoft.com/office/powerpoint/2010/main">
        <mc:Choice Requires="p14">
          <p:contentPart p14:bwMode="auto" r:id="rId2">
            <p14:nvContentPartPr>
              <p14:cNvPr id="20" name="Ink 19">
                <a:extLst>
                  <a:ext uri="{FF2B5EF4-FFF2-40B4-BE49-F238E27FC236}">
                    <a16:creationId xmlns:a16="http://schemas.microsoft.com/office/drawing/2014/main" id="{7CCCF380-E92A-4855-61BC-3244C40E0F11}"/>
                  </a:ext>
                </a:extLst>
              </p14:cNvPr>
              <p14:cNvContentPartPr/>
              <p14:nvPr/>
            </p14:nvContentPartPr>
            <p14:xfrm>
              <a:off x="2905720" y="3119160"/>
              <a:ext cx="360" cy="360"/>
            </p14:xfrm>
          </p:contentPart>
        </mc:Choice>
        <mc:Fallback xmlns="">
          <p:pic>
            <p:nvPicPr>
              <p:cNvPr id="20" name="Ink 19">
                <a:extLst>
                  <a:ext uri="{FF2B5EF4-FFF2-40B4-BE49-F238E27FC236}">
                    <a16:creationId xmlns:a16="http://schemas.microsoft.com/office/drawing/2014/main" id="{7CCCF380-E92A-4855-61BC-3244C40E0F11}"/>
                  </a:ext>
                </a:extLst>
              </p:cNvPr>
              <p:cNvPicPr/>
              <p:nvPr/>
            </p:nvPicPr>
            <p:blipFill>
              <a:blip r:embed="rId4"/>
              <a:stretch>
                <a:fillRect/>
              </a:stretch>
            </p:blipFill>
            <p:spPr>
              <a:xfrm>
                <a:off x="2896720" y="3110160"/>
                <a:ext cx="18000" cy="18000"/>
              </a:xfrm>
              <a:prstGeom prst="rect">
                <a:avLst/>
              </a:prstGeom>
            </p:spPr>
          </p:pic>
        </mc:Fallback>
      </mc:AlternateContent>
      <p:sp>
        <p:nvSpPr>
          <p:cNvPr id="21" name="Star: 5 Points 20">
            <a:extLst>
              <a:ext uri="{FF2B5EF4-FFF2-40B4-BE49-F238E27FC236}">
                <a16:creationId xmlns:a16="http://schemas.microsoft.com/office/drawing/2014/main" id="{D46DACBF-2E07-1542-AA31-2A6EB8DEDDE9}"/>
              </a:ext>
            </a:extLst>
          </p:cNvPr>
          <p:cNvSpPr/>
          <p:nvPr/>
        </p:nvSpPr>
        <p:spPr>
          <a:xfrm>
            <a:off x="2164080" y="2900025"/>
            <a:ext cx="9204960" cy="8331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39BC051-F75B-5847-81D7-6CBE0AA10CF0}"/>
              </a:ext>
            </a:extLst>
          </p:cNvPr>
          <p:cNvSpPr txBox="1"/>
          <p:nvPr/>
        </p:nvSpPr>
        <p:spPr>
          <a:xfrm>
            <a:off x="2085834" y="4083105"/>
            <a:ext cx="9405126" cy="2246769"/>
          </a:xfrm>
          <a:prstGeom prst="rect">
            <a:avLst/>
          </a:prstGeom>
          <a:noFill/>
        </p:spPr>
        <p:txBody>
          <a:bodyPr wrap="square">
            <a:spAutoFit/>
          </a:bodyPr>
          <a:lstStyle/>
          <a:p>
            <a:r>
              <a:rPr lang="en-US" sz="2800" b="1" dirty="0">
                <a:latin typeface="Calibri" panose="020F0502020204030204" pitchFamily="34" charset="0"/>
                <a:cs typeface="Calibri" panose="020F0502020204030204" pitchFamily="34" charset="0"/>
              </a:rPr>
              <a:t>Add Content (Resource, Friend, Gallery) to Regional Page</a:t>
            </a:r>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1. To add Resources (Regional News and Resources, Policy Documents and Outreach Materials), click on "Add Resource (Regional News and Resources)" in the footer.</a:t>
            </a:r>
          </a:p>
        </p:txBody>
      </p:sp>
    </p:spTree>
    <p:extLst>
      <p:ext uri="{BB962C8B-B14F-4D97-AF65-F5344CB8AC3E}">
        <p14:creationId xmlns:p14="http://schemas.microsoft.com/office/powerpoint/2010/main" val="71384999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TM02892315[[fn=Wisp]]</Template>
  <TotalTime>1749</TotalTime>
  <Words>1064</Words>
  <Application>Microsoft Office PowerPoint</Application>
  <PresentationFormat>Widescreen</PresentationFormat>
  <Paragraphs>88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MiloWeb</vt:lpstr>
      <vt:lpstr>Wingdings 3</vt:lpstr>
      <vt:lpstr>Wisp</vt:lpstr>
      <vt:lpstr>IYRP.info Regional Editor Guide</vt:lpstr>
      <vt:lpstr>This Guide will Cover the Following Options for Maintaining Your Regional IYRP Web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IYRP.info Regional Editor Guide</dc:title>
  <dc:creator>Hutchinson, Barbara S - (bhutchin)</dc:creator>
  <cp:lastModifiedBy>Hutchinson, Barbara S - (bhutchin)</cp:lastModifiedBy>
  <cp:revision>16</cp:revision>
  <dcterms:created xsi:type="dcterms:W3CDTF">2022-09-17T21:12:37Z</dcterms:created>
  <dcterms:modified xsi:type="dcterms:W3CDTF">2022-09-24T22:18:31Z</dcterms:modified>
</cp:coreProperties>
</file>