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Override7.xml" ContentType="application/vnd.openxmlformats-officedocument.themeOverr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Override5.xml" ContentType="application/vnd.openxmlformats-officedocument.themeOverride+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Override8.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1" r:id="rId1"/>
    <p:sldMasterId id="2147483871" r:id="rId2"/>
  </p:sldMasterIdLst>
  <p:notesMasterIdLst>
    <p:notesMasterId r:id="rId17"/>
  </p:notesMasterIdLst>
  <p:handoutMasterIdLst>
    <p:handoutMasterId r:id="rId18"/>
  </p:handoutMasterIdLst>
  <p:sldIdLst>
    <p:sldId id="256" r:id="rId3"/>
    <p:sldId id="329" r:id="rId4"/>
    <p:sldId id="290" r:id="rId5"/>
    <p:sldId id="298" r:id="rId6"/>
    <p:sldId id="301" r:id="rId7"/>
    <p:sldId id="304" r:id="rId8"/>
    <p:sldId id="312" r:id="rId9"/>
    <p:sldId id="313" r:id="rId10"/>
    <p:sldId id="310" r:id="rId11"/>
    <p:sldId id="330" r:id="rId12"/>
    <p:sldId id="316" r:id="rId13"/>
    <p:sldId id="331" r:id="rId14"/>
    <p:sldId id="314" r:id="rId15"/>
    <p:sldId id="332" r:id="rId16"/>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14847"/>
    <a:srgbClr val="FF0000"/>
    <a:srgbClr val="FFFFFF"/>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72"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10" y="-10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4745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4746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4746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72476E84-CC46-4938-8F66-3C2A2A0546FE}" type="slidenum">
              <a:rPr lang="en-US"/>
              <a:pPr>
                <a:defRPr/>
              </a:pPr>
              <a:t>‹#›</a:t>
            </a:fld>
            <a:endParaRPr lang="en-US"/>
          </a:p>
        </p:txBody>
      </p:sp>
    </p:spTree>
    <p:extLst>
      <p:ext uri="{BB962C8B-B14F-4D97-AF65-F5344CB8AC3E}">
        <p14:creationId xmlns:p14="http://schemas.microsoft.com/office/powerpoint/2010/main" xmlns="" val="3680571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4029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0293"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40294"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40295"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8EB464AF-0057-46A4-AF94-160377DAD3D2}" type="slidenum">
              <a:rPr lang="en-US"/>
              <a:pPr>
                <a:defRPr/>
              </a:pPr>
              <a:t>‹#›</a:t>
            </a:fld>
            <a:endParaRPr lang="en-US"/>
          </a:p>
        </p:txBody>
      </p:sp>
    </p:spTree>
    <p:extLst>
      <p:ext uri="{BB962C8B-B14F-4D97-AF65-F5344CB8AC3E}">
        <p14:creationId xmlns:p14="http://schemas.microsoft.com/office/powerpoint/2010/main" xmlns="" val="36320013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6CA1F4C8-89FD-41E1-A797-DDA501DFED80}" type="slidenum">
              <a:rPr lang="en-US" smtClean="0">
                <a:latin typeface="Arial" charset="0"/>
              </a:rPr>
              <a:pPr/>
              <a:t>1</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So, here is the mock up we want to put forward to you today for discussion.  We want to stress that this is just a conceptualization of what we understood from the input from our users, the opportunities that seem to be out there, and our own understanding of our Web technology is being developed.  The main point here is that this is just a gleam in our eye, nothing is set, and everyone of these </a:t>
            </a:r>
            <a:r>
              <a:rPr lang="en-US" dirty="0" err="1" smtClean="0"/>
              <a:t>Drupal</a:t>
            </a:r>
            <a:r>
              <a:rPr lang="en-US" dirty="0" smtClean="0"/>
              <a:t> Blocks requires thought, discussion, and a number of decisions before it could be developed.</a:t>
            </a:r>
          </a:p>
          <a:p>
            <a:pPr marL="228600" indent="-228600">
              <a:buFontTx/>
              <a:buAutoNum type="arabicParenR"/>
              <a:defRPr/>
            </a:pPr>
            <a:r>
              <a:rPr lang="en-US" dirty="0" smtClean="0"/>
              <a:t>The browse and search features here are seen as a Google-like interface to the content in the R.W. database, but also to harvested content/metadata from other databases (FAO’s full-text documents on rangeland; back volumes of various journals; references from Science.gov, etc.)</a:t>
            </a:r>
          </a:p>
          <a:p>
            <a:pPr marL="228600" indent="-228600">
              <a:buFontTx/>
              <a:buAutoNum type="arabicParenR"/>
              <a:defRPr/>
            </a:pPr>
            <a:r>
              <a:rPr lang="en-US" dirty="0" smtClean="0"/>
              <a:t>Browse topics – could be a simplified hierarchy  etc.</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9CB8996C-2995-4F33-AAC3-1612FB4C4F6A}" type="slidenum">
              <a:rPr lang="en-US">
                <a:solidFill>
                  <a:prstClr val="black"/>
                </a:solidFill>
                <a:latin typeface="Arial" charset="0"/>
              </a:rPr>
              <a:pPr/>
              <a:t>10</a:t>
            </a:fld>
            <a:endParaRPr lang="en-US">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61549EFC-98DC-4FFB-B8B7-509B6AFDE0B3}" type="slidenum">
              <a:rPr lang="en-US"/>
              <a:pPr>
                <a:defRPr/>
              </a:pPr>
              <a:t>‹#›</a:t>
            </a:fld>
            <a:endParaRPr lang="en-US"/>
          </a:p>
        </p:txBody>
      </p:sp>
    </p:spTree>
    <p:extLst>
      <p:ext uri="{BB962C8B-B14F-4D97-AF65-F5344CB8AC3E}">
        <p14:creationId xmlns:p14="http://schemas.microsoft.com/office/powerpoint/2010/main" xmlns="" val="800163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1AD635E-8ECC-43D1-9F8D-D8145CCD7F3E}" type="slidenum">
              <a:rPr lang="en-US"/>
              <a:pPr>
                <a:defRPr/>
              </a:pPr>
              <a:t>‹#›</a:t>
            </a:fld>
            <a:endParaRPr lang="en-US"/>
          </a:p>
        </p:txBody>
      </p:sp>
    </p:spTree>
    <p:extLst>
      <p:ext uri="{BB962C8B-B14F-4D97-AF65-F5344CB8AC3E}">
        <p14:creationId xmlns:p14="http://schemas.microsoft.com/office/powerpoint/2010/main" xmlns="" val="1577557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3386482-E8D8-48ED-8DAC-1D466615DFD4}" type="slidenum">
              <a:rPr lang="en-US"/>
              <a:pPr>
                <a:defRPr/>
              </a:pPr>
              <a:t>‹#›</a:t>
            </a:fld>
            <a:endParaRPr lang="en-US"/>
          </a:p>
        </p:txBody>
      </p:sp>
    </p:spTree>
    <p:extLst>
      <p:ext uri="{BB962C8B-B14F-4D97-AF65-F5344CB8AC3E}">
        <p14:creationId xmlns:p14="http://schemas.microsoft.com/office/powerpoint/2010/main" xmlns="" val="3485459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7" name="Freeform 18"/>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a:lstStyle/>
            <a:p>
              <a:endParaRPr lang="en-US" smtClean="0">
                <a:solidFill>
                  <a:prstClr val="black"/>
                </a:solidFill>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solidFill>
                <a:srgbClr val="2DA2BF">
                  <a:tint val="20000"/>
                </a:srgbClr>
              </a:solidFill>
            </a:endParaRPr>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361B8F56-E15F-4BC9-BBBF-E349C482C63B}" type="slidenum">
              <a:rPr lang="en-US"/>
              <a:pPr>
                <a:defRPr/>
              </a:pPr>
              <a:t>‹#›</a:t>
            </a:fld>
            <a:endParaRPr lang="en-US"/>
          </a:p>
        </p:txBody>
      </p:sp>
    </p:spTree>
    <p:extLst>
      <p:ext uri="{BB962C8B-B14F-4D97-AF65-F5344CB8AC3E}">
        <p14:creationId xmlns:p14="http://schemas.microsoft.com/office/powerpoint/2010/main" xmlns="" val="2275966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F939E49B-1C74-48DA-8ACE-EE0B285178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81968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C70D0C51-3EC3-4613-81F0-0FCF17DD7CE0}"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xmlns="" val="160022431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0B758005-679E-40F9-A692-E77CAEB4E16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xmlns="" val="308939653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lvl1pPr>
              <a:defRPr/>
            </a:lvl1pPr>
            <a:extLst/>
          </a:lstStyle>
          <a:p>
            <a:pPr>
              <a:defRPr/>
            </a:pPr>
            <a:fld id="{C4C6F55A-7FDB-4B86-AFED-1200B860015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335669912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solidFill>
                <a:prstClr val="white"/>
              </a:solidFill>
            </a:endParaRPr>
          </a:p>
        </p:txBody>
      </p:sp>
      <p:sp>
        <p:nvSpPr>
          <p:cNvPr id="4" name="Footer Placeholder 3"/>
          <p:cNvSpPr>
            <a:spLocks noGrp="1"/>
          </p:cNvSpPr>
          <p:nvPr>
            <p:ph type="ftr" sz="quarter" idx="11"/>
          </p:nvPr>
        </p:nvSpPr>
        <p:spPr/>
        <p:txBody>
          <a:bodyPr/>
          <a:lstStyle>
            <a:lvl1pPr>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p:txBody>
          <a:bodyPr/>
          <a:lstStyle>
            <a:lvl1pPr>
              <a:defRPr/>
            </a:lvl1pPr>
            <a:extLst/>
          </a:lstStyle>
          <a:p>
            <a:pPr>
              <a:defRPr/>
            </a:pPr>
            <a:fld id="{BEA9BF90-BD19-4FFF-89CD-68BE70F6FE3A}"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xmlns="" val="271288678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3"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4" name="Slide Number Placeholder 17"/>
          <p:cNvSpPr>
            <a:spLocks noGrp="1"/>
          </p:cNvSpPr>
          <p:nvPr>
            <p:ph type="sldNum" sz="quarter" idx="12"/>
          </p:nvPr>
        </p:nvSpPr>
        <p:spPr/>
        <p:txBody>
          <a:bodyPr/>
          <a:lstStyle>
            <a:lvl1pPr>
              <a:defRPr/>
            </a:lvl1pPr>
          </a:lstStyle>
          <a:p>
            <a:pPr>
              <a:defRPr/>
            </a:pPr>
            <a:fld id="{6B01C03A-8E38-491B-BAB2-F41EEB159BF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2443689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lvl1pPr>
              <a:defRPr/>
            </a:lvl1pPr>
            <a:extLst/>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lvl1pPr>
              <a:defRPr/>
            </a:lvl1pPr>
            <a:extLst/>
          </a:lstStyle>
          <a:p>
            <a:pPr>
              <a:defRPr/>
            </a:pPr>
            <a:fld id="{2DD45722-DDA6-4BF4-8641-934693735E0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58004228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A5CDC53-1803-4B54-B8A6-FF6CC87019C5}" type="slidenum">
              <a:rPr lang="en-US"/>
              <a:pPr>
                <a:defRPr/>
              </a:pPr>
              <a:t>‹#›</a:t>
            </a:fld>
            <a:endParaRPr lang="en-US"/>
          </a:p>
        </p:txBody>
      </p:sp>
    </p:spTree>
    <p:extLst>
      <p:ext uri="{BB962C8B-B14F-4D97-AF65-F5344CB8AC3E}">
        <p14:creationId xmlns:p14="http://schemas.microsoft.com/office/powerpoint/2010/main" xmlns="" val="3428943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6" name="Freeform 15"/>
          <p:cNvSpPr>
            <a:spLocks/>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a:lstStyle/>
          <a:p>
            <a:endParaRPr lang="en-US" smtClean="0">
              <a:solidFill>
                <a:prstClr val="white"/>
              </a:solidFill>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solidFill>
                <a:prstClr val="white"/>
              </a:solidFill>
            </a:endParaRPr>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953886AF-82D1-4679-9D8D-6E683694817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xmlns="" val="291840366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F79A3A78-B7C5-405C-8827-7E4691C7E49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2021401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solidFill>
                <a:prstClr val="black"/>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prstClr val="black"/>
              </a:solidFill>
            </a:endParaRPr>
          </a:p>
        </p:txBody>
      </p:sp>
      <p:sp>
        <p:nvSpPr>
          <p:cNvPr id="6" name="Slide Number Placeholder 17"/>
          <p:cNvSpPr>
            <a:spLocks noGrp="1"/>
          </p:cNvSpPr>
          <p:nvPr>
            <p:ph type="sldNum" sz="quarter" idx="12"/>
          </p:nvPr>
        </p:nvSpPr>
        <p:spPr/>
        <p:txBody>
          <a:bodyPr/>
          <a:lstStyle>
            <a:lvl1pPr>
              <a:defRPr/>
            </a:lvl1pPr>
          </a:lstStyle>
          <a:p>
            <a:pPr>
              <a:defRPr/>
            </a:pPr>
            <a:fld id="{2061E2B9-02AA-4CA7-9CCD-72494671208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419521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F9CEA7F2-8E53-42D5-831C-F5D6C327E969}" type="slidenum">
              <a:rPr lang="en-US"/>
              <a:pPr>
                <a:defRPr/>
              </a:pPr>
              <a:t>‹#›</a:t>
            </a:fld>
            <a:endParaRPr lang="en-US"/>
          </a:p>
        </p:txBody>
      </p:sp>
    </p:spTree>
    <p:extLst>
      <p:ext uri="{BB962C8B-B14F-4D97-AF65-F5344CB8AC3E}">
        <p14:creationId xmlns:p14="http://schemas.microsoft.com/office/powerpoint/2010/main" xmlns="" val="40998581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D05833C-268B-40BE-BD48-7812D7DF6C5B}" type="slidenum">
              <a:rPr lang="en-US"/>
              <a:pPr>
                <a:defRPr/>
              </a:pPr>
              <a:t>‹#›</a:t>
            </a:fld>
            <a:endParaRPr lang="en-US"/>
          </a:p>
        </p:txBody>
      </p:sp>
    </p:spTree>
    <p:extLst>
      <p:ext uri="{BB962C8B-B14F-4D97-AF65-F5344CB8AC3E}">
        <p14:creationId xmlns:p14="http://schemas.microsoft.com/office/powerpoint/2010/main" xmlns="" val="113497388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4779D5ED-3DA4-4D62-BCAC-EDB562C1DA2F}" type="slidenum">
              <a:rPr lang="en-US"/>
              <a:pPr>
                <a:defRPr/>
              </a:pPr>
              <a:t>‹#›</a:t>
            </a:fld>
            <a:endParaRPr lang="en-US"/>
          </a:p>
        </p:txBody>
      </p:sp>
    </p:spTree>
    <p:extLst>
      <p:ext uri="{BB962C8B-B14F-4D97-AF65-F5344CB8AC3E}">
        <p14:creationId xmlns:p14="http://schemas.microsoft.com/office/powerpoint/2010/main" xmlns="" val="61546754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9792DFDD-26AA-471B-9C6F-85145B1E8FB3}" type="slidenum">
              <a:rPr lang="en-US"/>
              <a:pPr>
                <a:defRPr/>
              </a:pPr>
              <a:t>‹#›</a:t>
            </a:fld>
            <a:endParaRPr lang="en-US"/>
          </a:p>
        </p:txBody>
      </p:sp>
    </p:spTree>
    <p:extLst>
      <p:ext uri="{BB962C8B-B14F-4D97-AF65-F5344CB8AC3E}">
        <p14:creationId xmlns:p14="http://schemas.microsoft.com/office/powerpoint/2010/main" xmlns="" val="17106416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D676A69-2551-43BD-A7D9-EED746FDBCC6}" type="slidenum">
              <a:rPr lang="en-US"/>
              <a:pPr>
                <a:defRPr/>
              </a:pPr>
              <a:t>‹#›</a:t>
            </a:fld>
            <a:endParaRPr lang="en-US"/>
          </a:p>
        </p:txBody>
      </p:sp>
    </p:spTree>
    <p:extLst>
      <p:ext uri="{BB962C8B-B14F-4D97-AF65-F5344CB8AC3E}">
        <p14:creationId xmlns:p14="http://schemas.microsoft.com/office/powerpoint/2010/main" xmlns="" val="949465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4C9AC42-E360-4060-A3D7-0002BB7E2F60}" type="slidenum">
              <a:rPr lang="en-US"/>
              <a:pPr>
                <a:defRPr/>
              </a:pPr>
              <a:t>‹#›</a:t>
            </a:fld>
            <a:endParaRPr lang="en-US"/>
          </a:p>
        </p:txBody>
      </p:sp>
    </p:spTree>
    <p:extLst>
      <p:ext uri="{BB962C8B-B14F-4D97-AF65-F5344CB8AC3E}">
        <p14:creationId xmlns:p14="http://schemas.microsoft.com/office/powerpoint/2010/main" xmlns="" val="37628038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B99D579B-1897-48DE-97AB-C307F02DBC63}" type="slidenum">
              <a:rPr lang="en-US"/>
              <a:pPr>
                <a:defRPr/>
              </a:pPr>
              <a:t>‹#›</a:t>
            </a:fld>
            <a:endParaRPr lang="en-US"/>
          </a:p>
        </p:txBody>
      </p:sp>
    </p:spTree>
    <p:extLst>
      <p:ext uri="{BB962C8B-B14F-4D97-AF65-F5344CB8AC3E}">
        <p14:creationId xmlns:p14="http://schemas.microsoft.com/office/powerpoint/2010/main" xmlns="" val="337190234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smtClean="0">
                <a:solidFill>
                  <a:schemeClr val="tx1"/>
                </a:solidFill>
              </a:defRPr>
            </a:lvl1pPr>
            <a:extLst/>
          </a:lstStyle>
          <a:p>
            <a:pPr>
              <a:defRPr/>
            </a:pPr>
            <a:fld id="{339E6034-4343-40DB-8130-B4FD887974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4" r:id="rId1"/>
    <p:sldLayoutId id="2147483860" r:id="rId2"/>
    <p:sldLayoutId id="2147483865" r:id="rId3"/>
    <p:sldLayoutId id="2147483866" r:id="rId4"/>
    <p:sldLayoutId id="2147483867" r:id="rId5"/>
    <p:sldLayoutId id="2147483868" r:id="rId6"/>
    <p:sldLayoutId id="2147483861" r:id="rId7"/>
    <p:sldLayoutId id="2147483869" r:id="rId8"/>
    <p:sldLayoutId id="2147483870" r:id="rId9"/>
    <p:sldLayoutId id="2147483862" r:id="rId10"/>
    <p:sldLayoutId id="2147483863"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black"/>
              </a:solidFill>
            </a:endParaRPr>
          </a:p>
        </p:txBody>
      </p:sp>
      <p:sp>
        <p:nvSpPr>
          <p:cNvPr id="1027" name="Freeform 11"/>
          <p:cNvSpPr>
            <a:spLocks/>
          </p:cNvSpPr>
          <p:nvPr/>
        </p:nvSpPr>
        <p:spPr bwMode="auto">
          <a:xfrm>
            <a:off x="-53975" y="5784850"/>
            <a:ext cx="3802063"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a:lstStyle/>
          <a:p>
            <a:endParaRPr lang="en-US" smtClean="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solidFill>
                <a:prstClr val="black"/>
              </a:solidFill>
            </a:endParaRPr>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solidFill>
                <a:prstClr val="black"/>
              </a:solidFill>
            </a:endParaRPr>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9CEEC98A-D9B2-47C6-BA32-9D28F6A4392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xmlns="" val="4212155287"/>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wmf"/><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 Id="rId9" Type="http://schemas.openxmlformats.org/officeDocument/2006/relationships/hyperlink" Target="http://www.youtube.com/watch?v=cq8NOL0FI8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globalrangelands.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1066800"/>
            <a:ext cx="7239000" cy="1444625"/>
          </a:xfrm>
        </p:spPr>
        <p:txBody>
          <a:bodyPr/>
          <a:lstStyle/>
          <a:p>
            <a:pPr algn="ctr" fontAlgn="auto">
              <a:spcAft>
                <a:spcPts val="0"/>
              </a:spcAft>
              <a:defRPr/>
            </a:pPr>
            <a:r>
              <a:rPr lang="en-US" sz="3600" dirty="0" smtClean="0"/>
              <a:t/>
            </a:r>
            <a:br>
              <a:rPr lang="en-US" sz="3600" dirty="0" smtClean="0"/>
            </a:br>
            <a:r>
              <a:rPr lang="en-US" sz="3600" dirty="0" smtClean="0"/>
              <a:t>Rangelands West: Going Global</a:t>
            </a:r>
            <a:endParaRPr lang="en-US" sz="3600" dirty="0" smtClean="0">
              <a:effectLst>
                <a:outerShdw blurRad="38100" dist="38100" dir="2700000" algn="tl">
                  <a:srgbClr val="C0C0C0"/>
                </a:outerShdw>
              </a:effectLst>
            </a:endParaRPr>
          </a:p>
        </p:txBody>
      </p:sp>
      <p:sp>
        <p:nvSpPr>
          <p:cNvPr id="9219" name="Text Box 4"/>
          <p:cNvSpPr txBox="1">
            <a:spLocks noChangeArrowheads="1"/>
          </p:cNvSpPr>
          <p:nvPr/>
        </p:nvSpPr>
        <p:spPr bwMode="auto">
          <a:xfrm>
            <a:off x="1009650" y="2590800"/>
            <a:ext cx="7372350" cy="11387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20000"/>
              </a:spcBef>
            </a:pPr>
            <a:r>
              <a:rPr lang="en-US" sz="2000" dirty="0" smtClean="0">
                <a:latin typeface="Arial" charset="0"/>
              </a:rPr>
              <a:t>Western Rangelands Partnership</a:t>
            </a:r>
          </a:p>
          <a:p>
            <a:pPr algn="ctr">
              <a:spcBef>
                <a:spcPct val="20000"/>
              </a:spcBef>
            </a:pPr>
            <a:r>
              <a:rPr lang="en-US" sz="2000" dirty="0" smtClean="0">
                <a:latin typeface="Arial" charset="0"/>
              </a:rPr>
              <a:t>Annual Meeting, May 23, 2011</a:t>
            </a:r>
            <a:endParaRPr lang="en-US" sz="2000" dirty="0">
              <a:latin typeface="Arial" charset="0"/>
            </a:endParaRPr>
          </a:p>
          <a:p>
            <a:pPr algn="ctr">
              <a:spcBef>
                <a:spcPct val="20000"/>
              </a:spcBef>
            </a:pPr>
            <a:r>
              <a:rPr lang="en-US" sz="2000" dirty="0" smtClean="0">
                <a:latin typeface="Arial" charset="0"/>
              </a:rPr>
              <a:t>Bozeman, Montana</a:t>
            </a:r>
            <a:endParaRPr lang="en-US" sz="2000" dirty="0">
              <a:latin typeface="Arial" charset="0"/>
            </a:endParaRPr>
          </a:p>
        </p:txBody>
      </p:sp>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38300" y="762000"/>
            <a:ext cx="5905500" cy="7239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9221" name="Picture 5" descr="AgNIC logo, smal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 y="4191000"/>
            <a:ext cx="952500"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2"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41663" y="4267200"/>
            <a:ext cx="1285875" cy="165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3"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2000" y="5486400"/>
            <a:ext cx="1819275" cy="66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p:cNvPicPr>
            <a:picLocks noChangeAspect="1" noChangeArrowheads="1"/>
          </p:cNvPicPr>
          <p:nvPr/>
        </p:nvPicPr>
        <p:blipFill>
          <a:blip r:embed="rId7" cstate="print"/>
          <a:srcRect/>
          <a:stretch>
            <a:fillRect/>
          </a:stretch>
        </p:blipFill>
        <p:spPr bwMode="auto">
          <a:xfrm>
            <a:off x="4800600" y="4800600"/>
            <a:ext cx="2028825" cy="1466850"/>
          </a:xfrm>
          <a:prstGeom prst="rect">
            <a:avLst/>
          </a:prstGeom>
          <a:noFill/>
          <a:ln w="9525">
            <a:solidFill>
              <a:schemeClr val="accent1">
                <a:lumMod val="50000"/>
              </a:schemeClr>
            </a:solidFill>
            <a:miter lim="800000"/>
            <a:headEnd/>
            <a:tailEnd/>
          </a:ln>
          <a:effectLst/>
        </p:spPr>
      </p:pic>
      <p:pic>
        <p:nvPicPr>
          <p:cNvPr id="9225"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934200" y="4343400"/>
            <a:ext cx="1704975"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6" name="Picture 12" descr="About the GSSA — Grassland Society of South Africa_1283708705313.png"/>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828800" y="3581400"/>
            <a:ext cx="9239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7" name="Picture 4"/>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7543800" y="5867400"/>
            <a:ext cx="68421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8" name="Picture 7"/>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181600" y="3886200"/>
            <a:ext cx="238125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0800" y="2590800"/>
            <a:ext cx="3810000" cy="1477963"/>
          </a:xfrm>
          <a:prstGeom prst="rect">
            <a:avLst/>
          </a:prstGeom>
          <a:solidFill>
            <a:schemeClr val="accent3">
              <a:lumMod val="20000"/>
              <a:lumOff val="80000"/>
            </a:schemeClr>
          </a:solidFill>
          <a:ln>
            <a:solidFill>
              <a:schemeClr val="tx1"/>
            </a:solidFill>
          </a:ln>
        </p:spPr>
        <p:txBody>
          <a:bodyPr>
            <a:spAutoFit/>
          </a:bodyPr>
          <a:lstStyle/>
          <a:p>
            <a:pPr>
              <a:defRPr/>
            </a:pPr>
            <a:r>
              <a:rPr lang="en-US" i="1" dirty="0">
                <a:solidFill>
                  <a:srgbClr val="0070C0"/>
                </a:solidFill>
              </a:rPr>
              <a:t>Get Involved!</a:t>
            </a:r>
          </a:p>
          <a:p>
            <a:pPr>
              <a:buFont typeface="Arial" pitchFamily="34" charset="0"/>
              <a:buChar char="•"/>
              <a:defRPr/>
            </a:pPr>
            <a:r>
              <a:rPr lang="en-US" dirty="0">
                <a:solidFill>
                  <a:prstClr val="black"/>
                </a:solidFill>
              </a:rPr>
              <a:t> </a:t>
            </a:r>
            <a:r>
              <a:rPr lang="en-US" sz="1600" dirty="0">
                <a:solidFill>
                  <a:prstClr val="black"/>
                </a:solidFill>
              </a:rPr>
              <a:t>suggest resources</a:t>
            </a:r>
          </a:p>
          <a:p>
            <a:pPr>
              <a:buFont typeface="Arial" pitchFamily="34" charset="0"/>
              <a:buChar char="•"/>
              <a:defRPr/>
            </a:pPr>
            <a:r>
              <a:rPr lang="en-US" sz="1600" dirty="0">
                <a:solidFill>
                  <a:prstClr val="black"/>
                </a:solidFill>
              </a:rPr>
              <a:t> contribute to discussions</a:t>
            </a:r>
          </a:p>
          <a:p>
            <a:pPr>
              <a:buFont typeface="Arial" pitchFamily="34" charset="0"/>
              <a:buChar char="•"/>
              <a:defRPr/>
            </a:pPr>
            <a:endParaRPr lang="en-US" dirty="0">
              <a:solidFill>
                <a:prstClr val="black"/>
              </a:solidFill>
            </a:endParaRPr>
          </a:p>
          <a:p>
            <a:pPr>
              <a:defRPr/>
            </a:pPr>
            <a:endParaRPr lang="en-US" dirty="0">
              <a:solidFill>
                <a:prstClr val="black"/>
              </a:solidFill>
            </a:endParaRPr>
          </a:p>
        </p:txBody>
      </p:sp>
      <p:sp>
        <p:nvSpPr>
          <p:cNvPr id="7" name="TextBox 6"/>
          <p:cNvSpPr txBox="1">
            <a:spLocks noChangeArrowheads="1"/>
          </p:cNvSpPr>
          <p:nvPr/>
        </p:nvSpPr>
        <p:spPr bwMode="auto">
          <a:xfrm>
            <a:off x="6477000" y="1300163"/>
            <a:ext cx="2362200" cy="110807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i="1" smtClean="0">
                <a:solidFill>
                  <a:srgbClr val="0070C0"/>
                </a:solidFill>
              </a:rPr>
              <a:t>Tools &amp; Resources</a:t>
            </a:r>
          </a:p>
          <a:p>
            <a:pPr>
              <a:buFont typeface="Arial" charset="0"/>
              <a:buChar char="•"/>
            </a:pPr>
            <a:r>
              <a:rPr lang="en-US" sz="1200" i="1" smtClean="0">
                <a:solidFill>
                  <a:prstClr val="black"/>
                </a:solidFill>
              </a:rPr>
              <a:t> T</a:t>
            </a:r>
            <a:r>
              <a:rPr lang="en-US" sz="1200" i="1" smtClean="0">
                <a:solidFill>
                  <a:srgbClr val="002060"/>
                </a:solidFill>
              </a:rPr>
              <a:t>eaching Clearinghouse</a:t>
            </a:r>
          </a:p>
          <a:p>
            <a:pPr>
              <a:buFont typeface="Arial" charset="0"/>
              <a:buChar char="•"/>
            </a:pPr>
            <a:r>
              <a:rPr lang="en-US" sz="1200" i="1" smtClean="0">
                <a:solidFill>
                  <a:srgbClr val="002060"/>
                </a:solidFill>
              </a:rPr>
              <a:t> eXtension Rangelands</a:t>
            </a:r>
          </a:p>
          <a:p>
            <a:pPr>
              <a:buFont typeface="Arial" charset="0"/>
              <a:buChar char="•"/>
            </a:pPr>
            <a:r>
              <a:rPr lang="en-US" sz="1200" i="1" smtClean="0">
                <a:solidFill>
                  <a:srgbClr val="002060"/>
                </a:solidFill>
              </a:rPr>
              <a:t> Outreach Practice</a:t>
            </a:r>
          </a:p>
          <a:p>
            <a:pPr>
              <a:buFont typeface="Arial" charset="0"/>
              <a:buChar char="•"/>
            </a:pPr>
            <a:r>
              <a:rPr lang="en-US" sz="1200" i="1" smtClean="0">
                <a:solidFill>
                  <a:srgbClr val="002060"/>
                </a:solidFill>
              </a:rPr>
              <a:t> Organizations &amp; Agencies</a:t>
            </a:r>
            <a:endParaRPr lang="en-US" sz="1200" smtClean="0">
              <a:solidFill>
                <a:srgbClr val="002060"/>
              </a:solidFill>
            </a:endParaRPr>
          </a:p>
        </p:txBody>
      </p:sp>
      <p:sp>
        <p:nvSpPr>
          <p:cNvPr id="8" name="TextBox 7"/>
          <p:cNvSpPr txBox="1"/>
          <p:nvPr/>
        </p:nvSpPr>
        <p:spPr>
          <a:xfrm>
            <a:off x="6477000" y="2590800"/>
            <a:ext cx="2362200" cy="1338263"/>
          </a:xfrm>
          <a:prstGeom prst="rect">
            <a:avLst/>
          </a:prstGeom>
          <a:solidFill>
            <a:schemeClr val="accent6">
              <a:lumMod val="20000"/>
              <a:lumOff val="80000"/>
            </a:schemeClr>
          </a:solidFill>
          <a:ln>
            <a:solidFill>
              <a:schemeClr val="tx1"/>
            </a:solidFill>
          </a:ln>
        </p:spPr>
        <p:txBody>
          <a:bodyPr>
            <a:spAutoFit/>
          </a:bodyPr>
          <a:lstStyle/>
          <a:p>
            <a:pPr>
              <a:defRPr/>
            </a:pPr>
            <a:r>
              <a:rPr lang="en-US" sz="1600" i="1" dirty="0">
                <a:solidFill>
                  <a:prstClr val="black"/>
                </a:solidFill>
              </a:rPr>
              <a:t>News</a:t>
            </a:r>
            <a:r>
              <a:rPr lang="en-US" i="1" dirty="0">
                <a:solidFill>
                  <a:prstClr val="black"/>
                </a:solidFill>
              </a:rPr>
              <a:t> </a:t>
            </a:r>
          </a:p>
          <a:p>
            <a:pPr>
              <a:buFont typeface="Arial" pitchFamily="34" charset="0"/>
              <a:buChar char="•"/>
              <a:defRPr/>
            </a:pPr>
            <a:r>
              <a:rPr lang="en-US" sz="900" i="1" dirty="0" err="1">
                <a:solidFill>
                  <a:prstClr val="black"/>
                </a:solidFill>
              </a:rPr>
              <a:t>Lorem</a:t>
            </a:r>
            <a:r>
              <a:rPr lang="en-US" sz="900" i="1" dirty="0">
                <a:solidFill>
                  <a:prstClr val="black"/>
                </a:solidFill>
              </a:rPr>
              <a:t> </a:t>
            </a:r>
            <a:r>
              <a:rPr lang="en-US" sz="900" i="1" dirty="0" err="1">
                <a:solidFill>
                  <a:prstClr val="black"/>
                </a:solidFill>
              </a:rPr>
              <a:t>ipsum</a:t>
            </a:r>
            <a:endParaRPr lang="en-US" sz="900" i="1" dirty="0">
              <a:solidFill>
                <a:prstClr val="black"/>
              </a:solidFill>
            </a:endParaRPr>
          </a:p>
          <a:p>
            <a:pPr>
              <a:buFont typeface="Arial" pitchFamily="34" charset="0"/>
              <a:buChar char="•"/>
              <a:defRPr/>
            </a:pPr>
            <a:r>
              <a:rPr lang="en-US" sz="900" i="1" dirty="0" err="1">
                <a:solidFill>
                  <a:prstClr val="black"/>
                </a:solidFill>
              </a:rPr>
              <a:t>Lorem</a:t>
            </a:r>
            <a:r>
              <a:rPr lang="en-US" sz="900" i="1" dirty="0">
                <a:solidFill>
                  <a:prstClr val="black"/>
                </a:solidFill>
              </a:rPr>
              <a:t> </a:t>
            </a:r>
            <a:r>
              <a:rPr lang="en-US" sz="900" i="1" dirty="0" err="1">
                <a:solidFill>
                  <a:prstClr val="black"/>
                </a:solidFill>
              </a:rPr>
              <a:t>ipsum</a:t>
            </a:r>
            <a:endParaRPr lang="en-US" sz="900" i="1" dirty="0">
              <a:solidFill>
                <a:prstClr val="black"/>
              </a:solidFill>
            </a:endParaRPr>
          </a:p>
          <a:p>
            <a:pPr>
              <a:buFont typeface="Arial" pitchFamily="34" charset="0"/>
              <a:buChar char="•"/>
              <a:defRPr/>
            </a:pPr>
            <a:r>
              <a:rPr lang="en-US" sz="900" i="1" dirty="0" err="1">
                <a:solidFill>
                  <a:prstClr val="black"/>
                </a:solidFill>
              </a:rPr>
              <a:t>Lorem</a:t>
            </a:r>
            <a:r>
              <a:rPr lang="en-US" sz="900" i="1" dirty="0">
                <a:solidFill>
                  <a:prstClr val="black"/>
                </a:solidFill>
              </a:rPr>
              <a:t> </a:t>
            </a:r>
            <a:r>
              <a:rPr lang="en-US" sz="900" i="1" dirty="0" err="1">
                <a:solidFill>
                  <a:prstClr val="black"/>
                </a:solidFill>
              </a:rPr>
              <a:t>ipsum</a:t>
            </a:r>
            <a:endParaRPr lang="en-US" sz="900" i="1" dirty="0">
              <a:solidFill>
                <a:prstClr val="black"/>
              </a:solidFill>
            </a:endParaRPr>
          </a:p>
          <a:p>
            <a:pPr>
              <a:defRPr/>
            </a:pPr>
            <a:r>
              <a:rPr lang="en-US" sz="1600" i="1" dirty="0">
                <a:solidFill>
                  <a:prstClr val="black"/>
                </a:solidFill>
              </a:rPr>
              <a:t>Calendar of Events</a:t>
            </a:r>
          </a:p>
          <a:p>
            <a:pPr>
              <a:buFont typeface="Arial" pitchFamily="34" charset="0"/>
              <a:buChar char="•"/>
              <a:defRPr/>
            </a:pPr>
            <a:r>
              <a:rPr lang="en-US" sz="900" i="1" dirty="0">
                <a:solidFill>
                  <a:prstClr val="black"/>
                </a:solidFill>
              </a:rPr>
              <a:t>Event</a:t>
            </a:r>
          </a:p>
          <a:p>
            <a:pPr>
              <a:buFont typeface="Arial" pitchFamily="34" charset="0"/>
              <a:buChar char="•"/>
              <a:defRPr/>
            </a:pPr>
            <a:r>
              <a:rPr lang="en-US" sz="900" i="1" dirty="0">
                <a:solidFill>
                  <a:prstClr val="black"/>
                </a:solidFill>
              </a:rPr>
              <a:t>Event</a:t>
            </a:r>
          </a:p>
        </p:txBody>
      </p:sp>
      <p:grpSp>
        <p:nvGrpSpPr>
          <p:cNvPr id="4" name="Group 18"/>
          <p:cNvGrpSpPr/>
          <p:nvPr/>
        </p:nvGrpSpPr>
        <p:grpSpPr>
          <a:xfrm>
            <a:off x="533400" y="1242536"/>
            <a:ext cx="1905000" cy="1415772"/>
            <a:chOff x="533400" y="1242536"/>
            <a:chExt cx="1905000" cy="1415772"/>
          </a:xfrm>
          <a:noFill/>
        </p:grpSpPr>
        <p:pic>
          <p:nvPicPr>
            <p:cNvPr id="1025" name="Picture 1" descr="C:\Users\grunberg\AppData\Local\Microsoft\Windows\Temporary Internet Files\Content.IE5\QURF1Y7I\MCj02316650000[1].wmf"/>
            <p:cNvPicPr>
              <a:picLocks noChangeAspect="1" noChangeArrowheads="1"/>
            </p:cNvPicPr>
            <p:nvPr/>
          </p:nvPicPr>
          <p:blipFill>
            <a:blip r:embed="rId3" cstate="print"/>
            <a:srcRect/>
            <a:stretch>
              <a:fillRect/>
            </a:stretch>
          </p:blipFill>
          <p:spPr bwMode="auto">
            <a:xfrm>
              <a:off x="685800" y="1817811"/>
              <a:ext cx="1143000" cy="799295"/>
            </a:xfrm>
            <a:prstGeom prst="rect">
              <a:avLst/>
            </a:prstGeom>
            <a:grpFill/>
            <a:ln>
              <a:solidFill>
                <a:schemeClr val="tx1"/>
              </a:solidFill>
            </a:ln>
          </p:spPr>
        </p:pic>
        <p:sp>
          <p:nvSpPr>
            <p:cNvPr id="9" name="TextBox 8"/>
            <p:cNvSpPr txBox="1"/>
            <p:nvPr/>
          </p:nvSpPr>
          <p:spPr>
            <a:xfrm>
              <a:off x="533400" y="1242536"/>
              <a:ext cx="1905000" cy="1415772"/>
            </a:xfrm>
            <a:prstGeom prst="rect">
              <a:avLst/>
            </a:prstGeom>
            <a:grpFill/>
            <a:ln>
              <a:solidFill>
                <a:schemeClr val="tx1"/>
              </a:solidFill>
            </a:ln>
          </p:spPr>
          <p:txBody>
            <a:bodyPr>
              <a:spAutoFit/>
            </a:bodyPr>
            <a:lstStyle/>
            <a:p>
              <a:pPr>
                <a:defRPr/>
              </a:pPr>
              <a:r>
                <a:rPr lang="en-US" i="1" dirty="0">
                  <a:solidFill>
                    <a:srgbClr val="0070C0"/>
                  </a:solidFill>
                </a:rPr>
                <a:t>Featured Sites </a:t>
              </a:r>
              <a:r>
                <a:rPr lang="en-US" dirty="0">
                  <a:solidFill>
                    <a:srgbClr val="0070C0"/>
                  </a:solidFill>
                </a:rPr>
                <a:t> </a:t>
              </a:r>
            </a:p>
            <a:p>
              <a:pPr>
                <a:defRPr/>
              </a:pPr>
              <a:r>
                <a:rPr lang="en-US" sz="1400" dirty="0">
                  <a:solidFill>
                    <a:prstClr val="white">
                      <a:lumMod val="50000"/>
                    </a:prstClr>
                  </a:solidFill>
                </a:rPr>
                <a:t>(rotating images)</a:t>
              </a:r>
            </a:p>
            <a:p>
              <a:pPr>
                <a:defRPr/>
              </a:pPr>
              <a:endParaRPr lang="en-US" dirty="0">
                <a:solidFill>
                  <a:prstClr val="black"/>
                </a:solidFill>
              </a:endParaRPr>
            </a:p>
            <a:p>
              <a:pPr>
                <a:defRPr/>
              </a:pPr>
              <a:endParaRPr lang="en-US" dirty="0">
                <a:solidFill>
                  <a:prstClr val="black"/>
                </a:solidFill>
              </a:endParaRPr>
            </a:p>
            <a:p>
              <a:pPr>
                <a:defRPr/>
              </a:pPr>
              <a:endParaRPr lang="en-US" dirty="0">
                <a:solidFill>
                  <a:prstClr val="black"/>
                </a:solidFill>
              </a:endParaRPr>
            </a:p>
          </p:txBody>
        </p:sp>
      </p:grpSp>
      <p:grpSp>
        <p:nvGrpSpPr>
          <p:cNvPr id="15" name="Group 21"/>
          <p:cNvGrpSpPr>
            <a:grpSpLocks/>
          </p:cNvGrpSpPr>
          <p:nvPr/>
        </p:nvGrpSpPr>
        <p:grpSpPr bwMode="auto">
          <a:xfrm>
            <a:off x="228600" y="152400"/>
            <a:ext cx="8763000" cy="2284413"/>
            <a:chOff x="228600" y="152400"/>
            <a:chExt cx="8763000" cy="2284512"/>
          </a:xfrm>
        </p:grpSpPr>
        <p:sp>
          <p:nvSpPr>
            <p:cNvPr id="17432" name="TextBox 1"/>
            <p:cNvSpPr txBox="1">
              <a:spLocks noChangeArrowheads="1"/>
            </p:cNvSpPr>
            <p:nvPr/>
          </p:nvSpPr>
          <p:spPr bwMode="auto">
            <a:xfrm>
              <a:off x="228600" y="152400"/>
              <a:ext cx="8763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400" smtClean="0">
                  <a:solidFill>
                    <a:srgbClr val="FF0000"/>
                  </a:solidFill>
                </a:rPr>
                <a:t>Mock up: </a:t>
              </a:r>
              <a:r>
                <a:rPr lang="en-US" sz="2400" smtClean="0">
                  <a:solidFill>
                    <a:prstClr val="black"/>
                  </a:solidFill>
                </a:rPr>
                <a:t>Global Rangelands Online Knowledge System</a:t>
              </a:r>
            </a:p>
          </p:txBody>
        </p:sp>
        <p:sp>
          <p:nvSpPr>
            <p:cNvPr id="3" name="TextBox 2"/>
            <p:cNvSpPr txBox="1"/>
            <p:nvPr/>
          </p:nvSpPr>
          <p:spPr>
            <a:xfrm>
              <a:off x="2590800" y="1298625"/>
              <a:ext cx="3810000" cy="1138287"/>
            </a:xfrm>
            <a:prstGeom prst="rect">
              <a:avLst/>
            </a:prstGeom>
            <a:solidFill>
              <a:schemeClr val="accent3">
                <a:lumMod val="20000"/>
                <a:lumOff val="80000"/>
              </a:schemeClr>
            </a:solidFill>
            <a:ln>
              <a:solidFill>
                <a:schemeClr val="accent4">
                  <a:lumMod val="50000"/>
                </a:schemeClr>
              </a:solidFill>
            </a:ln>
          </p:spPr>
          <p:txBody>
            <a:bodyPr>
              <a:spAutoFit/>
            </a:bodyPr>
            <a:lstStyle/>
            <a:p>
              <a:pPr>
                <a:defRPr/>
              </a:pPr>
              <a:r>
                <a:rPr lang="en-US" i="1" dirty="0">
                  <a:solidFill>
                    <a:srgbClr val="0070C0"/>
                  </a:solidFill>
                </a:rPr>
                <a:t>Search Global Rangelands</a:t>
              </a:r>
              <a:endParaRPr lang="en-US" dirty="0">
                <a:solidFill>
                  <a:srgbClr val="0070C0"/>
                </a:solidFill>
              </a:endParaRPr>
            </a:p>
            <a:p>
              <a:pPr>
                <a:defRPr/>
              </a:pPr>
              <a:endParaRPr lang="en-US" dirty="0">
                <a:solidFill>
                  <a:prstClr val="black"/>
                </a:solidFill>
              </a:endParaRPr>
            </a:p>
            <a:p>
              <a:pPr>
                <a:defRPr/>
              </a:pPr>
              <a:endParaRPr lang="en-US" dirty="0">
                <a:solidFill>
                  <a:prstClr val="black"/>
                </a:solidFill>
              </a:endParaRPr>
            </a:p>
            <a:p>
              <a:pPr>
                <a:defRPr/>
              </a:pPr>
              <a:r>
                <a:rPr lang="en-US" sz="1400" dirty="0">
                  <a:solidFill>
                    <a:srgbClr val="464646">
                      <a:lumMod val="50000"/>
                    </a:srgbClr>
                  </a:solidFill>
                </a:rPr>
                <a:t>Advanced Search</a:t>
              </a:r>
              <a:r>
                <a:rPr lang="en-US" sz="1400" dirty="0">
                  <a:solidFill>
                    <a:prstClr val="black"/>
                  </a:solidFill>
                </a:rPr>
                <a:t>	</a:t>
              </a:r>
              <a:r>
                <a:rPr lang="en-US" sz="1200" u="sng" dirty="0">
                  <a:solidFill>
                    <a:srgbClr val="464646">
                      <a:lumMod val="50000"/>
                    </a:srgbClr>
                  </a:solidFill>
                </a:rPr>
                <a:t>Sign up for updates</a:t>
              </a:r>
            </a:p>
          </p:txBody>
        </p:sp>
        <p:sp>
          <p:nvSpPr>
            <p:cNvPr id="17434" name="TextBox 9"/>
            <p:cNvSpPr txBox="1">
              <a:spLocks noChangeArrowheads="1"/>
            </p:cNvSpPr>
            <p:nvPr/>
          </p:nvSpPr>
          <p:spPr bwMode="auto">
            <a:xfrm>
              <a:off x="609600" y="685800"/>
              <a:ext cx="5562600" cy="338554"/>
            </a:xfrm>
            <a:prstGeom prst="rect">
              <a:avLst/>
            </a:prstGeom>
            <a:solidFill>
              <a:schemeClr val="bg1"/>
            </a:solidFill>
            <a:ln w="9525">
              <a:solidFill>
                <a:schemeClr val="tx1"/>
              </a:solidFill>
              <a:miter lim="800000"/>
              <a:headEnd/>
              <a:tailEnd/>
            </a:ln>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1600" smtClean="0">
                  <a:solidFill>
                    <a:prstClr val="black"/>
                  </a:solidFill>
                </a:rPr>
                <a:t>Browse topics    Browse collections    Browse media</a:t>
              </a:r>
              <a:endParaRPr lang="en-US" sz="1600" i="1" smtClean="0">
                <a:solidFill>
                  <a:prstClr val="black"/>
                </a:solidFill>
              </a:endParaRPr>
            </a:p>
          </p:txBody>
        </p:sp>
      </p:grpSp>
      <p:sp>
        <p:nvSpPr>
          <p:cNvPr id="11" name="TextBox 10"/>
          <p:cNvSpPr txBox="1"/>
          <p:nvPr/>
        </p:nvSpPr>
        <p:spPr>
          <a:xfrm>
            <a:off x="457200" y="6329363"/>
            <a:ext cx="8382000" cy="368300"/>
          </a:xfrm>
          <a:prstGeom prst="rect">
            <a:avLst/>
          </a:prstGeom>
          <a:solidFill>
            <a:schemeClr val="accent1">
              <a:lumMod val="20000"/>
              <a:lumOff val="80000"/>
            </a:schemeClr>
          </a:solidFill>
          <a:ln>
            <a:solidFill>
              <a:schemeClr val="tx1"/>
            </a:solidFill>
          </a:ln>
        </p:spPr>
        <p:txBody>
          <a:bodyPr>
            <a:spAutoFit/>
          </a:bodyPr>
          <a:lstStyle/>
          <a:p>
            <a:pPr>
              <a:defRPr/>
            </a:pPr>
            <a:r>
              <a:rPr lang="en-US" dirty="0">
                <a:solidFill>
                  <a:prstClr val="black"/>
                </a:solidFill>
              </a:rPr>
              <a:t>About    Collaborators    Contact us  (logos for external collaborators)</a:t>
            </a:r>
          </a:p>
        </p:txBody>
      </p:sp>
      <p:sp>
        <p:nvSpPr>
          <p:cNvPr id="12" name="TextBox 11"/>
          <p:cNvSpPr txBox="1"/>
          <p:nvPr/>
        </p:nvSpPr>
        <p:spPr>
          <a:xfrm>
            <a:off x="533400" y="2794000"/>
            <a:ext cx="1905000" cy="1108075"/>
          </a:xfrm>
          <a:prstGeom prst="rect">
            <a:avLst/>
          </a:prstGeom>
          <a:solidFill>
            <a:schemeClr val="accent6">
              <a:lumMod val="20000"/>
              <a:lumOff val="80000"/>
            </a:schemeClr>
          </a:solidFill>
          <a:ln>
            <a:solidFill>
              <a:schemeClr val="tx1"/>
            </a:solidFill>
          </a:ln>
        </p:spPr>
        <p:txBody>
          <a:bodyPr>
            <a:spAutoFit/>
          </a:bodyPr>
          <a:lstStyle/>
          <a:p>
            <a:pPr>
              <a:defRPr/>
            </a:pPr>
            <a:r>
              <a:rPr lang="en-US" i="1" dirty="0">
                <a:solidFill>
                  <a:srgbClr val="0070C0"/>
                </a:solidFill>
              </a:rPr>
              <a:t>Hot topics</a:t>
            </a:r>
          </a:p>
          <a:p>
            <a:pPr>
              <a:buFont typeface="Arial" pitchFamily="34" charset="0"/>
              <a:buChar char="•"/>
              <a:defRPr/>
            </a:pPr>
            <a:r>
              <a:rPr lang="en-US" sz="1400" dirty="0">
                <a:solidFill>
                  <a:prstClr val="black"/>
                </a:solidFill>
              </a:rPr>
              <a:t> </a:t>
            </a:r>
            <a:r>
              <a:rPr lang="en-US" sz="1600" dirty="0">
                <a:solidFill>
                  <a:prstClr val="black"/>
                </a:solidFill>
              </a:rPr>
              <a:t>climate change</a:t>
            </a:r>
          </a:p>
          <a:p>
            <a:pPr>
              <a:buFont typeface="Arial" pitchFamily="34" charset="0"/>
              <a:buChar char="•"/>
              <a:defRPr/>
            </a:pPr>
            <a:r>
              <a:rPr lang="en-US" sz="1600" dirty="0">
                <a:solidFill>
                  <a:prstClr val="black"/>
                </a:solidFill>
              </a:rPr>
              <a:t> food security</a:t>
            </a:r>
          </a:p>
          <a:p>
            <a:pPr>
              <a:buFont typeface="Arial" pitchFamily="34" charset="0"/>
              <a:buChar char="•"/>
              <a:defRPr/>
            </a:pPr>
            <a:r>
              <a:rPr lang="en-US" sz="1600" dirty="0">
                <a:solidFill>
                  <a:prstClr val="black"/>
                </a:solidFill>
              </a:rPr>
              <a:t> monitoring</a:t>
            </a:r>
            <a:endParaRPr lang="en-US" sz="1400" dirty="0">
              <a:solidFill>
                <a:prstClr val="black"/>
              </a:solidFill>
            </a:endParaRPr>
          </a:p>
        </p:txBody>
      </p:sp>
      <p:grpSp>
        <p:nvGrpSpPr>
          <p:cNvPr id="17" name="Group 19"/>
          <p:cNvGrpSpPr>
            <a:grpSpLocks/>
          </p:cNvGrpSpPr>
          <p:nvPr/>
        </p:nvGrpSpPr>
        <p:grpSpPr bwMode="auto">
          <a:xfrm>
            <a:off x="533400" y="4114800"/>
            <a:ext cx="3733800" cy="2000250"/>
            <a:chOff x="533400" y="4114801"/>
            <a:chExt cx="3733800" cy="2000548"/>
          </a:xfrm>
        </p:grpSpPr>
        <p:pic>
          <p:nvPicPr>
            <p:cNvPr id="17430"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8143" y="4492263"/>
              <a:ext cx="2214657" cy="161261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533400" y="4114801"/>
              <a:ext cx="3733800" cy="2000548"/>
            </a:xfrm>
            <a:prstGeom prst="rect">
              <a:avLst/>
            </a:prstGeom>
            <a:noFill/>
            <a:ln>
              <a:solidFill>
                <a:schemeClr val="tx1"/>
              </a:solidFill>
            </a:ln>
          </p:spPr>
          <p:txBody>
            <a:bodyPr>
              <a:spAutoFit/>
            </a:bodyPr>
            <a:lstStyle/>
            <a:p>
              <a:pPr>
                <a:defRPr/>
              </a:pPr>
              <a:r>
                <a:rPr lang="en-US" sz="1600" i="1" dirty="0">
                  <a:solidFill>
                    <a:srgbClr val="0070C0"/>
                  </a:solidFill>
                </a:rPr>
                <a:t>Rangelands West </a:t>
              </a:r>
              <a:r>
                <a:rPr lang="en-US" sz="1200" dirty="0">
                  <a:solidFill>
                    <a:prstClr val="white">
                      <a:lumMod val="50000"/>
                    </a:prstClr>
                  </a:solidFill>
                </a:rPr>
                <a:t>(links to partner sites)</a:t>
              </a:r>
            </a:p>
            <a:p>
              <a:pPr>
                <a:defRPr/>
              </a:pPr>
              <a:endParaRPr lang="en-US" dirty="0">
                <a:solidFill>
                  <a:prstClr val="white">
                    <a:lumMod val="50000"/>
                  </a:prstClr>
                </a:solidFill>
              </a:endParaRPr>
            </a:p>
            <a:p>
              <a:pPr>
                <a:defRPr/>
              </a:pPr>
              <a:endParaRPr lang="en-US" dirty="0">
                <a:solidFill>
                  <a:prstClr val="white">
                    <a:lumMod val="50000"/>
                  </a:prstClr>
                </a:solidFill>
              </a:endParaRPr>
            </a:p>
            <a:p>
              <a:pPr>
                <a:defRPr/>
              </a:pPr>
              <a:endParaRPr lang="en-US" dirty="0">
                <a:solidFill>
                  <a:prstClr val="white">
                    <a:lumMod val="50000"/>
                  </a:prstClr>
                </a:solidFill>
              </a:endParaRPr>
            </a:p>
            <a:p>
              <a:pPr>
                <a:defRPr/>
              </a:pPr>
              <a:endParaRPr lang="en-US" dirty="0">
                <a:solidFill>
                  <a:prstClr val="white">
                    <a:lumMod val="50000"/>
                  </a:prstClr>
                </a:solidFill>
              </a:endParaRPr>
            </a:p>
            <a:p>
              <a:pPr>
                <a:defRPr/>
              </a:pPr>
              <a:endParaRPr lang="en-US" dirty="0">
                <a:solidFill>
                  <a:prstClr val="black"/>
                </a:solidFill>
              </a:endParaRPr>
            </a:p>
            <a:p>
              <a:pPr>
                <a:defRPr/>
              </a:pPr>
              <a:endParaRPr lang="en-US" dirty="0">
                <a:solidFill>
                  <a:prstClr val="black"/>
                </a:solidFill>
              </a:endParaRPr>
            </a:p>
          </p:txBody>
        </p:sp>
      </p:grpSp>
      <p:sp>
        <p:nvSpPr>
          <p:cNvPr id="14" name="TextBox 13"/>
          <p:cNvSpPr txBox="1"/>
          <p:nvPr/>
        </p:nvSpPr>
        <p:spPr>
          <a:xfrm>
            <a:off x="2667000" y="1681163"/>
            <a:ext cx="2362200" cy="338137"/>
          </a:xfrm>
          <a:prstGeom prst="rect">
            <a:avLst/>
          </a:prstGeom>
          <a:ln/>
        </p:spPr>
        <p:style>
          <a:lnRef idx="2">
            <a:schemeClr val="dk1"/>
          </a:lnRef>
          <a:fillRef idx="1">
            <a:schemeClr val="lt1"/>
          </a:fillRef>
          <a:effectRef idx="0">
            <a:schemeClr val="dk1"/>
          </a:effectRef>
          <a:fontRef idx="minor">
            <a:schemeClr val="dk1"/>
          </a:fontRef>
        </p:style>
        <p:txBody>
          <a:bodyPr>
            <a:spAutoFit/>
          </a:bodyPr>
          <a:lstStyle/>
          <a:p>
            <a:pPr>
              <a:defRPr/>
            </a:pPr>
            <a:endParaRPr lang="en-US" sz="1600" dirty="0">
              <a:solidFill>
                <a:prstClr val="black"/>
              </a:solidFill>
            </a:endParaRPr>
          </a:p>
        </p:txBody>
      </p:sp>
      <p:sp>
        <p:nvSpPr>
          <p:cNvPr id="16" name="TextBox 15"/>
          <p:cNvSpPr txBox="1"/>
          <p:nvPr/>
        </p:nvSpPr>
        <p:spPr>
          <a:xfrm>
            <a:off x="5181600" y="1681163"/>
            <a:ext cx="838200" cy="338137"/>
          </a:xfrm>
          <a:prstGeom prst="rect">
            <a:avLst/>
          </a:prstGeom>
          <a:ln/>
        </p:spPr>
        <p:style>
          <a:lnRef idx="1">
            <a:schemeClr val="dk1"/>
          </a:lnRef>
          <a:fillRef idx="2">
            <a:schemeClr val="dk1"/>
          </a:fillRef>
          <a:effectRef idx="1">
            <a:schemeClr val="dk1"/>
          </a:effectRef>
          <a:fontRef idx="minor">
            <a:schemeClr val="dk1"/>
          </a:fontRef>
        </p:style>
        <p:txBody>
          <a:bodyPr>
            <a:spAutoFit/>
          </a:bodyPr>
          <a:lstStyle/>
          <a:p>
            <a:pPr>
              <a:defRPr/>
            </a:pPr>
            <a:r>
              <a:rPr lang="en-US" sz="1600" b="1" dirty="0">
                <a:solidFill>
                  <a:prstClr val="black"/>
                </a:solidFill>
              </a:rPr>
              <a:t>Search</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15200" y="2824163"/>
            <a:ext cx="152400" cy="15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8" name="Group 20"/>
          <p:cNvGrpSpPr>
            <a:grpSpLocks/>
          </p:cNvGrpSpPr>
          <p:nvPr/>
        </p:nvGrpSpPr>
        <p:grpSpPr bwMode="auto">
          <a:xfrm>
            <a:off x="4419600" y="4114800"/>
            <a:ext cx="4419600" cy="2000250"/>
            <a:chOff x="4419600" y="4119265"/>
            <a:chExt cx="4495800" cy="2000548"/>
          </a:xfrm>
        </p:grpSpPr>
        <p:sp>
          <p:nvSpPr>
            <p:cNvPr id="5" name="TextBox 4"/>
            <p:cNvSpPr txBox="1"/>
            <p:nvPr/>
          </p:nvSpPr>
          <p:spPr>
            <a:xfrm>
              <a:off x="4419600" y="4119265"/>
              <a:ext cx="4495800" cy="2000548"/>
            </a:xfrm>
            <a:prstGeom prst="rect">
              <a:avLst/>
            </a:prstGeom>
            <a:noFill/>
            <a:ln>
              <a:solidFill>
                <a:schemeClr val="tx1"/>
              </a:solidFill>
            </a:ln>
          </p:spPr>
          <p:txBody>
            <a:bodyPr>
              <a:spAutoFit/>
            </a:bodyPr>
            <a:lstStyle/>
            <a:p>
              <a:pPr>
                <a:defRPr/>
              </a:pPr>
              <a:r>
                <a:rPr lang="en-US" sz="1600" i="1" dirty="0">
                  <a:solidFill>
                    <a:srgbClr val="0070C0"/>
                  </a:solidFill>
                </a:rPr>
                <a:t>Rangelands of the World  </a:t>
              </a:r>
              <a:r>
                <a:rPr lang="en-US" sz="1200" dirty="0">
                  <a:solidFill>
                    <a:prstClr val="white">
                      <a:lumMod val="50000"/>
                    </a:prstClr>
                  </a:solidFill>
                </a:rPr>
                <a:t>(links to resources)</a:t>
              </a:r>
            </a:p>
            <a:p>
              <a:pPr>
                <a:defRPr/>
              </a:pPr>
              <a:endParaRPr lang="en-US" dirty="0">
                <a:solidFill>
                  <a:prstClr val="black"/>
                </a:solidFill>
              </a:endParaRPr>
            </a:p>
            <a:p>
              <a:pPr>
                <a:defRPr/>
              </a:pPr>
              <a:endParaRPr lang="en-US" dirty="0">
                <a:solidFill>
                  <a:prstClr val="black"/>
                </a:solidFill>
              </a:endParaRPr>
            </a:p>
            <a:p>
              <a:pPr>
                <a:defRPr/>
              </a:pPr>
              <a:endParaRPr lang="en-US" dirty="0">
                <a:solidFill>
                  <a:prstClr val="black"/>
                </a:solidFill>
              </a:endParaRPr>
            </a:p>
            <a:p>
              <a:pPr>
                <a:defRPr/>
              </a:pPr>
              <a:endParaRPr lang="en-US" dirty="0">
                <a:solidFill>
                  <a:prstClr val="black"/>
                </a:solidFill>
              </a:endParaRPr>
            </a:p>
            <a:p>
              <a:pPr>
                <a:defRPr/>
              </a:pPr>
              <a:endParaRPr lang="en-US" dirty="0">
                <a:solidFill>
                  <a:prstClr val="black"/>
                </a:solidFill>
              </a:endParaRPr>
            </a:p>
            <a:p>
              <a:pPr>
                <a:defRPr/>
              </a:pPr>
              <a:endParaRPr lang="en-US" dirty="0">
                <a:solidFill>
                  <a:prstClr val="black"/>
                </a:solidFill>
              </a:endParaRPr>
            </a:p>
          </p:txBody>
        </p:sp>
        <p:pic>
          <p:nvPicPr>
            <p:cNvPr id="17429"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t="8023" b="21077"/>
            <a:stretch>
              <a:fillRect/>
            </a:stretch>
          </p:blipFill>
          <p:spPr bwMode="auto">
            <a:xfrm>
              <a:off x="4800600" y="4500265"/>
              <a:ext cx="2971800" cy="151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cxnSp>
        <p:nvCxnSpPr>
          <p:cNvPr id="24" name="Straight Arrow Connector 23"/>
          <p:cNvCxnSpPr/>
          <p:nvPr/>
        </p:nvCxnSpPr>
        <p:spPr>
          <a:xfrm rot="10800000" flipV="1">
            <a:off x="1905000" y="1447800"/>
            <a:ext cx="7620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659063" y="3505200"/>
            <a:ext cx="2446337" cy="40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5" name="Straight Arrow Connector 24"/>
          <p:cNvCxnSpPr/>
          <p:nvPr/>
        </p:nvCxnSpPr>
        <p:spPr>
          <a:xfrm rot="5400000">
            <a:off x="2057400" y="2209800"/>
            <a:ext cx="838200"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7425"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248400" y="708025"/>
            <a:ext cx="2362200" cy="282575"/>
          </a:xfrm>
          <a:prstGeom prst="rect">
            <a:avLst/>
          </a:prstGeom>
          <a:noFill/>
          <a:ln w="9525">
            <a:solidFill>
              <a:srgbClr val="006666"/>
            </a:solidFill>
            <a:miter lim="800000"/>
            <a:headEnd/>
            <a:tailEnd/>
          </a:ln>
          <a:extLst>
            <a:ext uri="{909E8E84-426E-40DD-AFC4-6F175D3DCCD1}">
              <a14:hiddenFill xmlns:a14="http://schemas.microsoft.com/office/drawing/2010/main" xmlns="">
                <a:solidFill>
                  <a:srgbClr val="FFFFFF"/>
                </a:solidFill>
              </a14:hiddenFill>
            </a:ext>
          </a:extLst>
        </p:spPr>
      </p:pic>
      <p:sp>
        <p:nvSpPr>
          <p:cNvPr id="30" name="TextBox 29"/>
          <p:cNvSpPr txBox="1">
            <a:spLocks noChangeArrowheads="1"/>
          </p:cNvSpPr>
          <p:nvPr/>
        </p:nvSpPr>
        <p:spPr bwMode="auto">
          <a:xfrm>
            <a:off x="5410200" y="2743200"/>
            <a:ext cx="914400" cy="1200150"/>
          </a:xfrm>
          <a:prstGeom prst="rect">
            <a:avLst/>
          </a:prstGeom>
          <a:noFill/>
          <a:ln w="9525">
            <a:solidFill>
              <a:srgbClr val="009999"/>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mtClean="0">
                <a:solidFill>
                  <a:prstClr val="black"/>
                </a:solidFill>
                <a:hlinkClick r:id="rId9"/>
              </a:rPr>
              <a:t>Video Clip</a:t>
            </a:r>
            <a:endParaRPr lang="en-US" smtClean="0">
              <a:solidFill>
                <a:prstClr val="black"/>
              </a:solidFill>
            </a:endParaRPr>
          </a:p>
          <a:p>
            <a:endParaRPr lang="en-US" smtClean="0">
              <a:solidFill>
                <a:prstClr val="black"/>
              </a:solidFill>
            </a:endParaRPr>
          </a:p>
          <a:p>
            <a:endParaRPr lang="en-US" smtClean="0">
              <a:solidFill>
                <a:prstClr val="black"/>
              </a:solidFill>
            </a:endParaRPr>
          </a:p>
        </p:txBody>
      </p:sp>
      <p:cxnSp>
        <p:nvCxnSpPr>
          <p:cNvPr id="31" name="Straight Arrow Connector 30"/>
          <p:cNvCxnSpPr/>
          <p:nvPr/>
        </p:nvCxnSpPr>
        <p:spPr>
          <a:xfrm rot="16200000" flipH="1">
            <a:off x="4876800" y="2514600"/>
            <a:ext cx="2209800" cy="1600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69906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4800" y="276225"/>
            <a:ext cx="4572000" cy="3467100"/>
          </a:xfrm>
          <a:prstGeom prst="rect">
            <a:avLst/>
          </a:prstGeom>
          <a:ln>
            <a:solidFill>
              <a:schemeClr val="tx2">
                <a:lumMod val="50000"/>
              </a:schemeClr>
            </a:solidFill>
          </a:ln>
        </p:spPr>
      </p:pic>
      <p:sp>
        <p:nvSpPr>
          <p:cNvPr id="3" name="Oval 2"/>
          <p:cNvSpPr/>
          <p:nvPr/>
        </p:nvSpPr>
        <p:spPr>
          <a:xfrm>
            <a:off x="6781800" y="304800"/>
            <a:ext cx="1981200" cy="457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14400" y="4343400"/>
            <a:ext cx="7467600" cy="707886"/>
          </a:xfrm>
          <a:prstGeom prst="rect">
            <a:avLst/>
          </a:prstGeom>
          <a:noFill/>
        </p:spPr>
        <p:txBody>
          <a:bodyPr wrap="square" rtlCol="0">
            <a:spAutoFit/>
          </a:bodyPr>
          <a:lstStyle/>
          <a:p>
            <a:r>
              <a:rPr lang="en-US" sz="4000" dirty="0" smtClean="0">
                <a:hlinkClick r:id="rId2"/>
              </a:rPr>
              <a:t>http://globalrangelands.org</a:t>
            </a:r>
            <a:endParaRPr lang="en-US" sz="4000" dirty="0"/>
          </a:p>
        </p:txBody>
      </p:sp>
      <p:sp>
        <p:nvSpPr>
          <p:cNvPr id="6" name="TextBox 5"/>
          <p:cNvSpPr txBox="1"/>
          <p:nvPr/>
        </p:nvSpPr>
        <p:spPr>
          <a:xfrm>
            <a:off x="5257800" y="1143000"/>
            <a:ext cx="3429000" cy="369332"/>
          </a:xfrm>
          <a:prstGeom prst="rect">
            <a:avLst/>
          </a:prstGeom>
          <a:noFill/>
        </p:spPr>
        <p:txBody>
          <a:bodyPr wrap="square" rtlCol="0">
            <a:spAutoFit/>
          </a:bodyPr>
          <a:lstStyle/>
          <a:p>
            <a:r>
              <a:rPr lang="en-US" dirty="0" smtClean="0">
                <a:solidFill>
                  <a:srgbClr val="114847"/>
                </a:solidFill>
              </a:rPr>
              <a:t>The First Design Mock-Up</a:t>
            </a:r>
            <a:endParaRPr lang="en-US" dirty="0">
              <a:solidFill>
                <a:srgbClr val="114847"/>
              </a:solidFill>
            </a:endParaRPr>
          </a:p>
        </p:txBody>
      </p:sp>
    </p:spTree>
    <p:extLst>
      <p:ext uri="{BB962C8B-B14F-4D97-AF65-F5344CB8AC3E}">
        <p14:creationId xmlns:p14="http://schemas.microsoft.com/office/powerpoint/2010/main" xmlns="" val="3813187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6188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1010043 by Western Rangelands Partnership."/>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95500" y="1417638"/>
            <a:ext cx="5143500" cy="3857626"/>
          </a:xfrm>
          <a:prstGeom prst="rect">
            <a:avLst/>
          </a:prstGeom>
          <a:noFill/>
          <a:ln w="127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 name="Title 1"/>
          <p:cNvSpPr txBox="1">
            <a:spLocks/>
          </p:cNvSpPr>
          <p:nvPr/>
        </p:nvSpPr>
        <p:spPr>
          <a:xfrm>
            <a:off x="457200" y="274638"/>
            <a:ext cx="8229600" cy="1143000"/>
          </a:xfrm>
          <a:prstGeom prst="rect">
            <a:avLst/>
          </a:prstGeom>
        </p:spPr>
        <p:txBody>
          <a:bodyPr>
            <a:normAutofit fontScale="90000" lnSpcReduction="10000"/>
          </a:bodyPr>
          <a:lstStyle/>
          <a:p>
            <a:pPr algn="ctr" eaLnBrk="1" fontAlgn="auto" hangingPunct="1">
              <a:spcAft>
                <a:spcPts val="0"/>
              </a:spcAft>
              <a:defRPr/>
            </a:pPr>
            <a:r>
              <a:rPr lang="en-US" sz="4100" b="1" dirty="0" smtClean="0">
                <a:solidFill>
                  <a:schemeClr val="tx2"/>
                </a:solidFill>
                <a:effectLst>
                  <a:outerShdw blurRad="31750" dist="25400" dir="5400000" algn="tl" rotWithShape="0">
                    <a:srgbClr val="000000">
                      <a:alpha val="25000"/>
                    </a:srgbClr>
                  </a:outerShdw>
                </a:effectLst>
                <a:latin typeface="+mj-lt"/>
                <a:ea typeface="+mj-ea"/>
                <a:cs typeface="+mj-cs"/>
              </a:rPr>
              <a:t>Together we can make great things happen!</a:t>
            </a:r>
          </a:p>
        </p:txBody>
      </p:sp>
      <p:sp>
        <p:nvSpPr>
          <p:cNvPr id="2" name="TextBox 1"/>
          <p:cNvSpPr txBox="1"/>
          <p:nvPr/>
        </p:nvSpPr>
        <p:spPr>
          <a:xfrm>
            <a:off x="609600" y="5464314"/>
            <a:ext cx="8077200" cy="707886"/>
          </a:xfrm>
          <a:prstGeom prst="rect">
            <a:avLst/>
          </a:prstGeom>
          <a:noFill/>
        </p:spPr>
        <p:txBody>
          <a:bodyPr wrap="square" rtlCol="0">
            <a:spAutoFit/>
          </a:bodyPr>
          <a:lstStyle/>
          <a:p>
            <a:pPr algn="ctr"/>
            <a:r>
              <a:rPr lang="en-US" sz="2000" b="1" dirty="0" smtClean="0">
                <a:solidFill>
                  <a:schemeClr val="bg2">
                    <a:lumMod val="25000"/>
                  </a:schemeClr>
                </a:solidFill>
              </a:rPr>
              <a:t>The NEW Rangelands West &amp; Global Rangelands</a:t>
            </a:r>
          </a:p>
          <a:p>
            <a:pPr algn="ctr"/>
            <a:r>
              <a:rPr lang="en-US" sz="2000" b="1" dirty="0" smtClean="0">
                <a:solidFill>
                  <a:schemeClr val="bg2">
                    <a:lumMod val="25000"/>
                  </a:schemeClr>
                </a:solidFill>
              </a:rPr>
              <a:t>Knowledge System Going Live in the Summer of 2011</a:t>
            </a:r>
            <a:endParaRPr lang="en-US" sz="2000" b="1"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 Need Your Comments and Suggestions</a:t>
            </a:r>
            <a:endParaRPr lang="en-US" dirty="0"/>
          </a:p>
        </p:txBody>
      </p:sp>
      <p:sp>
        <p:nvSpPr>
          <p:cNvPr id="3" name="Subtitle 2"/>
          <p:cNvSpPr>
            <a:spLocks noGrp="1"/>
          </p:cNvSpPr>
          <p:nvPr>
            <p:ph type="subTitle" idx="1"/>
          </p:nvPr>
        </p:nvSpPr>
        <p:spPr/>
        <p:txBody>
          <a:bodyPr/>
          <a:lstStyle/>
          <a:p>
            <a:r>
              <a:rPr lang="en-US" dirty="0" smtClean="0"/>
              <a:t>Please review the site and mock-ups &amp;</a:t>
            </a:r>
          </a:p>
          <a:p>
            <a:r>
              <a:rPr lang="en-US" dirty="0" smtClean="0"/>
              <a:t>fill our the questionnaires</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838200"/>
            <a:ext cx="5932487"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4573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1995 – UA joins </a:t>
            </a:r>
            <a:r>
              <a:rPr lang="en-US" dirty="0" err="1" smtClean="0"/>
              <a:t>AgNIC</a:t>
            </a:r>
            <a:r>
              <a:rPr lang="en-US" dirty="0" smtClean="0"/>
              <a:t>: “Managing Rangelands” website</a:t>
            </a:r>
          </a:p>
          <a:p>
            <a:r>
              <a:rPr lang="en-US" dirty="0" smtClean="0"/>
              <a:t>2001 – UA invites Western LGUs to join effort</a:t>
            </a:r>
          </a:p>
          <a:p>
            <a:r>
              <a:rPr lang="en-US" dirty="0" smtClean="0"/>
              <a:t>2002 – “Western Rangelands Partnership” involves 19 LGUs</a:t>
            </a:r>
          </a:p>
          <a:p>
            <a:r>
              <a:rPr lang="en-US" dirty="0" smtClean="0"/>
              <a:t>2005 – Converted to in-house                database management system                       &amp; </a:t>
            </a:r>
            <a:r>
              <a:rPr lang="en-US" dirty="0" smtClean="0"/>
              <a:t>received </a:t>
            </a:r>
            <a:r>
              <a:rPr lang="en-US" dirty="0" smtClean="0"/>
              <a:t>WCC status</a:t>
            </a:r>
          </a:p>
          <a:p>
            <a:r>
              <a:rPr lang="en-US" dirty="0" smtClean="0"/>
              <a:t>Changing environment &amp;                                    technical issues</a:t>
            </a:r>
          </a:p>
          <a:p>
            <a:endParaRPr lang="en-US" dirty="0"/>
          </a:p>
        </p:txBody>
      </p:sp>
      <p:sp>
        <p:nvSpPr>
          <p:cNvPr id="4" name="Title 3"/>
          <p:cNvSpPr>
            <a:spLocks noGrp="1"/>
          </p:cNvSpPr>
          <p:nvPr>
            <p:ph type="title"/>
          </p:nvPr>
        </p:nvSpPr>
        <p:spPr/>
        <p:txBody>
          <a:bodyPr/>
          <a:lstStyle/>
          <a:p>
            <a:r>
              <a:rPr lang="en-US" dirty="0" smtClean="0"/>
              <a:t>A Few Milestones</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1800" y="755650"/>
            <a:ext cx="2169374" cy="1530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4752" y="3352800"/>
            <a:ext cx="2246422" cy="16908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1563" y="4038600"/>
            <a:ext cx="1676400" cy="12624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91000" y="5460719"/>
            <a:ext cx="3048000" cy="12114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500155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t="21001" r="20000" b="6999"/>
          <a:stretch>
            <a:fillRect/>
          </a:stretch>
        </p:blipFill>
        <p:spPr bwMode="auto">
          <a:xfrm>
            <a:off x="381000" y="1743075"/>
            <a:ext cx="8382000" cy="4714875"/>
          </a:xfrm>
          <a:prstGeom prst="rect">
            <a:avLst/>
          </a:prstGeom>
          <a:noFill/>
          <a:ln w="2857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13315" name="Oval 5"/>
          <p:cNvSpPr>
            <a:spLocks noChangeArrowheads="1"/>
          </p:cNvSpPr>
          <p:nvPr/>
        </p:nvSpPr>
        <p:spPr bwMode="auto">
          <a:xfrm>
            <a:off x="7010400" y="3733800"/>
            <a:ext cx="1676400" cy="685800"/>
          </a:xfrm>
          <a:prstGeom prst="ellipse">
            <a:avLst/>
          </a:prstGeom>
          <a:noFill/>
          <a:ln w="190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172" name="Text Box 6"/>
          <p:cNvSpPr txBox="1">
            <a:spLocks noChangeArrowheads="1"/>
          </p:cNvSpPr>
          <p:nvPr/>
        </p:nvSpPr>
        <p:spPr bwMode="auto">
          <a:xfrm>
            <a:off x="1066800" y="304800"/>
            <a:ext cx="8001000" cy="1200150"/>
          </a:xfrm>
          <a:prstGeom prst="rect">
            <a:avLst/>
          </a:prstGeom>
          <a:noFill/>
          <a:ln w="9525">
            <a:noFill/>
            <a:miter lim="800000"/>
            <a:headEnd/>
            <a:tailEnd/>
          </a:ln>
        </p:spPr>
        <p:txBody>
          <a:bodyPr>
            <a:spAutoFit/>
          </a:bodyPr>
          <a:lstStyle/>
          <a:p>
            <a:pPr>
              <a:spcBef>
                <a:spcPct val="50000"/>
              </a:spcBef>
              <a:defRPr/>
            </a:pPr>
            <a:r>
              <a:rPr lang="en-US" sz="3600" dirty="0">
                <a:solidFill>
                  <a:schemeClr val="tx2"/>
                </a:solidFill>
                <a:effectLst>
                  <a:outerShdw blurRad="38100" dist="38100" dir="2700000" algn="tl">
                    <a:srgbClr val="000000">
                      <a:alpha val="43137"/>
                    </a:srgbClr>
                  </a:outerShdw>
                </a:effectLst>
                <a:latin typeface="+mj-lt"/>
              </a:rPr>
              <a:t>Rangelands West: Archival Repository for SRM Journals</a:t>
            </a:r>
          </a:p>
        </p:txBody>
      </p:sp>
      <p:sp>
        <p:nvSpPr>
          <p:cNvPr id="13317" name="Line 7"/>
          <p:cNvSpPr>
            <a:spLocks noChangeShapeType="1"/>
          </p:cNvSpPr>
          <p:nvPr/>
        </p:nvSpPr>
        <p:spPr bwMode="auto">
          <a:xfrm>
            <a:off x="3733800" y="1143000"/>
            <a:ext cx="3429000" cy="2743200"/>
          </a:xfrm>
          <a:prstGeom prst="line">
            <a:avLst/>
          </a:prstGeom>
          <a:noFill/>
          <a:ln w="127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524000"/>
            <a:ext cx="7543800" cy="4267200"/>
          </a:xfrm>
        </p:spPr>
        <p:txBody>
          <a:bodyPr>
            <a:normAutofit/>
          </a:bodyPr>
          <a:lstStyle/>
          <a:p>
            <a:pPr marL="365760" indent="-256032" fontAlgn="auto">
              <a:spcAft>
                <a:spcPts val="0"/>
              </a:spcAft>
              <a:buFont typeface="Wingdings 3"/>
              <a:buChar char=""/>
              <a:defRPr/>
            </a:pPr>
            <a:r>
              <a:rPr lang="en-US" sz="2800" dirty="0" smtClean="0">
                <a:latin typeface="Arial" pitchFamily="34" charset="0"/>
                <a:cs typeface="Arial" pitchFamily="34" charset="0"/>
              </a:rPr>
              <a:t>Applied for </a:t>
            </a:r>
            <a:r>
              <a:rPr lang="en-US" sz="2800" i="1" dirty="0" smtClean="0">
                <a:latin typeface="Arial" pitchFamily="34" charset="0"/>
                <a:cs typeface="Arial" pitchFamily="34" charset="0"/>
              </a:rPr>
              <a:t>Strategic Development Funds</a:t>
            </a:r>
            <a:r>
              <a:rPr lang="en-US" sz="2800" dirty="0" smtClean="0">
                <a:latin typeface="Arial" pitchFamily="34" charset="0"/>
                <a:cs typeface="Arial" pitchFamily="34" charset="0"/>
              </a:rPr>
              <a:t> from UA Libraries</a:t>
            </a:r>
          </a:p>
          <a:p>
            <a:pPr marL="621792" lvl="1" fontAlgn="auto">
              <a:spcBef>
                <a:spcPts val="324"/>
              </a:spcBef>
              <a:spcAft>
                <a:spcPts val="0"/>
              </a:spcAft>
              <a:buFont typeface="Verdana"/>
              <a:buChar char="◦"/>
              <a:defRPr/>
            </a:pPr>
            <a:r>
              <a:rPr lang="en-US" sz="2400" dirty="0" smtClean="0">
                <a:solidFill>
                  <a:schemeClr val="accent1">
                    <a:lumMod val="50000"/>
                  </a:schemeClr>
                </a:solidFill>
                <a:latin typeface="Arial" pitchFamily="34" charset="0"/>
                <a:cs typeface="Arial" pitchFamily="34" charset="0"/>
              </a:rPr>
              <a:t>Approved to conduct </a:t>
            </a:r>
            <a:r>
              <a:rPr lang="en-US" sz="2400" u="sng" dirty="0" smtClean="0">
                <a:solidFill>
                  <a:schemeClr val="accent1">
                    <a:lumMod val="50000"/>
                  </a:schemeClr>
                </a:solidFill>
                <a:latin typeface="Arial" pitchFamily="34" charset="0"/>
                <a:cs typeface="Arial" pitchFamily="34" charset="0"/>
              </a:rPr>
              <a:t>needs assessments </a:t>
            </a:r>
            <a:r>
              <a:rPr lang="en-US" sz="2400" dirty="0" smtClean="0">
                <a:solidFill>
                  <a:schemeClr val="accent1">
                    <a:lumMod val="50000"/>
                  </a:schemeClr>
                </a:solidFill>
                <a:latin typeface="Arial" pitchFamily="34" charset="0"/>
                <a:cs typeface="Arial" pitchFamily="34" charset="0"/>
              </a:rPr>
              <a:t>and develop </a:t>
            </a:r>
            <a:r>
              <a:rPr lang="en-US" sz="2400" u="sng" dirty="0" smtClean="0">
                <a:solidFill>
                  <a:schemeClr val="accent1">
                    <a:lumMod val="50000"/>
                  </a:schemeClr>
                </a:solidFill>
                <a:latin typeface="Arial" pitchFamily="34" charset="0"/>
                <a:cs typeface="Arial" pitchFamily="34" charset="0"/>
              </a:rPr>
              <a:t>business plan</a:t>
            </a:r>
            <a:endParaRPr lang="en-US" sz="2400" dirty="0" smtClean="0">
              <a:solidFill>
                <a:schemeClr val="accent1">
                  <a:lumMod val="50000"/>
                </a:schemeClr>
              </a:solidFill>
              <a:latin typeface="Arial" pitchFamily="34" charset="0"/>
              <a:cs typeface="Arial" pitchFamily="34" charset="0"/>
            </a:endParaRPr>
          </a:p>
          <a:p>
            <a:pPr marL="621792" lvl="1" fontAlgn="auto">
              <a:spcBef>
                <a:spcPts val="324"/>
              </a:spcBef>
              <a:spcAft>
                <a:spcPts val="0"/>
              </a:spcAft>
              <a:buFont typeface="Verdana"/>
              <a:buChar char="◦"/>
              <a:defRPr/>
            </a:pPr>
            <a:r>
              <a:rPr lang="en-US" sz="2400" i="1" dirty="0" smtClean="0">
                <a:latin typeface="Arial" pitchFamily="34" charset="0"/>
                <a:cs typeface="Arial" pitchFamily="34" charset="0"/>
              </a:rPr>
              <a:t>Purpose</a:t>
            </a:r>
            <a:r>
              <a:rPr lang="en-US" sz="2400" dirty="0" smtClean="0">
                <a:latin typeface="Arial" pitchFamily="34" charset="0"/>
                <a:cs typeface="Arial" pitchFamily="34" charset="0"/>
              </a:rPr>
              <a:t>: to guide development of a technical requirements for total redesign</a:t>
            </a:r>
          </a:p>
          <a:p>
            <a:pPr marL="621792" lvl="1" fontAlgn="auto">
              <a:spcBef>
                <a:spcPts val="324"/>
              </a:spcBef>
              <a:spcAft>
                <a:spcPts val="0"/>
              </a:spcAft>
              <a:buFont typeface="Verdana"/>
              <a:buChar char="◦"/>
              <a:defRPr/>
            </a:pPr>
            <a:r>
              <a:rPr lang="en-US" sz="2400" dirty="0" smtClean="0">
                <a:solidFill>
                  <a:schemeClr val="accent1">
                    <a:lumMod val="50000"/>
                  </a:schemeClr>
                </a:solidFill>
                <a:latin typeface="Arial" pitchFamily="34" charset="0"/>
                <a:cs typeface="Arial" pitchFamily="34" charset="0"/>
              </a:rPr>
              <a:t>2008-09 focus: groundwork for future</a:t>
            </a:r>
          </a:p>
          <a:p>
            <a:pPr marL="859536" lvl="2" fontAlgn="auto">
              <a:spcAft>
                <a:spcPts val="0"/>
              </a:spcAft>
              <a:buFont typeface="Wingdings 2"/>
              <a:buChar char=""/>
              <a:defRPr/>
            </a:pPr>
            <a:r>
              <a:rPr lang="en-US" sz="2000" dirty="0" smtClean="0">
                <a:latin typeface="Arial" pitchFamily="34" charset="0"/>
                <a:cs typeface="Arial" pitchFamily="34" charset="0"/>
              </a:rPr>
              <a:t>UA Eller Business College graduate students prepared “Business Plan”</a:t>
            </a:r>
          </a:p>
          <a:p>
            <a:pPr marL="859536" lvl="2" fontAlgn="auto">
              <a:spcAft>
                <a:spcPts val="0"/>
              </a:spcAft>
              <a:buFont typeface="Wingdings 2"/>
              <a:buChar char=""/>
              <a:defRPr/>
            </a:pPr>
            <a:r>
              <a:rPr lang="en-US" sz="2000" dirty="0" smtClean="0">
                <a:latin typeface="Arial" pitchFamily="34" charset="0"/>
                <a:cs typeface="Arial" pitchFamily="34" charset="0"/>
              </a:rPr>
              <a:t>UA R.W. Team organized needs assessments (online &amp;         focus groups)</a:t>
            </a:r>
          </a:p>
          <a:p>
            <a:pPr marL="365760" indent="-256032" fontAlgn="auto">
              <a:spcAft>
                <a:spcPts val="0"/>
              </a:spcAft>
              <a:buFont typeface="Wingdings 3"/>
              <a:buChar char=""/>
              <a:defRPr/>
            </a:pPr>
            <a:endParaRPr lang="en-US" dirty="0" smtClean="0"/>
          </a:p>
        </p:txBody>
      </p:sp>
      <p:sp>
        <p:nvSpPr>
          <p:cNvPr id="8194" name="Title 1"/>
          <p:cNvSpPr>
            <a:spLocks noGrp="1"/>
          </p:cNvSpPr>
          <p:nvPr>
            <p:ph type="title"/>
          </p:nvPr>
        </p:nvSpPr>
        <p:spPr>
          <a:xfrm>
            <a:off x="762000" y="301625"/>
            <a:ext cx="7921625" cy="1143000"/>
          </a:xfrm>
        </p:spPr>
        <p:txBody>
          <a:bodyPr/>
          <a:lstStyle/>
          <a:p>
            <a:pPr fontAlgn="auto">
              <a:spcAft>
                <a:spcPts val="0"/>
              </a:spcAft>
              <a:defRPr/>
            </a:pPr>
            <a:r>
              <a:rPr lang="en-US" sz="3200" dirty="0" smtClean="0"/>
              <a:t>Recognized Need to Change and Evolve … and gain new resources</a:t>
            </a:r>
          </a:p>
        </p:txBody>
      </p:sp>
      <p:pic>
        <p:nvPicPr>
          <p:cNvPr id="30726"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29400" y="5410200"/>
            <a:ext cx="1981200" cy="1317625"/>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30728" name="Picture 8"/>
          <p:cNvPicPr>
            <a:picLocks noChangeAspect="1" noChangeArrowheads="1"/>
          </p:cNvPicPr>
          <p:nvPr/>
        </p:nvPicPr>
        <p:blipFill>
          <a:blip r:embed="rId3" cstate="print"/>
          <a:srcRect/>
          <a:stretch>
            <a:fillRect/>
          </a:stretch>
        </p:blipFill>
        <p:spPr bwMode="auto">
          <a:xfrm>
            <a:off x="762000" y="5867400"/>
            <a:ext cx="5334000" cy="681038"/>
          </a:xfrm>
          <a:prstGeom prst="rect">
            <a:avLst/>
          </a:prstGeom>
          <a:noFill/>
          <a:ln w="9525">
            <a:solidFill>
              <a:schemeClr val="accent4"/>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295400"/>
            <a:ext cx="7772400" cy="4876800"/>
          </a:xfrm>
        </p:spPr>
        <p:txBody>
          <a:bodyPr>
            <a:normAutofit/>
          </a:bodyPr>
          <a:lstStyle/>
          <a:p>
            <a:pPr marL="621792" lvl="1" fontAlgn="auto">
              <a:spcBef>
                <a:spcPts val="324"/>
              </a:spcBef>
              <a:spcAft>
                <a:spcPts val="0"/>
              </a:spcAft>
              <a:buFont typeface="Verdana"/>
              <a:buChar char="◦"/>
              <a:defRPr/>
            </a:pPr>
            <a:r>
              <a:rPr lang="en-US" sz="2800" dirty="0" smtClean="0">
                <a:solidFill>
                  <a:schemeClr val="accent1">
                    <a:lumMod val="50000"/>
                  </a:schemeClr>
                </a:solidFill>
                <a:latin typeface="Arial" pitchFamily="34" charset="0"/>
                <a:cs typeface="Arial" pitchFamily="34" charset="0"/>
              </a:rPr>
              <a:t>Update content frequently</a:t>
            </a:r>
          </a:p>
          <a:p>
            <a:pPr marL="621792" lvl="1" fontAlgn="auto">
              <a:spcBef>
                <a:spcPts val="324"/>
              </a:spcBef>
              <a:spcAft>
                <a:spcPts val="0"/>
              </a:spcAft>
              <a:buFont typeface="Verdana"/>
              <a:buChar char="◦"/>
              <a:defRPr/>
            </a:pPr>
            <a:r>
              <a:rPr lang="en-US" sz="2800" dirty="0" smtClean="0">
                <a:latin typeface="Arial" pitchFamily="34" charset="0"/>
                <a:cs typeface="Arial" pitchFamily="34" charset="0"/>
              </a:rPr>
              <a:t>Fast and relevant searches</a:t>
            </a:r>
          </a:p>
          <a:p>
            <a:pPr marL="621792" lvl="1" fontAlgn="auto">
              <a:spcBef>
                <a:spcPts val="324"/>
              </a:spcBef>
              <a:spcAft>
                <a:spcPts val="0"/>
              </a:spcAft>
              <a:buFont typeface="Verdana"/>
              <a:buChar char="◦"/>
              <a:defRPr/>
            </a:pPr>
            <a:r>
              <a:rPr lang="en-US" sz="2800" dirty="0" smtClean="0">
                <a:solidFill>
                  <a:schemeClr val="accent1">
                    <a:lumMod val="50000"/>
                  </a:schemeClr>
                </a:solidFill>
                <a:latin typeface="Arial" pitchFamily="34" charset="0"/>
                <a:cs typeface="Arial" pitchFamily="34" charset="0"/>
              </a:rPr>
              <a:t>Libraries of documents &amp; images</a:t>
            </a:r>
          </a:p>
          <a:p>
            <a:pPr marL="621792" lvl="1" fontAlgn="auto">
              <a:spcBef>
                <a:spcPts val="324"/>
              </a:spcBef>
              <a:spcAft>
                <a:spcPts val="0"/>
              </a:spcAft>
              <a:buFont typeface="Verdana"/>
              <a:buChar char="◦"/>
              <a:defRPr/>
            </a:pPr>
            <a:r>
              <a:rPr lang="en-US" sz="2800" dirty="0" smtClean="0">
                <a:latin typeface="Arial" pitchFamily="34" charset="0"/>
                <a:cs typeface="Arial" pitchFamily="34" charset="0"/>
              </a:rPr>
              <a:t>Location-specific information</a:t>
            </a:r>
          </a:p>
          <a:p>
            <a:pPr marL="621792" lvl="1" fontAlgn="auto">
              <a:spcBef>
                <a:spcPts val="324"/>
              </a:spcBef>
              <a:spcAft>
                <a:spcPts val="0"/>
              </a:spcAft>
              <a:buFont typeface="Verdana"/>
              <a:buChar char="◦"/>
              <a:defRPr/>
            </a:pPr>
            <a:r>
              <a:rPr lang="en-US" sz="2800" dirty="0" smtClean="0">
                <a:solidFill>
                  <a:schemeClr val="accent1">
                    <a:lumMod val="50000"/>
                  </a:schemeClr>
                </a:solidFill>
                <a:latin typeface="Arial" pitchFamily="34" charset="0"/>
                <a:cs typeface="Arial" pitchFamily="34" charset="0"/>
              </a:rPr>
              <a:t>Tools to foster interaction/networking</a:t>
            </a:r>
          </a:p>
          <a:p>
            <a:pPr marL="621792" lvl="1" fontAlgn="auto">
              <a:spcBef>
                <a:spcPts val="324"/>
              </a:spcBef>
              <a:spcAft>
                <a:spcPts val="0"/>
              </a:spcAft>
              <a:buFont typeface="Verdana"/>
              <a:buChar char="◦"/>
              <a:defRPr/>
            </a:pPr>
            <a:r>
              <a:rPr lang="en-US" sz="2800" dirty="0" smtClean="0">
                <a:latin typeface="Arial" pitchFamily="34" charset="0"/>
                <a:cs typeface="Arial" pitchFamily="34" charset="0"/>
              </a:rPr>
              <a:t>Searchable directory of experts</a:t>
            </a:r>
          </a:p>
          <a:p>
            <a:pPr marL="621792" lvl="1" fontAlgn="auto">
              <a:spcBef>
                <a:spcPts val="324"/>
              </a:spcBef>
              <a:spcAft>
                <a:spcPts val="0"/>
              </a:spcAft>
              <a:buFont typeface="Verdana"/>
              <a:buChar char="◦"/>
              <a:defRPr/>
            </a:pPr>
            <a:r>
              <a:rPr lang="en-US" sz="2800" dirty="0" smtClean="0">
                <a:solidFill>
                  <a:schemeClr val="accent1">
                    <a:lumMod val="50000"/>
                  </a:schemeClr>
                </a:solidFill>
                <a:latin typeface="Arial" pitchFamily="34" charset="0"/>
                <a:cs typeface="Arial" pitchFamily="34" charset="0"/>
              </a:rPr>
              <a:t>Revenue generation</a:t>
            </a:r>
          </a:p>
          <a:p>
            <a:pPr marL="859536" lvl="2" fontAlgn="auto">
              <a:spcAft>
                <a:spcPts val="0"/>
              </a:spcAft>
              <a:buFont typeface="Wingdings 2"/>
              <a:buChar char=""/>
              <a:defRPr/>
            </a:pPr>
            <a:r>
              <a:rPr lang="en-US" dirty="0" smtClean="0">
                <a:latin typeface="Arial" pitchFamily="34" charset="0"/>
                <a:cs typeface="Arial" pitchFamily="34" charset="0"/>
              </a:rPr>
              <a:t>Grants</a:t>
            </a:r>
          </a:p>
          <a:p>
            <a:pPr marL="859536" lvl="2" fontAlgn="auto">
              <a:spcAft>
                <a:spcPts val="0"/>
              </a:spcAft>
              <a:buFont typeface="Wingdings 2"/>
              <a:buChar char=""/>
              <a:defRPr/>
            </a:pPr>
            <a:r>
              <a:rPr lang="en-US" dirty="0" smtClean="0">
                <a:latin typeface="Arial" pitchFamily="34" charset="0"/>
                <a:cs typeface="Arial" pitchFamily="34" charset="0"/>
              </a:rPr>
              <a:t>Partner contributions</a:t>
            </a:r>
          </a:p>
          <a:p>
            <a:pPr marL="859536" lvl="2" fontAlgn="auto">
              <a:spcAft>
                <a:spcPts val="0"/>
              </a:spcAft>
              <a:buFont typeface="Wingdings 2"/>
              <a:buChar char=""/>
              <a:defRPr/>
            </a:pPr>
            <a:r>
              <a:rPr lang="en-US" dirty="0" smtClean="0">
                <a:latin typeface="Arial" pitchFamily="34" charset="0"/>
                <a:cs typeface="Arial" pitchFamily="34" charset="0"/>
              </a:rPr>
              <a:t>Sponsorships</a:t>
            </a:r>
          </a:p>
          <a:p>
            <a:pPr marL="621792" lvl="1" fontAlgn="auto">
              <a:spcBef>
                <a:spcPts val="324"/>
              </a:spcBef>
              <a:spcAft>
                <a:spcPts val="0"/>
              </a:spcAft>
              <a:buFont typeface="Verdana"/>
              <a:buChar char="◦"/>
              <a:defRPr/>
            </a:pPr>
            <a:endParaRPr lang="en-US" sz="2000" dirty="0" smtClean="0">
              <a:solidFill>
                <a:schemeClr val="tx2"/>
              </a:solidFill>
            </a:endParaRPr>
          </a:p>
          <a:p>
            <a:pPr marL="859536" lvl="2" fontAlgn="auto">
              <a:spcAft>
                <a:spcPts val="0"/>
              </a:spcAft>
              <a:buFont typeface="Wingdings 2"/>
              <a:buChar char=""/>
              <a:defRPr/>
            </a:pPr>
            <a:endParaRPr lang="en-US" dirty="0" smtClean="0">
              <a:solidFill>
                <a:schemeClr val="tx2"/>
              </a:solidFill>
            </a:endParaRPr>
          </a:p>
        </p:txBody>
      </p:sp>
      <p:sp>
        <p:nvSpPr>
          <p:cNvPr id="9218" name="Title 1"/>
          <p:cNvSpPr>
            <a:spLocks noGrp="1"/>
          </p:cNvSpPr>
          <p:nvPr>
            <p:ph type="title"/>
          </p:nvPr>
        </p:nvSpPr>
        <p:spPr>
          <a:xfrm>
            <a:off x="990600" y="228600"/>
            <a:ext cx="7313613" cy="1143000"/>
          </a:xfrm>
        </p:spPr>
        <p:txBody>
          <a:bodyPr/>
          <a:lstStyle/>
          <a:p>
            <a:pPr fontAlgn="auto">
              <a:spcAft>
                <a:spcPts val="0"/>
              </a:spcAft>
              <a:defRPr/>
            </a:pPr>
            <a:r>
              <a:rPr lang="en-US" sz="3600" dirty="0" smtClean="0"/>
              <a:t>Key Recommendations</a:t>
            </a:r>
          </a:p>
        </p:txBody>
      </p:sp>
      <p:pic>
        <p:nvPicPr>
          <p:cNvPr id="1536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0" y="457200"/>
            <a:ext cx="1524000" cy="66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371600"/>
            <a:ext cx="8077200" cy="5181600"/>
          </a:xfrm>
        </p:spPr>
        <p:txBody>
          <a:bodyPr>
            <a:normAutofit fontScale="47500" lnSpcReduction="20000"/>
          </a:bodyPr>
          <a:lstStyle/>
          <a:p>
            <a:pPr marL="365760" indent="-256032" fontAlgn="auto">
              <a:spcAft>
                <a:spcPts val="0"/>
              </a:spcAft>
              <a:buFont typeface="Wingdings 3"/>
              <a:buChar char=""/>
              <a:defRPr/>
            </a:pPr>
            <a:r>
              <a:rPr lang="en-US" sz="5900" dirty="0" smtClean="0">
                <a:solidFill>
                  <a:schemeClr val="accent1">
                    <a:lumMod val="50000"/>
                  </a:schemeClr>
                </a:solidFill>
                <a:latin typeface="Arial" pitchFamily="34" charset="0"/>
                <a:cs typeface="Arial" pitchFamily="34" charset="0"/>
              </a:rPr>
              <a:t>Open source, self-managed content management systems (</a:t>
            </a:r>
            <a:r>
              <a:rPr lang="en-US" sz="5900" dirty="0" err="1" smtClean="0">
                <a:solidFill>
                  <a:schemeClr val="accent1">
                    <a:lumMod val="50000"/>
                  </a:schemeClr>
                </a:solidFill>
                <a:latin typeface="Arial" pitchFamily="34" charset="0"/>
                <a:cs typeface="Arial" pitchFamily="34" charset="0"/>
              </a:rPr>
              <a:t>Drupal</a:t>
            </a:r>
            <a:r>
              <a:rPr lang="en-US" sz="5900" dirty="0" smtClean="0">
                <a:solidFill>
                  <a:schemeClr val="accent1">
                    <a:lumMod val="50000"/>
                  </a:schemeClr>
                </a:solidFill>
                <a:latin typeface="Arial" pitchFamily="34" charset="0"/>
                <a:cs typeface="Arial" pitchFamily="34" charset="0"/>
              </a:rPr>
              <a:t>)</a:t>
            </a:r>
            <a:endParaRPr lang="en-US" sz="5900" dirty="0" smtClean="0">
              <a:solidFill>
                <a:schemeClr val="accent1">
                  <a:lumMod val="50000"/>
                </a:schemeClr>
              </a:solidFill>
              <a:latin typeface="Arial" pitchFamily="34" charset="0"/>
              <a:cs typeface="Arial" pitchFamily="34" charset="0"/>
            </a:endParaRPr>
          </a:p>
          <a:p>
            <a:pPr marL="365760" indent="-256032" fontAlgn="auto">
              <a:spcAft>
                <a:spcPts val="0"/>
              </a:spcAft>
              <a:buFont typeface="Wingdings 3"/>
              <a:buChar char=""/>
              <a:defRPr/>
            </a:pPr>
            <a:endParaRPr lang="en-US" sz="5900" dirty="0" smtClean="0">
              <a:solidFill>
                <a:schemeClr val="accent1">
                  <a:lumMod val="50000"/>
                </a:schemeClr>
              </a:solidFill>
              <a:latin typeface="Arial" pitchFamily="34" charset="0"/>
              <a:cs typeface="Arial" pitchFamily="34" charset="0"/>
            </a:endParaRPr>
          </a:p>
          <a:p>
            <a:pPr marL="365760" indent="-256032" fontAlgn="auto">
              <a:spcAft>
                <a:spcPts val="0"/>
              </a:spcAft>
              <a:buFont typeface="Wingdings 3"/>
              <a:buChar char=""/>
              <a:defRPr/>
            </a:pPr>
            <a:r>
              <a:rPr lang="en-US" sz="5900" dirty="0" smtClean="0">
                <a:latin typeface="Arial" pitchFamily="34" charset="0"/>
                <a:cs typeface="Arial" pitchFamily="34" charset="0"/>
              </a:rPr>
              <a:t>Social media to directly engage ranchers and other stakeholders</a:t>
            </a:r>
          </a:p>
          <a:p>
            <a:pPr marL="365760" indent="-256032" fontAlgn="auto">
              <a:spcAft>
                <a:spcPts val="0"/>
              </a:spcAft>
              <a:buFont typeface="Wingdings 3"/>
              <a:buChar char=""/>
              <a:defRPr/>
            </a:pPr>
            <a:endParaRPr lang="en-US" sz="5900" dirty="0" smtClean="0">
              <a:latin typeface="Arial" pitchFamily="34" charset="0"/>
              <a:cs typeface="Arial" pitchFamily="34" charset="0"/>
            </a:endParaRPr>
          </a:p>
          <a:p>
            <a:pPr marL="365760" indent="-256032" fontAlgn="auto">
              <a:spcAft>
                <a:spcPts val="0"/>
              </a:spcAft>
              <a:buFont typeface="Wingdings 3"/>
              <a:buChar char=""/>
              <a:defRPr/>
            </a:pPr>
            <a:r>
              <a:rPr lang="en-US" sz="5900" dirty="0" smtClean="0">
                <a:solidFill>
                  <a:schemeClr val="accent1">
                    <a:lumMod val="50000"/>
                  </a:schemeClr>
                </a:solidFill>
                <a:latin typeface="Arial" pitchFamily="34" charset="0"/>
                <a:cs typeface="Arial" pitchFamily="34" charset="0"/>
              </a:rPr>
              <a:t>Discussions at 2009 SRM meeting</a:t>
            </a:r>
          </a:p>
          <a:p>
            <a:pPr marL="621792" lvl="1" fontAlgn="auto">
              <a:spcBef>
                <a:spcPts val="324"/>
              </a:spcBef>
              <a:spcAft>
                <a:spcPts val="0"/>
              </a:spcAft>
              <a:buFont typeface="Verdana"/>
              <a:buChar char="◦"/>
              <a:defRPr/>
            </a:pPr>
            <a:r>
              <a:rPr lang="en-US" sz="4200" dirty="0" smtClean="0">
                <a:latin typeface="Arial" pitchFamily="34" charset="0"/>
                <a:cs typeface="Arial" pitchFamily="34" charset="0"/>
              </a:rPr>
              <a:t>Possibility of cooperation with Southern African and Australian range journals</a:t>
            </a:r>
          </a:p>
          <a:p>
            <a:pPr marL="621792" lvl="1" fontAlgn="auto">
              <a:spcBef>
                <a:spcPts val="324"/>
              </a:spcBef>
              <a:spcAft>
                <a:spcPts val="0"/>
              </a:spcAft>
              <a:buFont typeface="Verdana"/>
              <a:buChar char="◦"/>
              <a:defRPr/>
            </a:pPr>
            <a:endParaRPr lang="en-US" sz="4200" dirty="0" smtClean="0">
              <a:latin typeface="Arial" pitchFamily="34" charset="0"/>
              <a:cs typeface="Arial" pitchFamily="34" charset="0"/>
            </a:endParaRPr>
          </a:p>
          <a:p>
            <a:pPr marL="365760" indent="-256032" fontAlgn="auto">
              <a:spcAft>
                <a:spcPts val="0"/>
              </a:spcAft>
              <a:buFont typeface="Wingdings 3"/>
              <a:buChar char=""/>
              <a:defRPr/>
            </a:pPr>
            <a:r>
              <a:rPr lang="en-US" sz="5900" dirty="0" smtClean="0">
                <a:solidFill>
                  <a:schemeClr val="accent1">
                    <a:lumMod val="50000"/>
                  </a:schemeClr>
                </a:solidFill>
                <a:latin typeface="Arial" pitchFamily="34" charset="0"/>
                <a:cs typeface="Arial" pitchFamily="34" charset="0"/>
              </a:rPr>
              <a:t>More funding options with global partners</a:t>
            </a:r>
          </a:p>
          <a:p>
            <a:pPr marL="621792" lvl="1" fontAlgn="auto">
              <a:spcBef>
                <a:spcPts val="324"/>
              </a:spcBef>
              <a:spcAft>
                <a:spcPts val="0"/>
              </a:spcAft>
              <a:buFont typeface="Verdana"/>
              <a:buChar char="◦"/>
              <a:defRPr/>
            </a:pPr>
            <a:r>
              <a:rPr lang="en-US" sz="4200" dirty="0" smtClean="0">
                <a:latin typeface="Arial" pitchFamily="34" charset="0"/>
                <a:cs typeface="Arial" pitchFamily="34" charset="0"/>
              </a:rPr>
              <a:t>Possibility of partnering with FAO &amp; others</a:t>
            </a:r>
          </a:p>
          <a:p>
            <a:pPr marL="621792" lvl="1" fontAlgn="auto">
              <a:spcBef>
                <a:spcPts val="324"/>
              </a:spcBef>
              <a:spcAft>
                <a:spcPts val="0"/>
              </a:spcAft>
              <a:buFont typeface="Verdana"/>
              <a:buChar char="◦"/>
              <a:defRPr/>
            </a:pPr>
            <a:r>
              <a:rPr lang="en-US" sz="4200" dirty="0" err="1" smtClean="0">
                <a:latin typeface="Arial" pitchFamily="34" charset="0"/>
                <a:cs typeface="Arial" pitchFamily="34" charset="0"/>
              </a:rPr>
              <a:t>AgriDrupal</a:t>
            </a:r>
            <a:r>
              <a:rPr lang="en-US" sz="4200" dirty="0" smtClean="0">
                <a:latin typeface="Arial" pitchFamily="34" charset="0"/>
                <a:cs typeface="Arial" pitchFamily="34" charset="0"/>
              </a:rPr>
              <a:t> global community of practice</a:t>
            </a:r>
          </a:p>
          <a:p>
            <a:pPr marL="621792" lvl="1" fontAlgn="auto">
              <a:spcBef>
                <a:spcPts val="324"/>
              </a:spcBef>
              <a:spcAft>
                <a:spcPts val="0"/>
              </a:spcAft>
              <a:buFont typeface="Verdana"/>
              <a:buChar char="◦"/>
              <a:defRPr/>
            </a:pPr>
            <a:r>
              <a:rPr lang="en-US" sz="4200" u="sng" dirty="0" smtClean="0">
                <a:latin typeface="Arial" pitchFamily="34" charset="0"/>
                <a:cs typeface="Arial" pitchFamily="34" charset="0"/>
              </a:rPr>
              <a:t>USDA ISE grant application; submitted &amp; approved 2010</a:t>
            </a:r>
          </a:p>
          <a:p>
            <a:pPr marL="365760" indent="-256032" fontAlgn="auto">
              <a:spcAft>
                <a:spcPts val="0"/>
              </a:spcAft>
              <a:buFont typeface="Wingdings 3"/>
              <a:buChar char=""/>
              <a:defRPr/>
            </a:pPr>
            <a:endParaRPr lang="en-US" dirty="0"/>
          </a:p>
        </p:txBody>
      </p:sp>
      <p:sp>
        <p:nvSpPr>
          <p:cNvPr id="10244" name="Title 2"/>
          <p:cNvSpPr>
            <a:spLocks noGrp="1"/>
          </p:cNvSpPr>
          <p:nvPr>
            <p:ph type="title"/>
          </p:nvPr>
        </p:nvSpPr>
        <p:spPr/>
        <p:txBody>
          <a:bodyPr/>
          <a:lstStyle/>
          <a:p>
            <a:pPr fontAlgn="auto">
              <a:spcAft>
                <a:spcPts val="0"/>
              </a:spcAft>
              <a:defRPr/>
            </a:pPr>
            <a:r>
              <a:rPr lang="en-US" smtClean="0"/>
              <a:t>The Opportunity</a:t>
            </a:r>
          </a:p>
        </p:txBody>
      </p:sp>
      <p:pic>
        <p:nvPicPr>
          <p:cNvPr id="16388"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81800" y="228600"/>
            <a:ext cx="2200275" cy="11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827213"/>
            <a:ext cx="7313613" cy="4114800"/>
          </a:xfrm>
        </p:spPr>
        <p:txBody>
          <a:bodyPr>
            <a:normAutofit/>
          </a:bodyPr>
          <a:lstStyle/>
          <a:p>
            <a:pPr marL="365760" indent="-256032" fontAlgn="auto">
              <a:spcAft>
                <a:spcPts val="0"/>
              </a:spcAft>
              <a:buFont typeface="Wingdings 3"/>
              <a:buChar char=""/>
              <a:defRPr/>
            </a:pPr>
            <a:r>
              <a:rPr lang="en-US" sz="2800" dirty="0" smtClean="0">
                <a:latin typeface="Arial" pitchFamily="34" charset="0"/>
                <a:cs typeface="Arial" pitchFamily="34" charset="0"/>
              </a:rPr>
              <a:t>University of Arizona</a:t>
            </a:r>
          </a:p>
          <a:p>
            <a:pPr marL="365760" indent="-256032" fontAlgn="auto">
              <a:spcAft>
                <a:spcPts val="0"/>
              </a:spcAft>
              <a:buFont typeface="Wingdings 3"/>
              <a:buChar char=""/>
              <a:defRPr/>
            </a:pPr>
            <a:r>
              <a:rPr lang="en-US" sz="2800" dirty="0" smtClean="0">
                <a:solidFill>
                  <a:schemeClr val="accent1">
                    <a:lumMod val="50000"/>
                  </a:schemeClr>
                </a:solidFill>
                <a:latin typeface="Arial" pitchFamily="34" charset="0"/>
                <a:cs typeface="Arial" pitchFamily="34" charset="0"/>
              </a:rPr>
              <a:t>University of California, Davis</a:t>
            </a:r>
          </a:p>
          <a:p>
            <a:pPr marL="365760" indent="-256032" fontAlgn="auto">
              <a:spcAft>
                <a:spcPts val="0"/>
              </a:spcAft>
              <a:buFont typeface="Wingdings 3"/>
              <a:buChar char=""/>
              <a:defRPr/>
            </a:pPr>
            <a:r>
              <a:rPr lang="en-US" sz="2800" dirty="0" smtClean="0">
                <a:latin typeface="Arial" pitchFamily="34" charset="0"/>
                <a:cs typeface="Arial" pitchFamily="34" charset="0"/>
              </a:rPr>
              <a:t>University of Idaho</a:t>
            </a:r>
          </a:p>
          <a:p>
            <a:pPr marL="365760" indent="-256032" fontAlgn="auto">
              <a:spcAft>
                <a:spcPts val="0"/>
              </a:spcAft>
              <a:buFont typeface="Wingdings 3"/>
              <a:buChar char=""/>
              <a:defRPr/>
            </a:pPr>
            <a:r>
              <a:rPr lang="en-US" sz="2800" dirty="0" smtClean="0">
                <a:solidFill>
                  <a:schemeClr val="accent1">
                    <a:lumMod val="50000"/>
                  </a:schemeClr>
                </a:solidFill>
                <a:latin typeface="Arial" pitchFamily="34" charset="0"/>
                <a:cs typeface="Arial" pitchFamily="34" charset="0"/>
              </a:rPr>
              <a:t>Rangelands Australia</a:t>
            </a:r>
          </a:p>
          <a:p>
            <a:pPr marL="365760" indent="-256032" fontAlgn="auto">
              <a:spcAft>
                <a:spcPts val="0"/>
              </a:spcAft>
              <a:buFont typeface="Wingdings 3"/>
              <a:buChar char=""/>
              <a:defRPr/>
            </a:pPr>
            <a:r>
              <a:rPr lang="en-US" sz="2800" dirty="0" smtClean="0">
                <a:latin typeface="Arial" pitchFamily="34" charset="0"/>
                <a:cs typeface="Arial" pitchFamily="34" charset="0"/>
              </a:rPr>
              <a:t>Food and Agriculture Organization of the United Nations</a:t>
            </a:r>
          </a:p>
          <a:p>
            <a:pPr marL="365760" indent="-256032" fontAlgn="auto">
              <a:spcAft>
                <a:spcPts val="0"/>
              </a:spcAft>
              <a:buFont typeface="Wingdings 3"/>
              <a:buChar char=""/>
              <a:defRPr/>
            </a:pPr>
            <a:endParaRPr lang="en-US" dirty="0"/>
          </a:p>
        </p:txBody>
      </p:sp>
      <p:sp>
        <p:nvSpPr>
          <p:cNvPr id="12290" name="Title 1"/>
          <p:cNvSpPr>
            <a:spLocks noGrp="1"/>
          </p:cNvSpPr>
          <p:nvPr>
            <p:ph type="title"/>
          </p:nvPr>
        </p:nvSpPr>
        <p:spPr/>
        <p:txBody>
          <a:bodyPr/>
          <a:lstStyle/>
          <a:p>
            <a:pPr fontAlgn="auto">
              <a:spcAft>
                <a:spcPts val="0"/>
              </a:spcAft>
              <a:defRPr/>
            </a:pPr>
            <a:r>
              <a:rPr lang="en-US" sz="4000" dirty="0" smtClean="0"/>
              <a:t>Collaborators &amp; Supporters</a:t>
            </a:r>
          </a:p>
        </p:txBody>
      </p:sp>
      <p:pic>
        <p:nvPicPr>
          <p:cNvPr id="4" name="Picture 9"/>
          <p:cNvPicPr>
            <a:picLocks noChangeAspect="1" noChangeArrowheads="1"/>
          </p:cNvPicPr>
          <p:nvPr/>
        </p:nvPicPr>
        <p:blipFill>
          <a:blip r:embed="rId2" cstate="print"/>
          <a:srcRect/>
          <a:stretch>
            <a:fillRect/>
          </a:stretch>
        </p:blipFill>
        <p:spPr bwMode="auto">
          <a:xfrm>
            <a:off x="762000" y="4876800"/>
            <a:ext cx="2028825" cy="1466850"/>
          </a:xfrm>
          <a:prstGeom prst="rect">
            <a:avLst/>
          </a:prstGeom>
          <a:noFill/>
          <a:ln w="9525">
            <a:solidFill>
              <a:schemeClr val="accent1">
                <a:lumMod val="50000"/>
              </a:schemeClr>
            </a:solidFill>
            <a:miter lim="800000"/>
            <a:headEnd/>
            <a:tailEnd/>
          </a:ln>
          <a:effectLst/>
        </p:spPr>
      </p:pic>
      <p:pic>
        <p:nvPicPr>
          <p:cNvPr id="1843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1447800"/>
            <a:ext cx="684213"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8"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9400" y="1524000"/>
            <a:ext cx="1704975" cy="44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39"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24600" y="2209800"/>
            <a:ext cx="238125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4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29400" y="4495800"/>
            <a:ext cx="1524000" cy="196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1" name="TextBox 8"/>
          <p:cNvSpPr txBox="1">
            <a:spLocks noChangeArrowheads="1"/>
          </p:cNvSpPr>
          <p:nvPr/>
        </p:nvSpPr>
        <p:spPr bwMode="auto">
          <a:xfrm>
            <a:off x="3657600" y="5029200"/>
            <a:ext cx="2133600" cy="12001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a:t>Other </a:t>
            </a:r>
            <a:r>
              <a:rPr lang="en-US" i="1"/>
              <a:t>Signatorie</a:t>
            </a:r>
            <a:r>
              <a:rPr lang="en-US"/>
              <a:t>s</a:t>
            </a:r>
          </a:p>
          <a:p>
            <a:pPr>
              <a:buFont typeface="Arial" charset="0"/>
              <a:buChar char="•"/>
            </a:pPr>
            <a:r>
              <a:rPr lang="en-US"/>
              <a:t> eXtension</a:t>
            </a:r>
          </a:p>
          <a:p>
            <a:pPr>
              <a:buFont typeface="Arial" charset="0"/>
              <a:buChar char="•"/>
            </a:pPr>
            <a:r>
              <a:rPr lang="en-US"/>
              <a:t> GSSA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066800"/>
            <a:ext cx="7313613" cy="5562600"/>
          </a:xfrm>
          <a:noFill/>
        </p:spPr>
        <p:txBody>
          <a:bodyPr>
            <a:normAutofit fontScale="77500" lnSpcReduction="20000"/>
          </a:bodyPr>
          <a:lstStyle/>
          <a:p>
            <a:pPr marL="365760" indent="-256032" fontAlgn="auto">
              <a:spcAft>
                <a:spcPts val="0"/>
              </a:spcAft>
              <a:buFont typeface="Wingdings 3"/>
              <a:buChar char=""/>
              <a:defRPr/>
            </a:pPr>
            <a:r>
              <a:rPr lang="en-US" sz="2800" dirty="0" smtClean="0">
                <a:latin typeface="Arial" pitchFamily="34" charset="0"/>
                <a:cs typeface="Arial" pitchFamily="34" charset="0"/>
              </a:rPr>
              <a:t>Redesign Rangelands West portal to host repository of global rangelands materials</a:t>
            </a:r>
          </a:p>
          <a:p>
            <a:pPr marL="365760" indent="-256032" fontAlgn="auto">
              <a:spcAft>
                <a:spcPts val="0"/>
              </a:spcAft>
              <a:buFont typeface="Wingdings 3"/>
              <a:buNone/>
              <a:defRPr/>
            </a:pPr>
            <a:endParaRPr lang="en-US" sz="2800" dirty="0" smtClean="0">
              <a:latin typeface="Arial" pitchFamily="34" charset="0"/>
              <a:cs typeface="Arial" pitchFamily="34" charset="0"/>
            </a:endParaRPr>
          </a:p>
          <a:p>
            <a:pPr marL="365760" indent="-256032" fontAlgn="auto">
              <a:spcAft>
                <a:spcPts val="0"/>
              </a:spcAft>
              <a:buFont typeface="Wingdings 3"/>
              <a:buChar char=""/>
              <a:defRPr/>
            </a:pPr>
            <a:r>
              <a:rPr lang="en-US" sz="2800" dirty="0" smtClean="0">
                <a:solidFill>
                  <a:schemeClr val="accent1">
                    <a:lumMod val="50000"/>
                  </a:schemeClr>
                </a:solidFill>
                <a:latin typeface="Arial" pitchFamily="34" charset="0"/>
                <a:cs typeface="Arial" pitchFamily="34" charset="0"/>
              </a:rPr>
              <a:t>Establish partnerships with key organizations/associations around the world</a:t>
            </a:r>
          </a:p>
          <a:p>
            <a:pPr marL="365760" indent="-256032" fontAlgn="auto">
              <a:spcAft>
                <a:spcPts val="0"/>
              </a:spcAft>
              <a:buFont typeface="Wingdings 3"/>
              <a:buNone/>
              <a:defRPr/>
            </a:pPr>
            <a:endParaRPr lang="en-US" sz="2800" dirty="0" smtClean="0">
              <a:solidFill>
                <a:schemeClr val="accent2">
                  <a:lumMod val="50000"/>
                </a:schemeClr>
              </a:solidFill>
              <a:latin typeface="Arial" pitchFamily="34" charset="0"/>
              <a:cs typeface="Arial" pitchFamily="34" charset="0"/>
            </a:endParaRPr>
          </a:p>
          <a:p>
            <a:pPr marL="365760" indent="-256032" fontAlgn="auto">
              <a:spcAft>
                <a:spcPts val="0"/>
              </a:spcAft>
              <a:buFont typeface="Wingdings 3"/>
              <a:buChar char=""/>
              <a:defRPr/>
            </a:pPr>
            <a:r>
              <a:rPr lang="en-US" sz="2800" dirty="0" smtClean="0">
                <a:latin typeface="Arial" pitchFamily="34" charset="0"/>
                <a:cs typeface="Arial" pitchFamily="34" charset="0"/>
              </a:rPr>
              <a:t>Upload and create applications to provide greater accessibility to content</a:t>
            </a:r>
          </a:p>
          <a:p>
            <a:pPr marL="365760" indent="-256032" fontAlgn="auto">
              <a:spcAft>
                <a:spcPts val="0"/>
              </a:spcAft>
              <a:buFont typeface="Wingdings 3"/>
              <a:buNone/>
              <a:defRPr/>
            </a:pPr>
            <a:endParaRPr lang="en-US" sz="2800" dirty="0" smtClean="0">
              <a:latin typeface="Arial" pitchFamily="34" charset="0"/>
              <a:cs typeface="Arial" pitchFamily="34" charset="0"/>
            </a:endParaRPr>
          </a:p>
          <a:p>
            <a:pPr marL="365760" indent="-256032" fontAlgn="auto">
              <a:spcAft>
                <a:spcPts val="0"/>
              </a:spcAft>
              <a:buFont typeface="Wingdings 3"/>
              <a:buChar char=""/>
              <a:defRPr/>
            </a:pPr>
            <a:r>
              <a:rPr lang="en-US" sz="2800" dirty="0" smtClean="0">
                <a:solidFill>
                  <a:schemeClr val="accent1">
                    <a:lumMod val="50000"/>
                  </a:schemeClr>
                </a:solidFill>
                <a:latin typeface="Arial" pitchFamily="34" charset="0"/>
                <a:cs typeface="Arial" pitchFamily="34" charset="0"/>
              </a:rPr>
              <a:t>Develop two multi-media learning modules</a:t>
            </a:r>
          </a:p>
          <a:p>
            <a:pPr marL="365760" indent="-256032" fontAlgn="auto">
              <a:spcAft>
                <a:spcPts val="0"/>
              </a:spcAft>
              <a:buFont typeface="Wingdings 3"/>
              <a:buNone/>
              <a:defRPr/>
            </a:pPr>
            <a:endParaRPr lang="en-US" sz="2800" dirty="0" smtClean="0">
              <a:solidFill>
                <a:schemeClr val="accent2">
                  <a:lumMod val="50000"/>
                </a:schemeClr>
              </a:solidFill>
              <a:latin typeface="Arial" pitchFamily="34" charset="0"/>
              <a:cs typeface="Arial" pitchFamily="34" charset="0"/>
            </a:endParaRPr>
          </a:p>
          <a:p>
            <a:pPr marL="365760" indent="-256032" fontAlgn="auto">
              <a:spcAft>
                <a:spcPts val="0"/>
              </a:spcAft>
              <a:buFont typeface="Wingdings 3"/>
              <a:buChar char=""/>
              <a:defRPr/>
            </a:pPr>
            <a:r>
              <a:rPr lang="en-US" sz="2800" dirty="0" smtClean="0">
                <a:latin typeface="Arial" pitchFamily="34" charset="0"/>
                <a:cs typeface="Arial" pitchFamily="34" charset="0"/>
              </a:rPr>
              <a:t>Create synthesis documents on aspects of international rangeland management outreach practices for Extension</a:t>
            </a:r>
          </a:p>
          <a:p>
            <a:pPr marL="365760" indent="-256032" fontAlgn="auto">
              <a:spcAft>
                <a:spcPts val="0"/>
              </a:spcAft>
              <a:buFont typeface="Wingdings 3"/>
              <a:buNone/>
              <a:defRPr/>
            </a:pPr>
            <a:endParaRPr lang="en-US" sz="2800" dirty="0" smtClean="0">
              <a:latin typeface="Arial" pitchFamily="34" charset="0"/>
              <a:cs typeface="Arial" pitchFamily="34" charset="0"/>
            </a:endParaRPr>
          </a:p>
          <a:p>
            <a:pPr marL="365760" indent="-256032" fontAlgn="auto">
              <a:spcAft>
                <a:spcPts val="0"/>
              </a:spcAft>
              <a:buFont typeface="Wingdings 3"/>
              <a:buChar char=""/>
              <a:defRPr/>
            </a:pPr>
            <a:r>
              <a:rPr lang="en-US" sz="2800" dirty="0" smtClean="0">
                <a:solidFill>
                  <a:schemeClr val="accent1">
                    <a:lumMod val="50000"/>
                  </a:schemeClr>
                </a:solidFill>
                <a:latin typeface="Arial" pitchFamily="34" charset="0"/>
                <a:cs typeface="Arial" pitchFamily="34" charset="0"/>
              </a:rPr>
              <a:t>Create customized search interface and implement Web 2.0 networking applications</a:t>
            </a:r>
          </a:p>
          <a:p>
            <a:pPr marL="365760" indent="-256032" fontAlgn="auto">
              <a:spcAft>
                <a:spcPts val="0"/>
              </a:spcAft>
              <a:buFont typeface="Wingdings 3"/>
              <a:buChar char=""/>
              <a:defRPr/>
            </a:pPr>
            <a:endParaRPr lang="en-US" dirty="0"/>
          </a:p>
        </p:txBody>
      </p:sp>
      <p:sp>
        <p:nvSpPr>
          <p:cNvPr id="13314" name="Title 1"/>
          <p:cNvSpPr>
            <a:spLocks noGrp="1"/>
          </p:cNvSpPr>
          <p:nvPr>
            <p:ph type="title"/>
          </p:nvPr>
        </p:nvSpPr>
        <p:spPr>
          <a:xfrm>
            <a:off x="457200" y="152400"/>
            <a:ext cx="8229600" cy="1143000"/>
          </a:xfrm>
        </p:spPr>
        <p:txBody>
          <a:bodyPr/>
          <a:lstStyle/>
          <a:p>
            <a:pPr fontAlgn="auto">
              <a:spcAft>
                <a:spcPts val="0"/>
              </a:spcAft>
              <a:defRPr/>
            </a:pPr>
            <a:r>
              <a:rPr lang="en-US" sz="3600" dirty="0" smtClean="0"/>
              <a:t>Proposal Objectives</a:t>
            </a:r>
          </a:p>
        </p:txBody>
      </p:sp>
      <p:sp>
        <p:nvSpPr>
          <p:cNvPr id="2" name="Oval 1"/>
          <p:cNvSpPr/>
          <p:nvPr/>
        </p:nvSpPr>
        <p:spPr>
          <a:xfrm>
            <a:off x="914400" y="914400"/>
            <a:ext cx="8153400" cy="990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304800" y="3962400"/>
            <a:ext cx="1143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4800" y="4648200"/>
            <a:ext cx="11430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81000" y="3124200"/>
            <a:ext cx="10668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24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066800"/>
            <a:ext cx="7313613" cy="4114800"/>
          </a:xfrm>
        </p:spPr>
        <p:txBody>
          <a:bodyPr>
            <a:noAutofit/>
          </a:bodyPr>
          <a:lstStyle/>
          <a:p>
            <a:pPr marL="365760" indent="-256032" fontAlgn="auto">
              <a:spcAft>
                <a:spcPts val="0"/>
              </a:spcAft>
              <a:buFont typeface="Wingdings 3"/>
              <a:buChar char=""/>
              <a:defRPr/>
            </a:pPr>
            <a:r>
              <a:rPr lang="en-US" sz="2400" dirty="0">
                <a:latin typeface="Arial" pitchFamily="34" charset="0"/>
                <a:cs typeface="Arial" pitchFamily="34" charset="0"/>
              </a:rPr>
              <a:t>S</a:t>
            </a:r>
            <a:r>
              <a:rPr lang="en-US" sz="2400" dirty="0" smtClean="0">
                <a:latin typeface="Arial" pitchFamily="34" charset="0"/>
                <a:cs typeface="Arial" pitchFamily="34" charset="0"/>
              </a:rPr>
              <a:t>earch engine</a:t>
            </a:r>
          </a:p>
          <a:p>
            <a:pPr marL="621792" lvl="1" fontAlgn="auto">
              <a:spcBef>
                <a:spcPts val="324"/>
              </a:spcBef>
              <a:spcAft>
                <a:spcPts val="0"/>
              </a:spcAft>
              <a:buFont typeface="Verdana"/>
              <a:buChar char="◦"/>
              <a:defRPr/>
            </a:pPr>
            <a:r>
              <a:rPr lang="en-US" sz="2400" dirty="0" smtClean="0">
                <a:solidFill>
                  <a:schemeClr val="accent1">
                    <a:lumMod val="50000"/>
                  </a:schemeClr>
                </a:solidFill>
                <a:latin typeface="Arial" pitchFamily="34" charset="0"/>
                <a:cs typeface="Arial" pitchFamily="34" charset="0"/>
              </a:rPr>
              <a:t>Faceted/Guided searches (refined by subject, geography, date, author, etc.)</a:t>
            </a:r>
          </a:p>
          <a:p>
            <a:pPr marL="621792" lvl="1" fontAlgn="auto">
              <a:spcBef>
                <a:spcPts val="324"/>
              </a:spcBef>
              <a:spcAft>
                <a:spcPts val="0"/>
              </a:spcAft>
              <a:buFont typeface="Verdana"/>
              <a:buChar char="◦"/>
              <a:defRPr/>
            </a:pPr>
            <a:r>
              <a:rPr lang="en-US" sz="2400" dirty="0">
                <a:solidFill>
                  <a:schemeClr val="accent1">
                    <a:lumMod val="50000"/>
                  </a:schemeClr>
                </a:solidFill>
                <a:latin typeface="Arial" pitchFamily="34" charset="0"/>
                <a:cs typeface="Arial" pitchFamily="34" charset="0"/>
              </a:rPr>
              <a:t>D</a:t>
            </a:r>
            <a:r>
              <a:rPr lang="en-US" sz="2400" dirty="0" smtClean="0">
                <a:solidFill>
                  <a:schemeClr val="accent1">
                    <a:lumMod val="50000"/>
                  </a:schemeClr>
                </a:solidFill>
                <a:latin typeface="Arial" pitchFamily="34" charset="0"/>
                <a:cs typeface="Arial" pitchFamily="34" charset="0"/>
              </a:rPr>
              <a:t>ata mining (related resources from Google)</a:t>
            </a:r>
          </a:p>
          <a:p>
            <a:pPr marL="366204" fontAlgn="auto">
              <a:spcBef>
                <a:spcPts val="324"/>
              </a:spcBef>
              <a:spcAft>
                <a:spcPts val="0"/>
              </a:spcAft>
              <a:buFont typeface="Verdana"/>
              <a:buChar char="◦"/>
              <a:defRPr/>
            </a:pPr>
            <a:r>
              <a:rPr lang="en-US" sz="2400" dirty="0" smtClean="0">
                <a:latin typeface="Arial" pitchFamily="34" charset="0"/>
                <a:cs typeface="Arial" pitchFamily="34" charset="0"/>
              </a:rPr>
              <a:t>Harvesting questions</a:t>
            </a:r>
          </a:p>
          <a:p>
            <a:pPr marL="621792" lvl="1" fontAlgn="auto">
              <a:spcBef>
                <a:spcPts val="324"/>
              </a:spcBef>
              <a:spcAft>
                <a:spcPts val="0"/>
              </a:spcAft>
              <a:buFont typeface="Verdana"/>
              <a:buChar char="◦"/>
              <a:defRPr/>
            </a:pPr>
            <a:r>
              <a:rPr lang="en-US" sz="2400" dirty="0" smtClean="0">
                <a:solidFill>
                  <a:schemeClr val="accent1">
                    <a:lumMod val="50000"/>
                  </a:schemeClr>
                </a:solidFill>
                <a:latin typeface="Arial" pitchFamily="34" charset="0"/>
                <a:cs typeface="Arial" pitchFamily="34" charset="0"/>
              </a:rPr>
              <a:t>Multiple data sets in different formats</a:t>
            </a:r>
          </a:p>
          <a:p>
            <a:pPr marL="365760" indent="-256032" fontAlgn="auto">
              <a:spcAft>
                <a:spcPts val="0"/>
              </a:spcAft>
              <a:buFont typeface="Wingdings 3"/>
              <a:buChar char=""/>
              <a:defRPr/>
            </a:pPr>
            <a:r>
              <a:rPr lang="en-US" sz="2400" dirty="0" smtClean="0">
                <a:latin typeface="Arial" pitchFamily="34" charset="0"/>
                <a:cs typeface="Arial" pitchFamily="34" charset="0"/>
              </a:rPr>
              <a:t>Metadata issues (data entry)</a:t>
            </a:r>
          </a:p>
          <a:p>
            <a:pPr marL="621792" lvl="1" fontAlgn="auto">
              <a:spcBef>
                <a:spcPts val="324"/>
              </a:spcBef>
              <a:spcAft>
                <a:spcPts val="0"/>
              </a:spcAft>
              <a:buFont typeface="Verdana"/>
              <a:buChar char="◦"/>
              <a:defRPr/>
            </a:pPr>
            <a:r>
              <a:rPr lang="en-US" sz="2400" dirty="0" smtClean="0">
                <a:solidFill>
                  <a:schemeClr val="accent1">
                    <a:lumMod val="50000"/>
                  </a:schemeClr>
                </a:solidFill>
                <a:latin typeface="Arial" pitchFamily="34" charset="0"/>
                <a:cs typeface="Arial" pitchFamily="34" charset="0"/>
              </a:rPr>
              <a:t>Controlled vocabulary (</a:t>
            </a:r>
            <a:r>
              <a:rPr lang="en-US" sz="2400" dirty="0" err="1" smtClean="0">
                <a:solidFill>
                  <a:schemeClr val="accent1">
                    <a:lumMod val="50000"/>
                  </a:schemeClr>
                </a:solidFill>
                <a:latin typeface="Arial" pitchFamily="34" charset="0"/>
                <a:cs typeface="Arial" pitchFamily="34" charset="0"/>
              </a:rPr>
              <a:t>Agrovoc</a:t>
            </a:r>
            <a:r>
              <a:rPr lang="en-US" sz="2400" dirty="0" smtClean="0">
                <a:solidFill>
                  <a:schemeClr val="accent1">
                    <a:lumMod val="50000"/>
                  </a:schemeClr>
                </a:solidFill>
                <a:latin typeface="Arial" pitchFamily="34" charset="0"/>
                <a:cs typeface="Arial" pitchFamily="34" charset="0"/>
              </a:rPr>
              <a:t>)</a:t>
            </a:r>
          </a:p>
          <a:p>
            <a:pPr marL="621792" lvl="1" fontAlgn="auto">
              <a:spcBef>
                <a:spcPts val="324"/>
              </a:spcBef>
              <a:spcAft>
                <a:spcPts val="0"/>
              </a:spcAft>
              <a:buFont typeface="Verdana"/>
              <a:buChar char="◦"/>
              <a:defRPr/>
            </a:pPr>
            <a:r>
              <a:rPr lang="en-US" sz="2400" dirty="0" smtClean="0">
                <a:solidFill>
                  <a:schemeClr val="accent1">
                    <a:lumMod val="50000"/>
                  </a:schemeClr>
                </a:solidFill>
                <a:latin typeface="Arial" pitchFamily="34" charset="0"/>
                <a:cs typeface="Arial" pitchFamily="34" charset="0"/>
              </a:rPr>
              <a:t>Keywords/tags (free form; social media)</a:t>
            </a:r>
          </a:p>
          <a:p>
            <a:pPr marL="621792" lvl="1" fontAlgn="auto">
              <a:spcBef>
                <a:spcPts val="324"/>
              </a:spcBef>
              <a:spcAft>
                <a:spcPts val="0"/>
              </a:spcAft>
              <a:buFont typeface="Verdana"/>
              <a:buChar char="◦"/>
              <a:defRPr/>
            </a:pPr>
            <a:r>
              <a:rPr lang="en-US" sz="2400" dirty="0" smtClean="0">
                <a:solidFill>
                  <a:schemeClr val="accent1">
                    <a:lumMod val="50000"/>
                  </a:schemeClr>
                </a:solidFill>
                <a:latin typeface="Arial" pitchFamily="34" charset="0"/>
                <a:cs typeface="Arial" pitchFamily="34" charset="0"/>
              </a:rPr>
              <a:t>Multiple members</a:t>
            </a:r>
          </a:p>
          <a:p>
            <a:pPr marL="621792" lvl="1" fontAlgn="auto">
              <a:spcBef>
                <a:spcPts val="324"/>
              </a:spcBef>
              <a:spcAft>
                <a:spcPts val="0"/>
              </a:spcAft>
              <a:buFont typeface="Verdana"/>
              <a:buChar char="◦"/>
              <a:defRPr/>
            </a:pPr>
            <a:r>
              <a:rPr lang="en-US" sz="2400" dirty="0" smtClean="0">
                <a:solidFill>
                  <a:schemeClr val="accent1">
                    <a:lumMod val="50000"/>
                  </a:schemeClr>
                </a:solidFill>
                <a:latin typeface="Arial" pitchFamily="34" charset="0"/>
                <a:cs typeface="Arial" pitchFamily="34" charset="0"/>
              </a:rPr>
              <a:t>Multiple formats (txt, </a:t>
            </a:r>
            <a:r>
              <a:rPr lang="en-US" sz="2400" dirty="0" err="1" smtClean="0">
                <a:solidFill>
                  <a:schemeClr val="accent1">
                    <a:lumMod val="50000"/>
                  </a:schemeClr>
                </a:solidFill>
                <a:latin typeface="Arial" pitchFamily="34" charset="0"/>
                <a:cs typeface="Arial" pitchFamily="34" charset="0"/>
              </a:rPr>
              <a:t>pdf</a:t>
            </a:r>
            <a:r>
              <a:rPr lang="en-US" sz="2400" dirty="0" smtClean="0">
                <a:solidFill>
                  <a:schemeClr val="accent1">
                    <a:lumMod val="50000"/>
                  </a:schemeClr>
                </a:solidFill>
                <a:latin typeface="Arial" pitchFamily="34" charset="0"/>
                <a:cs typeface="Arial" pitchFamily="34" charset="0"/>
              </a:rPr>
              <a:t>, etc.)</a:t>
            </a:r>
          </a:p>
          <a:p>
            <a:pPr marL="621792" lvl="1" fontAlgn="auto">
              <a:spcBef>
                <a:spcPts val="324"/>
              </a:spcBef>
              <a:spcAft>
                <a:spcPts val="0"/>
              </a:spcAft>
              <a:buFont typeface="Verdana"/>
              <a:buChar char="◦"/>
              <a:defRPr/>
            </a:pPr>
            <a:r>
              <a:rPr lang="en-US" sz="2400" dirty="0" smtClean="0">
                <a:solidFill>
                  <a:schemeClr val="accent1">
                    <a:lumMod val="50000"/>
                  </a:schemeClr>
                </a:solidFill>
                <a:latin typeface="Arial" pitchFamily="34" charset="0"/>
                <a:cs typeface="Arial" pitchFamily="34" charset="0"/>
              </a:rPr>
              <a:t>Permanent Record IDs</a:t>
            </a:r>
          </a:p>
          <a:p>
            <a:pPr marL="365760" indent="-256032" fontAlgn="auto">
              <a:spcAft>
                <a:spcPts val="0"/>
              </a:spcAft>
              <a:buFont typeface="Wingdings 3"/>
              <a:buChar char=""/>
              <a:defRPr/>
            </a:pPr>
            <a:r>
              <a:rPr lang="en-US" sz="2400" dirty="0" smtClean="0">
                <a:latin typeface="Arial" pitchFamily="34" charset="0"/>
                <a:cs typeface="Arial" pitchFamily="34" charset="0"/>
              </a:rPr>
              <a:t>State site support </a:t>
            </a:r>
          </a:p>
        </p:txBody>
      </p:sp>
      <p:sp>
        <p:nvSpPr>
          <p:cNvPr id="14338" name="Title 1"/>
          <p:cNvSpPr>
            <a:spLocks noGrp="1"/>
          </p:cNvSpPr>
          <p:nvPr>
            <p:ph type="title"/>
          </p:nvPr>
        </p:nvSpPr>
        <p:spPr>
          <a:xfrm>
            <a:off x="457200" y="274638"/>
            <a:ext cx="8229600" cy="868362"/>
          </a:xfrm>
        </p:spPr>
        <p:txBody>
          <a:bodyPr>
            <a:noAutofit/>
          </a:bodyPr>
          <a:lstStyle/>
          <a:p>
            <a:pPr fontAlgn="auto">
              <a:spcAft>
                <a:spcPts val="0"/>
              </a:spcAft>
              <a:defRPr/>
            </a:pPr>
            <a:r>
              <a:rPr lang="en-US" sz="2800" dirty="0" smtClean="0"/>
              <a:t/>
            </a:r>
            <a:br>
              <a:rPr lang="en-US" sz="2800" dirty="0" smtClean="0"/>
            </a:br>
            <a:r>
              <a:rPr lang="en-US" sz="2800" dirty="0" smtClean="0"/>
              <a:t>Technical Requirements for Global </a:t>
            </a:r>
            <a:r>
              <a:rPr lang="en-US" sz="2800" dirty="0" err="1" smtClean="0"/>
              <a:t>Ranelands</a:t>
            </a:r>
            <a:r>
              <a:rPr lang="en-US" sz="2800" dirty="0" smtClean="0"/>
              <a:t>: </a:t>
            </a:r>
            <a:br>
              <a:rPr lang="en-US" sz="2800" dirty="0" smtClean="0"/>
            </a:br>
            <a:r>
              <a:rPr lang="en-US" sz="2800" dirty="0"/>
              <a:t>Interoperability, Sustainability, Ease-of-use</a:t>
            </a:r>
            <a:r>
              <a:rPr lang="en-US" sz="3600" dirty="0"/>
              <a:t/>
            </a:r>
            <a:br>
              <a:rPr lang="en-US" sz="3600" dirty="0"/>
            </a:br>
            <a:endParaRPr lang="en-US" sz="360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6.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7.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8.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0</TotalTime>
  <Words>704</Words>
  <Application>Microsoft Office PowerPoint</Application>
  <PresentationFormat>On-screen Show (4:3)</PresentationFormat>
  <Paragraphs>129</Paragraphs>
  <Slides>14</Slides>
  <Notes>2</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Concourse</vt:lpstr>
      <vt:lpstr>1_Concourse</vt:lpstr>
      <vt:lpstr> Rangelands West: Going Global</vt:lpstr>
      <vt:lpstr>A Few Milestones</vt:lpstr>
      <vt:lpstr>Slide 3</vt:lpstr>
      <vt:lpstr>Recognized Need to Change and Evolve … and gain new resources</vt:lpstr>
      <vt:lpstr>Key Recommendations</vt:lpstr>
      <vt:lpstr>The Opportunity</vt:lpstr>
      <vt:lpstr>Collaborators &amp; Supporters</vt:lpstr>
      <vt:lpstr>Proposal Objectives</vt:lpstr>
      <vt:lpstr> Technical Requirements for Global Ranelands:  Interoperability, Sustainability, Ease-of-use </vt:lpstr>
      <vt:lpstr>Slide 10</vt:lpstr>
      <vt:lpstr>Slide 11</vt:lpstr>
      <vt:lpstr>Slide 12</vt:lpstr>
      <vt:lpstr>Slide 13</vt:lpstr>
      <vt:lpstr>We Need Your Comments and Suggestions</vt:lpstr>
    </vt:vector>
  </TitlesOfParts>
  <Company>U of AZ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bhutchinson</dc:creator>
  <cp:lastModifiedBy>Windows User</cp:lastModifiedBy>
  <cp:revision>156</cp:revision>
  <dcterms:created xsi:type="dcterms:W3CDTF">2008-08-16T16:52:28Z</dcterms:created>
  <dcterms:modified xsi:type="dcterms:W3CDTF">2011-05-23T03:09:29Z</dcterms:modified>
</cp:coreProperties>
</file>