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64" r:id="rId3"/>
    <p:sldId id="263" r:id="rId4"/>
    <p:sldId id="265" r:id="rId5"/>
    <p:sldId id="257" r:id="rId6"/>
    <p:sldId id="258" r:id="rId7"/>
    <p:sldId id="259" r:id="rId8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61" autoAdjust="0"/>
    <p:restoredTop sz="94660"/>
  </p:normalViewPr>
  <p:slideViewPr>
    <p:cSldViewPr>
      <p:cViewPr varScale="1">
        <p:scale>
          <a:sx n="37" d="100"/>
          <a:sy n="37" d="100"/>
        </p:scale>
        <p:origin x="-1434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9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9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1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3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282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12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67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44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84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6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225B0-4B5B-4EB0-9CCB-FD96FED09F91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14A1C-16FC-4FAE-B2EA-E1E2C770A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0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Global Rangelands Data Entry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648200"/>
            <a:ext cx="4800600" cy="2336800"/>
          </a:xfrm>
        </p:spPr>
        <p:txBody>
          <a:bodyPr/>
          <a:lstStyle/>
          <a:p>
            <a:r>
              <a:rPr lang="en-US" dirty="0" smtClean="0"/>
              <a:t>Cheat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1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add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“Login” from the menu</a:t>
            </a:r>
          </a:p>
          <a:p>
            <a:pPr marL="914400" lvl="1" indent="-514350"/>
            <a:r>
              <a:rPr lang="en-US" sz="2400" dirty="0" smtClean="0"/>
              <a:t>This will bring up a login page (</a:t>
            </a:r>
            <a:r>
              <a:rPr lang="en-US" sz="2400" i="1" dirty="0" smtClean="0"/>
              <a:t>not shown</a:t>
            </a:r>
            <a:r>
              <a:rPr lang="en-US" sz="2400" dirty="0" smtClean="0"/>
              <a:t>). Enter your username and password.</a:t>
            </a:r>
          </a:p>
          <a:p>
            <a:pPr marL="914400" lvl="1" indent="-514350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“Dashboard” from the menu</a:t>
            </a:r>
          </a:p>
          <a:p>
            <a:pPr marL="914400" lvl="1" indent="-514350"/>
            <a:r>
              <a:rPr lang="en-US" sz="2400" dirty="0" smtClean="0"/>
              <a:t>Notice recently searched and suggested content on the home screen.</a:t>
            </a:r>
          </a:p>
          <a:p>
            <a:pPr marL="914400" lvl="1" indent="-514350"/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Click “Add Content” link.</a:t>
            </a:r>
          </a:p>
          <a:p>
            <a:pPr marL="914400" lvl="1" indent="-514350"/>
            <a:r>
              <a:rPr lang="en-US" sz="2400" dirty="0" smtClean="0"/>
              <a:t>This takes you to the data entry page.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785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8600" y="444126"/>
            <a:ext cx="6400800" cy="2393282"/>
            <a:chOff x="162232" y="1435768"/>
            <a:chExt cx="6563033" cy="2393282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62232" y="1435768"/>
              <a:ext cx="6563033" cy="239328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 3"/>
            <p:cNvSpPr/>
            <p:nvPr/>
          </p:nvSpPr>
          <p:spPr>
            <a:xfrm>
              <a:off x="5638800" y="2114675"/>
              <a:ext cx="662399" cy="41636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181600" y="1828800"/>
              <a:ext cx="381000" cy="381000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1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28600" y="3197031"/>
            <a:ext cx="6400800" cy="2454044"/>
            <a:chOff x="162232" y="5279923"/>
            <a:chExt cx="6563033" cy="2454044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62232" y="5279923"/>
              <a:ext cx="6563033" cy="245404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Oval 8"/>
            <p:cNvSpPr/>
            <p:nvPr/>
          </p:nvSpPr>
          <p:spPr>
            <a:xfrm>
              <a:off x="3657600" y="5638800"/>
              <a:ext cx="381000" cy="381000"/>
            </a:xfrm>
            <a:prstGeom prst="ellipse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4081373" y="5864516"/>
              <a:ext cx="881653" cy="50380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0" y="6037808"/>
            <a:ext cx="6400800" cy="2877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val 13"/>
          <p:cNvSpPr/>
          <p:nvPr/>
        </p:nvSpPr>
        <p:spPr>
          <a:xfrm>
            <a:off x="1914418" y="7391400"/>
            <a:ext cx="371582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2337372" y="7696200"/>
            <a:ext cx="710628" cy="34410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6172200" cy="776816"/>
          </a:xfrm>
        </p:spPr>
        <p:txBody>
          <a:bodyPr/>
          <a:lstStyle/>
          <a:p>
            <a:r>
              <a:rPr lang="en-US" dirty="0" smtClean="0"/>
              <a:t>Data Entry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219200"/>
            <a:ext cx="6172200" cy="7696199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the </a:t>
            </a:r>
            <a:r>
              <a:rPr lang="en-US" sz="1400" b="1" dirty="0"/>
              <a:t>Title</a:t>
            </a:r>
            <a:r>
              <a:rPr lang="en-US" sz="1400" dirty="0"/>
              <a:t> of the content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Select the </a:t>
            </a:r>
            <a:r>
              <a:rPr lang="en-US" sz="1400" b="1" dirty="0"/>
              <a:t>Collection </a:t>
            </a:r>
            <a:r>
              <a:rPr lang="en-US" sz="1400" dirty="0"/>
              <a:t> where you wish the content to get added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If checked, the content will be added to the </a:t>
            </a:r>
            <a:r>
              <a:rPr lang="en-US" sz="1400" b="1" dirty="0"/>
              <a:t>Front Page</a:t>
            </a:r>
            <a:r>
              <a:rPr lang="en-US" sz="1400" dirty="0"/>
              <a:t> slideshow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the name of the </a:t>
            </a:r>
            <a:r>
              <a:rPr lang="en-US" sz="1400" b="1" dirty="0"/>
              <a:t>Author</a:t>
            </a:r>
            <a:r>
              <a:rPr lang="en-US" sz="1400" dirty="0"/>
              <a:t> </a:t>
            </a:r>
            <a:r>
              <a:rPr lang="en-US" sz="1400" dirty="0" smtClean="0"/>
              <a:t>(First  name Last name. example John Smith. Add middle initial, if needed).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dirty="0"/>
              <a:t>As you type, the system will try to suggest similarly-spelled authors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If </a:t>
            </a:r>
            <a:r>
              <a:rPr lang="en-US" sz="1400" dirty="0" smtClean="0"/>
              <a:t>you need to add more </a:t>
            </a:r>
            <a:r>
              <a:rPr lang="en-US" sz="1400" dirty="0"/>
              <a:t>than two authors, click the “Add another author” button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the name of the </a:t>
            </a:r>
            <a:r>
              <a:rPr lang="en-US" sz="1400" b="1" dirty="0"/>
              <a:t>Publisher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dirty="0"/>
              <a:t>As you type, the system will try to suggest similarly-spelled publishers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Is there a </a:t>
            </a:r>
            <a:r>
              <a:rPr lang="en-US" sz="1400" b="1" dirty="0"/>
              <a:t>Publication Date</a:t>
            </a:r>
            <a:r>
              <a:rPr lang="en-US" sz="1400" dirty="0"/>
              <a:t>? </a:t>
            </a:r>
            <a:r>
              <a:rPr lang="en-US" sz="1400" i="1" dirty="0"/>
              <a:t>Websites often do not have a publication date</a:t>
            </a:r>
            <a:endParaRPr lang="en-US" sz="1400" dirty="0"/>
          </a:p>
          <a:p>
            <a:pPr lvl="1">
              <a:lnSpc>
                <a:spcPct val="120000"/>
              </a:lnSpc>
            </a:pPr>
            <a:r>
              <a:rPr lang="en-US" sz="1400" dirty="0"/>
              <a:t>If so, click “Yes”. An additional field for the </a:t>
            </a:r>
            <a:r>
              <a:rPr lang="en-US" sz="1400" b="1" dirty="0"/>
              <a:t>Year </a:t>
            </a:r>
            <a:r>
              <a:rPr lang="en-US" sz="1400" dirty="0"/>
              <a:t>will appear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the </a:t>
            </a:r>
            <a:r>
              <a:rPr lang="en-US" sz="1400" b="1" dirty="0"/>
              <a:t>Language</a:t>
            </a:r>
            <a:endParaRPr lang="en-US" sz="1400" dirty="0"/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a </a:t>
            </a:r>
            <a:r>
              <a:rPr lang="en-US" sz="1400" b="1" dirty="0"/>
              <a:t>Description. </a:t>
            </a:r>
            <a:r>
              <a:rPr lang="en-US" sz="1400" i="1" dirty="0"/>
              <a:t>This is analogous to an abstract</a:t>
            </a:r>
            <a:endParaRPr lang="en-US" sz="1400" dirty="0"/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If the content of the resource is online, enter the </a:t>
            </a:r>
            <a:r>
              <a:rPr lang="en-US" sz="1400" b="1" dirty="0"/>
              <a:t>URL</a:t>
            </a:r>
            <a:endParaRPr lang="en-US" sz="1400" dirty="0"/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If the content is a file that needs to be </a:t>
            </a:r>
            <a:r>
              <a:rPr lang="en-US" sz="1400" b="1" dirty="0"/>
              <a:t>uploaded</a:t>
            </a:r>
            <a:r>
              <a:rPr lang="en-US" sz="1400" dirty="0"/>
              <a:t> to the database, check the box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An additional box will appear which allows you to browse to </a:t>
            </a:r>
            <a:r>
              <a:rPr lang="en-US" sz="1400" dirty="0" smtClean="0"/>
              <a:t>the file </a:t>
            </a:r>
            <a:r>
              <a:rPr lang="en-US" sz="1400" dirty="0"/>
              <a:t>on your computer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the </a:t>
            </a:r>
            <a:r>
              <a:rPr lang="en-US" sz="1400" dirty="0" smtClean="0"/>
              <a:t>Document Object Identifier (</a:t>
            </a:r>
            <a:r>
              <a:rPr lang="en-US" sz="1400" b="1" dirty="0" smtClean="0"/>
              <a:t>DOI)</a:t>
            </a:r>
            <a:r>
              <a:rPr lang="en-US" sz="1400" dirty="0" smtClean="0"/>
              <a:t>, if available, </a:t>
            </a:r>
            <a:r>
              <a:rPr lang="en-US" sz="1400" dirty="0"/>
              <a:t>of the resource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Select the </a:t>
            </a:r>
            <a:r>
              <a:rPr lang="en-US" sz="1400" b="1" dirty="0"/>
              <a:t>Resource Type</a:t>
            </a:r>
            <a:r>
              <a:rPr lang="en-US" sz="1400" dirty="0"/>
              <a:t> from the pull-down menu 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Select the </a:t>
            </a:r>
            <a:r>
              <a:rPr lang="en-US" sz="1400" b="1" dirty="0"/>
              <a:t>Document Type</a:t>
            </a:r>
            <a:r>
              <a:rPr lang="en-US" sz="1400" dirty="0"/>
              <a:t> from the pull-down menu 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Additional fields will be added for certain document types (see last page)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a </a:t>
            </a:r>
            <a:r>
              <a:rPr lang="en-US" sz="1400" b="1" dirty="0"/>
              <a:t>Keyword</a:t>
            </a:r>
            <a:r>
              <a:rPr lang="en-US" sz="1400" dirty="0"/>
              <a:t>. If the keyword exists in AGROVOC, it will appear below the box. Select it.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If the keyword does not exist in AGROVOC, add a </a:t>
            </a:r>
            <a:r>
              <a:rPr lang="en-US" sz="1400" b="1" dirty="0"/>
              <a:t>Non-AGROVOC Keyword</a:t>
            </a:r>
            <a:r>
              <a:rPr lang="en-US" sz="1400" dirty="0"/>
              <a:t> here.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 Press “Add” button after each keyword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Enter a </a:t>
            </a:r>
            <a:r>
              <a:rPr lang="en-US" sz="1400" b="1" dirty="0"/>
              <a:t>Geographic Keyword.</a:t>
            </a:r>
            <a:r>
              <a:rPr lang="en-US" sz="1400" dirty="0"/>
              <a:t> </a:t>
            </a:r>
          </a:p>
          <a:p>
            <a:pPr lvl="1">
              <a:lnSpc>
                <a:spcPct val="120000"/>
              </a:lnSpc>
            </a:pPr>
            <a:r>
              <a:rPr lang="en-US" sz="1400" dirty="0"/>
              <a:t>Press “Add” button after each geographic keyword</a:t>
            </a:r>
          </a:p>
          <a:p>
            <a:pPr lvl="1">
              <a:lnSpc>
                <a:spcPct val="120000"/>
              </a:lnSpc>
            </a:pPr>
            <a:r>
              <a:rPr lang="en-US" sz="1400" i="1" dirty="0"/>
              <a:t>If you want your state site to include this resource, add the State name.</a:t>
            </a:r>
            <a:endParaRPr lang="en-US" sz="1400" dirty="0"/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If a </a:t>
            </a:r>
            <a:r>
              <a:rPr lang="en-US" sz="1400" b="1" dirty="0"/>
              <a:t>Citation</a:t>
            </a:r>
            <a:r>
              <a:rPr lang="en-US" sz="1400" dirty="0"/>
              <a:t> exists, enter it here. This field is totally optional, and is used to catch metadata that is not previously entered.</a:t>
            </a:r>
          </a:p>
          <a:p>
            <a:pPr marL="514350" lvl="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400" dirty="0"/>
              <a:t>Click the </a:t>
            </a:r>
            <a:r>
              <a:rPr lang="en-US" sz="1400" b="1" dirty="0"/>
              <a:t>Save </a:t>
            </a:r>
            <a:r>
              <a:rPr lang="en-US" sz="1400" dirty="0"/>
              <a:t>button to add the content to the database. Otherwise your entry will be lost.</a:t>
            </a:r>
          </a:p>
          <a:p>
            <a:pPr marL="514350" indent="-514350">
              <a:buFont typeface="+mj-lt"/>
              <a:buAutoNum type="arabicPeriod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5419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"/>
            <a:ext cx="6858000" cy="9143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3657600" y="3048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05200" y="12954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57600" y="22098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657600" y="35052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657600" y="49530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657600" y="60198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57600" y="74676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505200" y="7620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27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6085"/>
          <a:stretch/>
        </p:blipFill>
        <p:spPr bwMode="auto">
          <a:xfrm>
            <a:off x="0" y="-10510"/>
            <a:ext cx="6858000" cy="9693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3505200" y="381000"/>
            <a:ext cx="381000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" name="Oval 5"/>
          <p:cNvSpPr/>
          <p:nvPr/>
        </p:nvSpPr>
        <p:spPr>
          <a:xfrm>
            <a:off x="3429000" y="9906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506592" y="14478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10596" y="20574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514600" y="26670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514600" y="36576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2514600" y="41910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514600" y="52578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14600" y="73152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2514600" y="3200400"/>
            <a:ext cx="613604" cy="3810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14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457200" y="7505700"/>
            <a:ext cx="2049392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071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52400" y="4038600"/>
            <a:ext cx="6219825" cy="1771650"/>
            <a:chOff x="152400" y="3714750"/>
            <a:chExt cx="6219825" cy="177165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5050" y="3714750"/>
              <a:ext cx="4067175" cy="1771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152400" y="3714750"/>
              <a:ext cx="23050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Conference Paper or Proceeding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H="1">
              <a:off x="228604" y="4361081"/>
              <a:ext cx="19049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2401" y="5886450"/>
            <a:ext cx="6067424" cy="2952750"/>
            <a:chOff x="152401" y="5791200"/>
            <a:chExt cx="6067424" cy="2952750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5050" y="5791200"/>
              <a:ext cx="3914775" cy="2952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152401" y="5791200"/>
              <a:ext cx="1828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Journal Issue or Article</a:t>
              </a: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>
              <a:off x="228600" y="6400800"/>
              <a:ext cx="19049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52400" y="1000125"/>
            <a:ext cx="6324600" cy="2962275"/>
            <a:chOff x="152400" y="457200"/>
            <a:chExt cx="6324600" cy="296227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5050" y="457200"/>
              <a:ext cx="4171950" cy="2962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52400" y="457200"/>
              <a:ext cx="23050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Books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H="1">
              <a:off x="228600" y="838200"/>
              <a:ext cx="19049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342900" y="228600"/>
            <a:ext cx="6172200" cy="776816"/>
          </a:xfrm>
        </p:spPr>
        <p:txBody>
          <a:bodyPr/>
          <a:lstStyle/>
          <a:p>
            <a:r>
              <a:rPr lang="en-US" dirty="0" smtClean="0"/>
              <a:t>Additional Fields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8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457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Global Rangelands Data Entry</vt:lpstr>
      <vt:lpstr>How to add content</vt:lpstr>
      <vt:lpstr>PowerPoint Presentation</vt:lpstr>
      <vt:lpstr>Data Entry Page</vt:lpstr>
      <vt:lpstr>PowerPoint Presentation</vt:lpstr>
      <vt:lpstr>PowerPoint Presentation</vt:lpstr>
      <vt:lpstr>Additional Fields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2011-05-24T05:20:59Z</dcterms:created>
  <dcterms:modified xsi:type="dcterms:W3CDTF">2011-05-24T05:21:36Z</dcterms:modified>
</cp:coreProperties>
</file>