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0058400" cy="7589838"/>
  <p:notesSz cx="6858000" cy="9144000"/>
  <p:defaultTextStyle>
    <a:defPPr>
      <a:defRPr lang="en-US"/>
    </a:defPPr>
    <a:lvl1pPr algn="l" defTabSz="498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98475" indent="-41275" algn="l" defTabSz="498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96950" indent="-82550" algn="l" defTabSz="498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495425" indent="-123825" algn="l" defTabSz="498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995488" indent="-166688" algn="l" defTabSz="498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7"/>
  </p:normalViewPr>
  <p:slideViewPr>
    <p:cSldViewPr snapToObjects="1">
      <p:cViewPr varScale="1">
        <p:scale>
          <a:sx n="79" d="100"/>
          <a:sy n="79" d="100"/>
        </p:scale>
        <p:origin x="1840" y="216"/>
      </p:cViewPr>
      <p:guideLst>
        <p:guide orient="horz" pos="2391"/>
        <p:guide pos="31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357770"/>
            <a:ext cx="8549640" cy="1626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1" y="4300909"/>
            <a:ext cx="7040880" cy="1939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53DFD-F193-4DB1-9CAA-A64A7E46B535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EFC9-D217-493A-AC96-8233B1BE5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56E97-ED56-4172-A4D2-8F21C9310098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2C0A-34F7-4B57-8837-0C1484FA2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03947"/>
            <a:ext cx="2263140" cy="64759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03947"/>
            <a:ext cx="6621780" cy="64759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1A3F5-E4E9-4197-AF6A-B14C8962FABE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5396-D530-47DB-B9B8-6353A2A95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B63F-E49C-4526-BF70-5EFF31D6B440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2BD3B-0F0B-4D25-BB96-436C3B26D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877174"/>
            <a:ext cx="8549640" cy="150742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16898"/>
            <a:ext cx="8549640" cy="166027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9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9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9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86D5-3950-4FC9-BBF0-B70C0E54F751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D544-B06B-47EC-8272-BB2697E57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770963"/>
            <a:ext cx="4442460" cy="500894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770963"/>
            <a:ext cx="4442460" cy="500894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9AB06-6B8C-4EB4-93F9-DF4055FC5E2C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DFDF-3941-411A-B9A9-7CCFDA107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98931"/>
            <a:ext cx="4444207" cy="70803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88" indent="0">
              <a:buNone/>
              <a:defRPr sz="2200" b="1"/>
            </a:lvl2pPr>
            <a:lvl3pPr marL="997976" indent="0">
              <a:buNone/>
              <a:defRPr sz="2000" b="1"/>
            </a:lvl3pPr>
            <a:lvl4pPr marL="1496964" indent="0">
              <a:buNone/>
              <a:defRPr sz="1700" b="1"/>
            </a:lvl4pPr>
            <a:lvl5pPr marL="1995952" indent="0">
              <a:buNone/>
              <a:defRPr sz="1700" b="1"/>
            </a:lvl5pPr>
            <a:lvl6pPr marL="2494940" indent="0">
              <a:buNone/>
              <a:defRPr sz="1700" b="1"/>
            </a:lvl6pPr>
            <a:lvl7pPr marL="2993928" indent="0">
              <a:buNone/>
              <a:defRPr sz="1700" b="1"/>
            </a:lvl7pPr>
            <a:lvl8pPr marL="3492917" indent="0">
              <a:buNone/>
              <a:defRPr sz="1700" b="1"/>
            </a:lvl8pPr>
            <a:lvl9pPr marL="399190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06962"/>
            <a:ext cx="4444207" cy="437294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698931"/>
            <a:ext cx="4445953" cy="70803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88" indent="0">
              <a:buNone/>
              <a:defRPr sz="2200" b="1"/>
            </a:lvl2pPr>
            <a:lvl3pPr marL="997976" indent="0">
              <a:buNone/>
              <a:defRPr sz="2000" b="1"/>
            </a:lvl3pPr>
            <a:lvl4pPr marL="1496964" indent="0">
              <a:buNone/>
              <a:defRPr sz="1700" b="1"/>
            </a:lvl4pPr>
            <a:lvl5pPr marL="1995952" indent="0">
              <a:buNone/>
              <a:defRPr sz="1700" b="1"/>
            </a:lvl5pPr>
            <a:lvl6pPr marL="2494940" indent="0">
              <a:buNone/>
              <a:defRPr sz="1700" b="1"/>
            </a:lvl6pPr>
            <a:lvl7pPr marL="2993928" indent="0">
              <a:buNone/>
              <a:defRPr sz="1700" b="1"/>
            </a:lvl7pPr>
            <a:lvl8pPr marL="3492917" indent="0">
              <a:buNone/>
              <a:defRPr sz="1700" b="1"/>
            </a:lvl8pPr>
            <a:lvl9pPr marL="399190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06962"/>
            <a:ext cx="4445953" cy="437294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3BB56-6701-4DB1-9544-39B463BDCD1C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2DFAD-CDAB-49EA-B0D0-347C3C014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AE1ED-2C13-473E-83C9-C25B64CC46A4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ED39A-0596-4BB3-9E8B-865CEAFDC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CD173-3B41-4841-877F-A4B5232EA6F9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5DB0-C581-4030-87AA-1D2E25A04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2188"/>
            <a:ext cx="3309145" cy="12860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2189"/>
            <a:ext cx="5622925" cy="647771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588245"/>
            <a:ext cx="3309145" cy="5191661"/>
          </a:xfrm>
        </p:spPr>
        <p:txBody>
          <a:bodyPr/>
          <a:lstStyle>
            <a:lvl1pPr marL="0" indent="0">
              <a:buNone/>
              <a:defRPr sz="1500"/>
            </a:lvl1pPr>
            <a:lvl2pPr marL="498988" indent="0">
              <a:buNone/>
              <a:defRPr sz="1300"/>
            </a:lvl2pPr>
            <a:lvl3pPr marL="997976" indent="0">
              <a:buNone/>
              <a:defRPr sz="1100"/>
            </a:lvl3pPr>
            <a:lvl4pPr marL="1496964" indent="0">
              <a:buNone/>
              <a:defRPr sz="1000"/>
            </a:lvl4pPr>
            <a:lvl5pPr marL="1995952" indent="0">
              <a:buNone/>
              <a:defRPr sz="1000"/>
            </a:lvl5pPr>
            <a:lvl6pPr marL="2494940" indent="0">
              <a:buNone/>
              <a:defRPr sz="1000"/>
            </a:lvl6pPr>
            <a:lvl7pPr marL="2993928" indent="0">
              <a:buNone/>
              <a:defRPr sz="1000"/>
            </a:lvl7pPr>
            <a:lvl8pPr marL="3492917" indent="0">
              <a:buNone/>
              <a:defRPr sz="1000"/>
            </a:lvl8pPr>
            <a:lvl9pPr marL="3991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0A26A-A67F-4A18-AF9B-AC1F0FB96DE4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5CBE-4464-45BA-AD39-14BE7F0F9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312887"/>
            <a:ext cx="6035040" cy="627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78167"/>
            <a:ext cx="6035040" cy="4553903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8988" indent="0">
              <a:buNone/>
              <a:defRPr sz="3100"/>
            </a:lvl2pPr>
            <a:lvl3pPr marL="997976" indent="0">
              <a:buNone/>
              <a:defRPr sz="2600"/>
            </a:lvl3pPr>
            <a:lvl4pPr marL="1496964" indent="0">
              <a:buNone/>
              <a:defRPr sz="2200"/>
            </a:lvl4pPr>
            <a:lvl5pPr marL="1995952" indent="0">
              <a:buNone/>
              <a:defRPr sz="2200"/>
            </a:lvl5pPr>
            <a:lvl6pPr marL="2494940" indent="0">
              <a:buNone/>
              <a:defRPr sz="2200"/>
            </a:lvl6pPr>
            <a:lvl7pPr marL="2993928" indent="0">
              <a:buNone/>
              <a:defRPr sz="2200"/>
            </a:lvl7pPr>
            <a:lvl8pPr marL="3492917" indent="0">
              <a:buNone/>
              <a:defRPr sz="2200"/>
            </a:lvl8pPr>
            <a:lvl9pPr marL="3991905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940104"/>
            <a:ext cx="6035040" cy="890751"/>
          </a:xfrm>
        </p:spPr>
        <p:txBody>
          <a:bodyPr/>
          <a:lstStyle>
            <a:lvl1pPr marL="0" indent="0">
              <a:buNone/>
              <a:defRPr sz="1500"/>
            </a:lvl1pPr>
            <a:lvl2pPr marL="498988" indent="0">
              <a:buNone/>
              <a:defRPr sz="1300"/>
            </a:lvl2pPr>
            <a:lvl3pPr marL="997976" indent="0">
              <a:buNone/>
              <a:defRPr sz="1100"/>
            </a:lvl3pPr>
            <a:lvl4pPr marL="1496964" indent="0">
              <a:buNone/>
              <a:defRPr sz="1000"/>
            </a:lvl4pPr>
            <a:lvl5pPr marL="1995952" indent="0">
              <a:buNone/>
              <a:defRPr sz="1000"/>
            </a:lvl5pPr>
            <a:lvl6pPr marL="2494940" indent="0">
              <a:buNone/>
              <a:defRPr sz="1000"/>
            </a:lvl6pPr>
            <a:lvl7pPr marL="2993928" indent="0">
              <a:buNone/>
              <a:defRPr sz="1000"/>
            </a:lvl7pPr>
            <a:lvl8pPr marL="3492917" indent="0">
              <a:buNone/>
              <a:defRPr sz="1000"/>
            </a:lvl8pPr>
            <a:lvl9pPr marL="3991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969F-E23B-4828-805E-97F70A6A151C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D3D1F-287E-40C6-A7A3-C034BF4C4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5192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71650"/>
            <a:ext cx="9051925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798" tIns="49899" rIns="99798" bIns="498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034213"/>
            <a:ext cx="2346325" cy="404812"/>
          </a:xfrm>
          <a:prstGeom prst="rect">
            <a:avLst/>
          </a:prstGeom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fld id="{1F48FD5A-7175-49D0-ACCA-167B8CE0A9DD}" type="datetimeFigureOut">
              <a:rPr lang="en-US"/>
              <a:pPr>
                <a:defRPr/>
              </a:pPr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7034213"/>
            <a:ext cx="3184525" cy="404812"/>
          </a:xfrm>
          <a:prstGeom prst="rect">
            <a:avLst/>
          </a:prstGeom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7034213"/>
            <a:ext cx="2346325" cy="404812"/>
          </a:xfrm>
          <a:prstGeom prst="rect">
            <a:avLst/>
          </a:prstGeom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fld id="{600512EF-BDD0-44C6-9183-069E763B9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5pPr>
      <a:lvl6pPr marL="498988" algn="ctr" defTabSz="4989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6pPr>
      <a:lvl7pPr marL="997976" algn="ctr" defTabSz="4989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7pPr>
      <a:lvl8pPr marL="1496964" algn="ctr" defTabSz="4989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8pPr>
      <a:lvl9pPr marL="1995952" algn="ctr" defTabSz="4989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809625" indent="-311150" algn="l" defTabSz="498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2pPr>
      <a:lvl3pPr marL="1246188" indent="-249238" algn="l" defTabSz="498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3pPr>
      <a:lvl4pPr marL="1746250" indent="-249238" algn="l" defTabSz="498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4pPr>
      <a:lvl5pPr marL="2244725" indent="-249238" algn="l" defTabSz="498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5pPr>
      <a:lvl6pPr marL="2744434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23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11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399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88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76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964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952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40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28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17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905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754063" y="2357438"/>
            <a:ext cx="8550275" cy="1627187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z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508125" y="4300538"/>
            <a:ext cx="7042150" cy="1939925"/>
          </a:xfrm>
        </p:spPr>
        <p:txBody>
          <a:bodyPr/>
          <a:lstStyle/>
          <a:p>
            <a:pPr eaLnBrk="1" hangingPunct="1"/>
            <a:endParaRPr lang="en-US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0"/>
            <a:ext cx="10058400" cy="1130300"/>
          </a:xfrm>
          <a:prstGeom prst="rect">
            <a:avLst/>
          </a:prstGeom>
          <a:solidFill>
            <a:srgbClr val="DBEEF4"/>
          </a:solidFill>
          <a:ln w="28575" cap="flat" cmpd="sng" algn="ctr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99798" tIns="49899" rIns="99798" bIns="49899" anchor="ctr"/>
          <a:lstStyle/>
          <a:p>
            <a:pPr>
              <a:defRPr/>
            </a:pPr>
            <a:r>
              <a:rPr lang="en-US" sz="3100" b="1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	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  MIC 430/530 – Food Microbiology &amp; Biotechnology Lecture 			</a:t>
            </a:r>
            <a:r>
              <a:rPr lang="en-US" sz="25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Spring 2022; </a:t>
            </a:r>
            <a:r>
              <a:rPr lang="en-US" sz="250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TTH 11 am – 12:15 pm;  Dr. Sadhana Ravishankar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0" y="0"/>
            <a:ext cx="10058400" cy="7608888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99798" tIns="49899" rIns="99798" bIns="4989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 flipV="1">
            <a:off x="1000125" y="5911850"/>
            <a:ext cx="69850" cy="160338"/>
          </a:xfrm>
          <a:prstGeom prst="rect">
            <a:avLst/>
          </a:prstGeom>
          <a:solidFill>
            <a:srgbClr val="D9D9D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rot="10800000" lIns="99798" tIns="49899" rIns="99798" bIns="49899" anchor="ctr"/>
          <a:lstStyle/>
          <a:p>
            <a:pPr>
              <a:defRPr/>
            </a:pPr>
            <a:endParaRPr lang="en-US" sz="2600" b="1">
              <a:solidFill>
                <a:srgbClr val="000000"/>
              </a:solidFill>
              <a:latin typeface="Calibri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flipV="1">
            <a:off x="12700" y="1100138"/>
            <a:ext cx="10045700" cy="4127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14300" y="7559675"/>
            <a:ext cx="9944100" cy="49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99798" tIns="49899" rIns="99798" bIns="4989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3397250"/>
            <a:ext cx="246856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05188"/>
            <a:ext cx="2776538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" y="5584825"/>
            <a:ext cx="274002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0663" y="5603875"/>
            <a:ext cx="2379662" cy="204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24" name="Picture 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90788" y="1147763"/>
            <a:ext cx="2767012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27638" y="1147763"/>
            <a:ext cx="3529012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" y="1130300"/>
            <a:ext cx="25019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21600" y="5553075"/>
            <a:ext cx="2319338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64138" y="5584825"/>
            <a:ext cx="260667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2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02488" y="3413125"/>
            <a:ext cx="2838450" cy="2138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30" name="Picture 2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76538" y="3414713"/>
            <a:ext cx="285115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2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56650" y="1147763"/>
            <a:ext cx="1284288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41"/>
          <p:cNvSpPr txBox="1">
            <a:spLocks noChangeArrowheads="1"/>
          </p:cNvSpPr>
          <p:nvPr/>
        </p:nvSpPr>
        <p:spPr bwMode="auto">
          <a:xfrm>
            <a:off x="1143000" y="5119688"/>
            <a:ext cx="7835900" cy="120808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9798" tIns="49899" rIns="99798" bIns="49899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b="1"/>
              <a:t> Microorganisms causing foodborne illness &amp; food spoilage</a:t>
            </a:r>
          </a:p>
          <a:p>
            <a:pPr algn="just">
              <a:buFont typeface="Arial" charset="0"/>
              <a:buChar char="•"/>
            </a:pPr>
            <a:r>
              <a:rPr lang="en-US" b="1" dirty="0"/>
              <a:t> Detection &amp; prevention of food spoilage and pathogenic organisms</a:t>
            </a:r>
          </a:p>
          <a:p>
            <a:pPr algn="just">
              <a:buFont typeface="Arial" charset="0"/>
              <a:buChar char="•"/>
            </a:pPr>
            <a:r>
              <a:rPr lang="en-US" b="1" dirty="0"/>
              <a:t> Role of regulatory agencies in foodborne outbreak investigations</a:t>
            </a:r>
          </a:p>
          <a:p>
            <a:pPr algn="just">
              <a:buFont typeface="Arial" charset="0"/>
              <a:buChar char="•"/>
            </a:pPr>
            <a:r>
              <a:rPr lang="en-US" b="1" dirty="0"/>
              <a:t> Microorganisms in food production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Course Objectives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To become familiar with microorganisms involved in food, food safety and food biotechnology</a:t>
            </a:r>
          </a:p>
          <a:p>
            <a:r>
              <a:rPr lang="en-US">
                <a:ea typeface="ＭＳ Ｐゴシック" pitchFamily="34" charset="-128"/>
              </a:rPr>
              <a:t>To learn and integrate principles from chemistry, biochemistry and molecular biology for understanding of application in food technology and food safety</a:t>
            </a:r>
          </a:p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ea typeface="ＭＳ Ｐゴシック" pitchFamily="34" charset="-128"/>
              </a:rPr>
              <a:t>What would you learn from this course?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100">
                <a:ea typeface="ＭＳ Ｐゴシック" pitchFamily="34" charset="-128"/>
              </a:rPr>
              <a:t>Microorganisms of importance to food safety and food fermentations</a:t>
            </a:r>
          </a:p>
          <a:p>
            <a:pPr>
              <a:lnSpc>
                <a:spcPct val="80000"/>
              </a:lnSpc>
            </a:pPr>
            <a:r>
              <a:rPr lang="en-US" sz="3100">
                <a:ea typeface="ＭＳ Ｐゴシック" pitchFamily="34" charset="-128"/>
              </a:rPr>
              <a:t>Principles of microbial occurrence and control in food</a:t>
            </a:r>
          </a:p>
          <a:p>
            <a:pPr>
              <a:lnSpc>
                <a:spcPct val="80000"/>
              </a:lnSpc>
            </a:pPr>
            <a:r>
              <a:rPr lang="en-US" sz="3100">
                <a:ea typeface="ＭＳ Ｐゴシック" pitchFamily="34" charset="-128"/>
              </a:rPr>
              <a:t>Mechanisms of microbial inactivation</a:t>
            </a:r>
          </a:p>
          <a:p>
            <a:pPr>
              <a:lnSpc>
                <a:spcPct val="80000"/>
              </a:lnSpc>
            </a:pPr>
            <a:r>
              <a:rPr lang="en-US" sz="3100">
                <a:ea typeface="ＭＳ Ｐゴシック" pitchFamily="34" charset="-128"/>
              </a:rPr>
              <a:t>Industrial applications of microbial food fermentations </a:t>
            </a:r>
          </a:p>
          <a:p>
            <a:pPr>
              <a:lnSpc>
                <a:spcPct val="80000"/>
              </a:lnSpc>
            </a:pPr>
            <a:r>
              <a:rPr lang="en-US" sz="3100">
                <a:ea typeface="ＭＳ Ｐゴシック" pitchFamily="34" charset="-128"/>
              </a:rPr>
              <a:t>Microbiological contaminants and methods for their detection</a:t>
            </a:r>
          </a:p>
          <a:p>
            <a:pPr>
              <a:lnSpc>
                <a:spcPct val="80000"/>
              </a:lnSpc>
            </a:pPr>
            <a:r>
              <a:rPr lang="en-US" sz="3100">
                <a:ea typeface="ＭＳ Ｐゴシック" pitchFamily="34" charset="-128"/>
              </a:rPr>
              <a:t>Foodborne disease outbreaks, causes, investigation and agencies involved	</a:t>
            </a:r>
          </a:p>
          <a:p>
            <a:pPr>
              <a:lnSpc>
                <a:spcPct val="80000"/>
              </a:lnSpc>
            </a:pPr>
            <a:endParaRPr lang="en-US" sz="310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151</Words>
  <Application>Microsoft Macintosh PowerPoint</Application>
  <PresentationFormat>Custom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z</vt:lpstr>
      <vt:lpstr>Course Objectives</vt:lpstr>
      <vt:lpstr>What would you learn from this course?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Ravi Palanivelu</dc:creator>
  <cp:lastModifiedBy>Azzi, Maya - (mazzi)</cp:lastModifiedBy>
  <cp:revision>36</cp:revision>
  <cp:lastPrinted>2011-10-21T01:37:22Z</cp:lastPrinted>
  <dcterms:created xsi:type="dcterms:W3CDTF">2011-11-03T14:56:41Z</dcterms:created>
  <dcterms:modified xsi:type="dcterms:W3CDTF">2021-11-02T00:10:23Z</dcterms:modified>
</cp:coreProperties>
</file>