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1" r:id="rId3"/>
    <p:sldId id="272" r:id="rId4"/>
    <p:sldId id="274" r:id="rId5"/>
    <p:sldId id="273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F8DC"/>
    <a:srgbClr val="9BB26C"/>
    <a:srgbClr val="CADFC5"/>
    <a:srgbClr val="8B96AD"/>
    <a:srgbClr val="085E2A"/>
    <a:srgbClr val="026227"/>
    <a:srgbClr val="085D25"/>
    <a:srgbClr val="B9ACCB"/>
    <a:srgbClr val="D5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7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F7CF-0714-453E-A50C-3080AF32960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145F-2539-440B-9B39-68CA1258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A9967F-DF21-4E61-A8AF-04603334C8A9}"/>
              </a:ext>
            </a:extLst>
          </p:cNvPr>
          <p:cNvGrpSpPr/>
          <p:nvPr/>
        </p:nvGrpSpPr>
        <p:grpSpPr>
          <a:xfrm>
            <a:off x="450180" y="1000119"/>
            <a:ext cx="8263156" cy="5702685"/>
            <a:chOff x="358299" y="1471759"/>
            <a:chExt cx="5697977" cy="48464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C3A7F3-D6C1-4813-AED7-CA479217130C}"/>
                </a:ext>
              </a:extLst>
            </p:cNvPr>
            <p:cNvSpPr/>
            <p:nvPr/>
          </p:nvSpPr>
          <p:spPr>
            <a:xfrm>
              <a:off x="358299" y="1471759"/>
              <a:ext cx="5697977" cy="484642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E3B1EA43-1034-4E7B-8B1E-785C5A19549D}"/>
                </a:ext>
              </a:extLst>
            </p:cNvPr>
            <p:cNvSpPr txBox="1">
              <a:spLocks/>
            </p:cNvSpPr>
            <p:nvPr/>
          </p:nvSpPr>
          <p:spPr>
            <a:xfrm>
              <a:off x="2695185" y="1930432"/>
              <a:ext cx="2928322" cy="103718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800" b="1" dirty="0">
                  <a:solidFill>
                    <a:schemeClr val="accent6">
                      <a:lumMod val="50000"/>
                    </a:schemeClr>
                  </a:solidFill>
                  <a:latin typeface="Forte" panose="03060902040502070203" pitchFamily="66" charset="0"/>
                </a:rPr>
                <a:t>Join ASHS!</a:t>
              </a:r>
              <a:br>
                <a:rPr lang="en-US" sz="4800" b="1" dirty="0">
                  <a:latin typeface="Forte" panose="03060902040502070203" pitchFamily="66" charset="0"/>
                </a:rPr>
              </a:br>
              <a:endParaRPr lang="en-US" sz="4800" b="1" dirty="0">
                <a:latin typeface="Forte" panose="03060902040502070203" pitchFamily="66" charset="0"/>
              </a:endParaRPr>
            </a:p>
          </p:txBody>
        </p:sp>
        <p:sp>
          <p:nvSpPr>
            <p:cNvPr id="2" name="Subtitle 2">
              <a:extLst>
                <a:ext uri="{FF2B5EF4-FFF2-40B4-BE49-F238E27FC236}">
                  <a16:creationId xmlns:a16="http://schemas.microsoft.com/office/drawing/2014/main" id="{C977B993-0AC7-4504-B131-BDB7639A629F}"/>
                </a:ext>
              </a:extLst>
            </p:cNvPr>
            <p:cNvSpPr txBox="1">
              <a:spLocks/>
            </p:cNvSpPr>
            <p:nvPr/>
          </p:nvSpPr>
          <p:spPr>
            <a:xfrm>
              <a:off x="427480" y="2792814"/>
              <a:ext cx="5576732" cy="322277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ASHS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a network of researchers, scientists, students, industry professionals, and government employees from around the world – all interested in discussing and promoting all areas of horticulture and plant sciences.</a:t>
              </a:r>
            </a:p>
            <a:p>
              <a:pPr marL="0" indent="0">
                <a:buNone/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ASHS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shares your interests and is a key asset in the growth and development of your future.  </a:t>
              </a:r>
            </a:p>
            <a:p>
              <a:pPr marL="0" indent="0">
                <a:buNone/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 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others through interest groups, the ASHS E-News, the ASHS Annual Conference, and our social media.  Members are recognized each year through society awards, published works, competitions, student scholarships and travel grants.</a:t>
              </a:r>
            </a:p>
            <a:p>
              <a:pPr marL="0" indent="0">
                <a:buNone/>
              </a:pP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embers receive discounted publishing fees in any of the three peer-reviewed journals – </a:t>
              </a:r>
              <a:r>
                <a:rPr lang="en-US" sz="1800" b="1" i="1" dirty="0" err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HortTechnology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b="1" i="1" dirty="0" err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HortScience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and the </a:t>
              </a:r>
              <a:r>
                <a:rPr lang="en-US" sz="1800" b="1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Journal of the American Society for Horticultural Science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  <a:p>
              <a:pPr marL="0" indent="0">
                <a:buNone/>
              </a:pPr>
              <a:r>
                <a:rPr lang="en-US" sz="19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Students receive </a:t>
              </a:r>
              <a:r>
                <a:rPr lang="en-US" sz="1900" b="1" i="1" dirty="0">
                  <a:solidFill>
                    <a:schemeClr val="accent6">
                      <a:lumMod val="50000"/>
                    </a:schemeClr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FREE</a:t>
              </a:r>
              <a:r>
                <a:rPr lang="en-US" sz="1900" b="1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9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membership during undergraduate years (and graduate students receive one year FREE).</a:t>
              </a:r>
            </a:p>
            <a:p>
              <a:pPr marL="0" indent="0">
                <a:buNone/>
              </a:pPr>
              <a:endParaRPr lang="en-US" sz="97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 descr="A picture containing plant, tree, flower&#10;&#10;Description automatically generated">
            <a:extLst>
              <a:ext uri="{FF2B5EF4-FFF2-40B4-BE49-F238E27FC236}">
                <a16:creationId xmlns:a16="http://schemas.microsoft.com/office/drawing/2014/main" id="{9AFA3F5D-8BE0-446A-A79B-99DCC126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20" y="1316218"/>
            <a:ext cx="1556080" cy="8359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FFC31B-BDF6-4A4E-82FE-D64410BCE5C8}"/>
              </a:ext>
            </a:extLst>
          </p:cNvPr>
          <p:cNvGrpSpPr/>
          <p:nvPr/>
        </p:nvGrpSpPr>
        <p:grpSpPr>
          <a:xfrm>
            <a:off x="0" y="1"/>
            <a:ext cx="9144000" cy="785837"/>
            <a:chOff x="0" y="1"/>
            <a:chExt cx="9144000" cy="785837"/>
          </a:xfrm>
        </p:grpSpPr>
        <p:pic>
          <p:nvPicPr>
            <p:cNvPr id="13" name="Picture 12" descr="Shape, rectangle&#10;&#10;Description automatically generated">
              <a:extLst>
                <a:ext uri="{FF2B5EF4-FFF2-40B4-BE49-F238E27FC236}">
                  <a16:creationId xmlns:a16="http://schemas.microsoft.com/office/drawing/2014/main" id="{35083613-4112-49B0-9794-E8328155E1D5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1"/>
            <a:stretch/>
          </p:blipFill>
          <p:spPr>
            <a:xfrm>
              <a:off x="0" y="1"/>
              <a:ext cx="9144000" cy="7765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860851-8A8B-4062-8019-587AE340B07E}"/>
                </a:ext>
              </a:extLst>
            </p:cNvPr>
            <p:cNvSpPr txBox="1"/>
            <p:nvPr/>
          </p:nvSpPr>
          <p:spPr>
            <a:xfrm>
              <a:off x="780175" y="239535"/>
              <a:ext cx="7583646" cy="54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American Society for Horticultural Science  •  ashs.org  • @</a:t>
              </a:r>
              <a:r>
                <a:rPr lang="en-US" sz="1600" b="1" dirty="0" err="1">
                  <a:solidFill>
                    <a:schemeClr val="bg1"/>
                  </a:solidFill>
                </a:rPr>
                <a:t>ashs_hort</a:t>
              </a:r>
              <a:r>
                <a:rPr lang="en-US" sz="1600" b="1" dirty="0">
                  <a:solidFill>
                    <a:schemeClr val="bg1"/>
                  </a:solidFill>
                </a:rPr>
                <a:t> • 703-836-4606</a:t>
              </a:r>
              <a:endParaRPr lang="en-US" sz="1600" dirty="0">
                <a:solidFill>
                  <a:schemeClr val="bg1"/>
                </a:solidFill>
              </a:endParaRPr>
            </a:p>
            <a:p>
              <a:endParaRPr lang="en-US" sz="13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80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401F40-7222-4821-8381-AD51A56F9E93}"/>
              </a:ext>
            </a:extLst>
          </p:cNvPr>
          <p:cNvGrpSpPr/>
          <p:nvPr/>
        </p:nvGrpSpPr>
        <p:grpSpPr>
          <a:xfrm>
            <a:off x="0" y="1"/>
            <a:ext cx="9144000" cy="785837"/>
            <a:chOff x="0" y="1"/>
            <a:chExt cx="9144000" cy="785837"/>
          </a:xfrm>
        </p:grpSpPr>
        <p:pic>
          <p:nvPicPr>
            <p:cNvPr id="10" name="Picture 9" descr="Shape, rectangle&#10;&#10;Description automatically generated">
              <a:extLst>
                <a:ext uri="{FF2B5EF4-FFF2-40B4-BE49-F238E27FC236}">
                  <a16:creationId xmlns:a16="http://schemas.microsoft.com/office/drawing/2014/main" id="{AD2DDE2A-2A5B-4209-A4A5-24DDE151D98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1"/>
            <a:stretch/>
          </p:blipFill>
          <p:spPr>
            <a:xfrm>
              <a:off x="0" y="1"/>
              <a:ext cx="9144000" cy="77650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D5A29D-E95A-4544-A9EB-7DF9A23BFE92}"/>
                </a:ext>
              </a:extLst>
            </p:cNvPr>
            <p:cNvSpPr txBox="1"/>
            <p:nvPr/>
          </p:nvSpPr>
          <p:spPr>
            <a:xfrm>
              <a:off x="780175" y="239535"/>
              <a:ext cx="7583646" cy="54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American Society for Horticultural Science  •  ashs.org  • @</a:t>
              </a:r>
              <a:r>
                <a:rPr lang="en-US" sz="1600" b="1" dirty="0" err="1">
                  <a:solidFill>
                    <a:schemeClr val="bg1"/>
                  </a:solidFill>
                </a:rPr>
                <a:t>ashs_hort</a:t>
              </a:r>
              <a:r>
                <a:rPr lang="en-US" sz="1600" b="1" dirty="0">
                  <a:solidFill>
                    <a:schemeClr val="bg1"/>
                  </a:solidFill>
                </a:rPr>
                <a:t> • 703-836-4606</a:t>
              </a:r>
              <a:endParaRPr lang="en-US" sz="1600" dirty="0">
                <a:solidFill>
                  <a:schemeClr val="bg1"/>
                </a:solidFill>
              </a:endParaRPr>
            </a:p>
            <a:p>
              <a:endParaRPr lang="en-US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290785-3F34-4DA5-9FE1-51BE354DD781}"/>
              </a:ext>
            </a:extLst>
          </p:cNvPr>
          <p:cNvGrpSpPr/>
          <p:nvPr/>
        </p:nvGrpSpPr>
        <p:grpSpPr>
          <a:xfrm>
            <a:off x="382125" y="924794"/>
            <a:ext cx="8414157" cy="5954077"/>
            <a:chOff x="391456" y="896801"/>
            <a:chExt cx="8414157" cy="59540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288C7C-32AF-4CAE-8FBB-B5189DDEEDA2}"/>
                </a:ext>
              </a:extLst>
            </p:cNvPr>
            <p:cNvGrpSpPr/>
            <p:nvPr/>
          </p:nvGrpSpPr>
          <p:grpSpPr>
            <a:xfrm>
              <a:off x="391456" y="896801"/>
              <a:ext cx="8414157" cy="5699935"/>
              <a:chOff x="6436981" y="984004"/>
              <a:chExt cx="2345874" cy="57320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3E972D-011A-4BE3-8E07-C75BDF133DFE}"/>
                  </a:ext>
                </a:extLst>
              </p:cNvPr>
              <p:cNvSpPr/>
              <p:nvPr/>
            </p:nvSpPr>
            <p:spPr>
              <a:xfrm>
                <a:off x="6436981" y="984004"/>
                <a:ext cx="2345874" cy="5732060"/>
              </a:xfrm>
              <a:prstGeom prst="rect">
                <a:avLst/>
              </a:prstGeom>
              <a:solidFill>
                <a:srgbClr val="FDFDF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E20B7-C7CF-4C3F-B409-0069825F25ED}"/>
                  </a:ext>
                </a:extLst>
              </p:cNvPr>
              <p:cNvSpPr txBox="1"/>
              <p:nvPr/>
            </p:nvSpPr>
            <p:spPr>
              <a:xfrm>
                <a:off x="7310714" y="1206711"/>
                <a:ext cx="874709" cy="588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  <a:latin typeface="Forte" panose="03060902040502070203" pitchFamily="66" charset="0"/>
                  </a:rPr>
                  <a:t>Member Benefits</a:t>
                </a:r>
              </a:p>
            </p:txBody>
          </p:sp>
        </p:grpSp>
        <p:pic>
          <p:nvPicPr>
            <p:cNvPr id="12" name="Picture 11" descr="A picture containing plant, tree, flower&#10;&#10;Description automatically generated">
              <a:extLst>
                <a:ext uri="{FF2B5EF4-FFF2-40B4-BE49-F238E27FC236}">
                  <a16:creationId xmlns:a16="http://schemas.microsoft.com/office/drawing/2014/main" id="{C1ADD78C-F88D-452C-97E0-AA2A8448E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2" y="1011209"/>
              <a:ext cx="1331351" cy="71518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C1539-0115-492B-B552-6E500602F539}"/>
                </a:ext>
              </a:extLst>
            </p:cNvPr>
            <p:cNvSpPr txBox="1"/>
            <p:nvPr/>
          </p:nvSpPr>
          <p:spPr>
            <a:xfrm>
              <a:off x="531845" y="1726398"/>
              <a:ext cx="8126963" cy="512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</a:t>
              </a: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Professional Interest Groups – Join more than 50 specialized groups; network and collaborate with ASHS members from around the world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ASHS Mentoring Program – One-on-one mentoring with experienced ASHS professional members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ASHS Career Center – post and search for jobs, get resume and interview tips, set up job alerts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Access Webinars presented by experts in their field of horticulture - get your questions answered in real time or review archived webinars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Twice monthly ASHS E-News 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ASHS Annual Conference – present your work; participate in workshops, tours, and competitions; meet peers and experts in academia and industry; discounted registration for members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Reduced Publication fees in the open-access publications of ASHS</a:t>
              </a:r>
            </a:p>
            <a:p>
              <a:endParaRPr lang="en-US" sz="9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• Leadership opportunities on our Committees or Professional Interest Groups</a:t>
              </a:r>
            </a:p>
            <a:p>
              <a:pPr marL="171450" indent="-171450">
                <a:buFontTx/>
                <a:buChar char="-"/>
              </a:pP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6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514BB-A1DD-4109-BC1D-F3FADFB061AC}"/>
              </a:ext>
            </a:extLst>
          </p:cNvPr>
          <p:cNvSpPr/>
          <p:nvPr/>
        </p:nvSpPr>
        <p:spPr>
          <a:xfrm>
            <a:off x="3267700" y="1361388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ASHS Annual Conference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7E0A77-8E71-4D67-B7AE-0C43D077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92" y="3598868"/>
            <a:ext cx="3912079" cy="29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1D3E9C-676D-4C0E-B88C-82D46C921D6B}"/>
              </a:ext>
            </a:extLst>
          </p:cNvPr>
          <p:cNvSpPr/>
          <p:nvPr/>
        </p:nvSpPr>
        <p:spPr>
          <a:xfrm>
            <a:off x="391472" y="5055600"/>
            <a:ext cx="4222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Career Fair and Networking Reception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Meet representatives from industry, academia, and government and get your questions answered in person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8E9785-76DB-40EA-B7D3-E4D170E889ED}"/>
              </a:ext>
            </a:extLst>
          </p:cNvPr>
          <p:cNvSpPr/>
          <p:nvPr/>
        </p:nvSpPr>
        <p:spPr>
          <a:xfrm>
            <a:off x="4282579" y="2074491"/>
            <a:ext cx="4780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August 5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- Student Education and Career Day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Attend career planning sessions run by experts from academia, industry, and extension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EB3A329-1DB3-4805-AC5D-58C3C26B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8" y="1867410"/>
            <a:ext cx="3828189" cy="28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71E0E83-17D4-4B4D-B266-B91590342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" y="0"/>
            <a:ext cx="7736062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B230D-97D3-48BA-8368-47C56C68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56" y="1806981"/>
            <a:ext cx="3798769" cy="2788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3514BB-A1DD-4109-BC1D-F3FADFB061AC}"/>
              </a:ext>
            </a:extLst>
          </p:cNvPr>
          <p:cNvSpPr/>
          <p:nvPr/>
        </p:nvSpPr>
        <p:spPr>
          <a:xfrm>
            <a:off x="3267700" y="1352057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ASHS Annual Conference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DBFA6-A258-46E4-8C11-C301CFCA34EF}"/>
              </a:ext>
            </a:extLst>
          </p:cNvPr>
          <p:cNvSpPr/>
          <p:nvPr/>
        </p:nvSpPr>
        <p:spPr>
          <a:xfrm>
            <a:off x="666602" y="4724861"/>
            <a:ext cx="3905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Visit the Career Center and sign up for resume reviews and advanced education advising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Visit Exhibitors - many of them are potential employers and travel sponsors!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77A44-2410-4CBF-8163-CCEE9BE60B84}"/>
              </a:ext>
            </a:extLst>
          </p:cNvPr>
          <p:cNvSpPr/>
          <p:nvPr/>
        </p:nvSpPr>
        <p:spPr>
          <a:xfrm>
            <a:off x="4647501" y="1637410"/>
            <a:ext cx="4412609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Present your research and receive feedback on your presentation; Q&amp;A chat box allows for questions to be posted and sent to you post-conference </a:t>
            </a:r>
          </a:p>
          <a:p>
            <a:pPr marL="171450" indent="-171450">
              <a:buFontTx/>
              <a:buChar char="-"/>
            </a:pPr>
            <a:endParaRPr lang="en-US" sz="105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E-Posters are published to ASHS website and available permanently</a:t>
            </a:r>
          </a:p>
          <a:p>
            <a:pPr marL="171450" indent="-171450">
              <a:buFontTx/>
              <a:buChar char="-"/>
            </a:pPr>
            <a:endParaRPr lang="en-US" sz="105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Attend sessions outside of your field to gain perspective on other specialties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C7D69B0-665E-4C63-9CD1-3AF5EA54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4"/>
          <a:stretch/>
        </p:blipFill>
        <p:spPr bwMode="auto">
          <a:xfrm>
            <a:off x="4781245" y="4570902"/>
            <a:ext cx="3963609" cy="22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52B449F-FA55-4F64-B97D-FE470B6AB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" y="0"/>
            <a:ext cx="7736062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514BB-A1DD-4109-BC1D-F3FADFB061AC}"/>
              </a:ext>
            </a:extLst>
          </p:cNvPr>
          <p:cNvSpPr/>
          <p:nvPr/>
        </p:nvSpPr>
        <p:spPr>
          <a:xfrm>
            <a:off x="3267700" y="1370719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ASHS Annual Conference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77A44-2410-4CBF-8163-CCEE9BE60B84}"/>
              </a:ext>
            </a:extLst>
          </p:cNvPr>
          <p:cNvSpPr/>
          <p:nvPr/>
        </p:nvSpPr>
        <p:spPr>
          <a:xfrm>
            <a:off x="4654243" y="1637410"/>
            <a:ext cx="3810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n-US" sz="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Participate in student competitions: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Undergraduate Oral and Poster Competitions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Graduate Student Poster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Scholar’s Ignite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Controlled Environment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Floricultural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Plant Growth Regulation Oral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E2B472-65B9-4673-955F-949EBFBA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7" y="1841148"/>
            <a:ext cx="3653486" cy="2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078933-B2A7-4C12-B7B3-6BB844F75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5"/>
          <a:stretch/>
        </p:blipFill>
        <p:spPr bwMode="auto">
          <a:xfrm>
            <a:off x="4703058" y="4518607"/>
            <a:ext cx="3551709" cy="21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660273-385A-4C29-AE52-327031DE2F08}"/>
              </a:ext>
            </a:extLst>
          </p:cNvPr>
          <p:cNvSpPr/>
          <p:nvPr/>
        </p:nvSpPr>
        <p:spPr>
          <a:xfrm>
            <a:off x="369116" y="4873863"/>
            <a:ext cx="43339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Network: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Meet like minded peers from other institutions and experts in academia and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Opportunity for small group dinner with faculty and industry member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903A5F8-FAD1-4810-9DCE-5254CE453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" y="0"/>
            <a:ext cx="7736062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2F21D6-4E75-469E-A69D-ED82330B7D9B}"/>
              </a:ext>
            </a:extLst>
          </p:cNvPr>
          <p:cNvSpPr/>
          <p:nvPr/>
        </p:nvSpPr>
        <p:spPr>
          <a:xfrm>
            <a:off x="-362943" y="5582469"/>
            <a:ext cx="66314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514BB-A1DD-4109-BC1D-F3FADFB061AC}"/>
              </a:ext>
            </a:extLst>
          </p:cNvPr>
          <p:cNvSpPr/>
          <p:nvPr/>
        </p:nvSpPr>
        <p:spPr>
          <a:xfrm>
            <a:off x="3267700" y="1380050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ASHS Annual Conference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F0E758-68C2-483D-8106-E1837981AFD1}"/>
              </a:ext>
            </a:extLst>
          </p:cNvPr>
          <p:cNvSpPr/>
          <p:nvPr/>
        </p:nvSpPr>
        <p:spPr>
          <a:xfrm>
            <a:off x="3814138" y="18593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Attend professional tours 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Behind-the-scenes horticultural tours of local gardens and industry operations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F79226-F376-4A4E-A147-9E49AC04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" y="2085920"/>
            <a:ext cx="3143370" cy="41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63778-A786-4E5F-ADDA-0AFEE2F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259" y="3429000"/>
            <a:ext cx="3880590" cy="2846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758C1D2-1841-44B1-A2E4-8655D0CD8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" y="0"/>
            <a:ext cx="7736062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2F21D6-4E75-469E-A69D-ED82330B7D9B}"/>
              </a:ext>
            </a:extLst>
          </p:cNvPr>
          <p:cNvSpPr/>
          <p:nvPr/>
        </p:nvSpPr>
        <p:spPr>
          <a:xfrm>
            <a:off x="-362943" y="5582469"/>
            <a:ext cx="66314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514BB-A1DD-4109-BC1D-F3FADFB061AC}"/>
              </a:ext>
            </a:extLst>
          </p:cNvPr>
          <p:cNvSpPr/>
          <p:nvPr/>
        </p:nvSpPr>
        <p:spPr>
          <a:xfrm>
            <a:off x="3267700" y="1370719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ASHS Annual Conference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330A0-2F15-479F-A32A-E186B655E29B}"/>
              </a:ext>
            </a:extLst>
          </p:cNvPr>
          <p:cNvSpPr/>
          <p:nvPr/>
        </p:nvSpPr>
        <p:spPr>
          <a:xfrm>
            <a:off x="209724" y="4693936"/>
            <a:ext cx="44339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And more!...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Pi Alpha Xi Photo Contest</a:t>
            </a: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Closing Evening Dinner</a:t>
            </a: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Student Awards Night</a:t>
            </a: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Travel Grant and Scholarship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20897-33D8-4FE1-9F89-662D0021B263}"/>
              </a:ext>
            </a:extLst>
          </p:cNvPr>
          <p:cNvSpPr/>
          <p:nvPr/>
        </p:nvSpPr>
        <p:spPr>
          <a:xfrm>
            <a:off x="4228052" y="18880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Attend workshops, demonstrations, poster and oral sessions of any of more than 50 Professional Interest Groups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4A3A59-D1A8-409D-AA53-451B638E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55" y="3073089"/>
            <a:ext cx="3602320" cy="27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BC647-43F2-4B21-B0D3-1B99B9AB8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24" y="1919552"/>
            <a:ext cx="3660219" cy="2309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22FC34F-65AF-450E-B8B5-838818176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" y="0"/>
            <a:ext cx="7736062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2F21D6-4E75-469E-A69D-ED82330B7D9B}"/>
              </a:ext>
            </a:extLst>
          </p:cNvPr>
          <p:cNvSpPr/>
          <p:nvPr/>
        </p:nvSpPr>
        <p:spPr>
          <a:xfrm>
            <a:off x="-362943" y="5582469"/>
            <a:ext cx="66314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514BB-A1DD-4109-BC1D-F3FADFB061AC}"/>
              </a:ext>
            </a:extLst>
          </p:cNvPr>
          <p:cNvSpPr/>
          <p:nvPr/>
        </p:nvSpPr>
        <p:spPr>
          <a:xfrm>
            <a:off x="3267700" y="1361388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ASHS Annual Conference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330A0-2F15-479F-A32A-E186B655E29B}"/>
              </a:ext>
            </a:extLst>
          </p:cNvPr>
          <p:cNvSpPr/>
          <p:nvPr/>
        </p:nvSpPr>
        <p:spPr>
          <a:xfrm>
            <a:off x="438970" y="1788879"/>
            <a:ext cx="8266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January 15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Registration opens.  Many horticultural tours have limited space available. Register Early!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March 15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Deadline for Oral and E-Poster Abstract Submissions.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April 1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Early Career Competition Applications are due. 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April 4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Travel Grant Applications Deadline.  Must be ASHS members and be presenting a paper at the Annual Conference. 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June 30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Pi Alpha Xi Photography Competition Deadline.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July 1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 Scholars Ignite Slides are due.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July 23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Deadline to upload E-Posters. </a:t>
            </a:r>
          </a:p>
          <a:p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August 5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– Student Education and Career Day with career planning seminars and career fair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15FF173-8D0E-4A6D-A583-EB09AA45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8" y="0"/>
            <a:ext cx="7736062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647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ASHS!</dc:title>
  <dc:creator>Sara Powell</dc:creator>
  <cp:lastModifiedBy>John Powell</cp:lastModifiedBy>
  <cp:revision>92</cp:revision>
  <dcterms:created xsi:type="dcterms:W3CDTF">2019-12-02T17:44:57Z</dcterms:created>
  <dcterms:modified xsi:type="dcterms:W3CDTF">2020-11-04T14:49:47Z</dcterms:modified>
</cp:coreProperties>
</file>