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7" r:id="rId2"/>
  </p:sldIdLst>
  <p:sldSz cx="9144000" cy="6858000" type="screen4x3"/>
  <p:notesSz cx="6881813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72" y="48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7313" y="0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0B7F43-A530-4852-BDE4-77BBFE0AE30E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509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975" y="4473575"/>
            <a:ext cx="5505450" cy="36607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675"/>
            <a:ext cx="2982913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7313" y="8829675"/>
            <a:ext cx="2982912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6B379F-D9A4-4352-8A53-53ED5281005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9379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6B379F-D9A4-4352-8A53-53ED5281005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76893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5327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102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09083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62059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2919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4345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058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681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6562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0674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7E24C4-A1F1-475E-8BF5-B8B280C06D60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5872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77E24C4-A1F1-475E-8BF5-B8B280C06D60}" type="datetimeFigureOut">
              <a:rPr lang="en-US" smtClean="0"/>
              <a:t>6/6/2018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86C9CB-AF85-46C3-9301-31016B90945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45043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jpe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bg1"/>
            </a:gs>
            <a:gs pos="50000">
              <a:schemeClr val="bg1">
                <a:lumMod val="85000"/>
              </a:schemeClr>
            </a:gs>
            <a:gs pos="100000">
              <a:schemeClr val="tx1">
                <a:lumMod val="65000"/>
                <a:lumOff val="35000"/>
              </a:schemeClr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73188" y="76200"/>
            <a:ext cx="6248400" cy="35052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/>
            </a:r>
            <a:br>
              <a:rPr lang="en-US" dirty="0"/>
            </a:br>
            <a:r>
              <a:rPr lang="en-US" b="1" dirty="0" smtClean="0"/>
              <a:t>PLS/MCB/ECOL </a:t>
            </a:r>
            <a:r>
              <a:rPr lang="en-US" b="1" dirty="0"/>
              <a:t>440/540 </a:t>
            </a:r>
            <a:r>
              <a:rPr lang="en-US" dirty="0"/>
              <a:t/>
            </a:r>
            <a:br>
              <a:rPr lang="en-US" dirty="0"/>
            </a:br>
            <a:r>
              <a:rPr lang="en-US" sz="4000" b="1" dirty="0" smtClean="0"/>
              <a:t>MECHANISMS </a:t>
            </a:r>
            <a:r>
              <a:rPr lang="en-US" sz="4000" b="1" dirty="0"/>
              <a:t>IN PLANT DEVELOPMENT </a:t>
            </a:r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sz="3600" b="1" dirty="0" smtClean="0"/>
              <a:t>Dr. </a:t>
            </a:r>
            <a:r>
              <a:rPr lang="en-US" sz="3600" b="1" dirty="0" smtClean="0"/>
              <a:t>Ramin Yadegari</a:t>
            </a: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/>
              <a:t/>
            </a:r>
            <a:br>
              <a:rPr lang="en-US" sz="2000" b="1" dirty="0" smtClean="0"/>
            </a:br>
            <a:r>
              <a:rPr lang="en-US" sz="2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en-US" sz="2000" b="1" dirty="0" smtClean="0">
                <a:solidFill>
                  <a:srgbClr val="92D05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en-US" sz="3100" dirty="0" smtClean="0"/>
              <a:t>Fall 2018</a:t>
            </a:r>
            <a:br>
              <a:rPr lang="en-US" sz="3100" dirty="0" smtClean="0"/>
            </a:br>
            <a:r>
              <a:rPr lang="en-US" sz="3100" dirty="0" smtClean="0"/>
              <a:t>Lecture: </a:t>
            </a:r>
            <a:r>
              <a:rPr lang="en-US" sz="3100" dirty="0" err="1" smtClean="0"/>
              <a:t>Tu</a:t>
            </a:r>
            <a:r>
              <a:rPr lang="en-US" sz="3100" dirty="0" smtClean="0"/>
              <a:t>, </a:t>
            </a:r>
            <a:r>
              <a:rPr lang="en-US" sz="3100" dirty="0" err="1" smtClean="0"/>
              <a:t>Th</a:t>
            </a:r>
            <a:r>
              <a:rPr lang="en-US" sz="3100" dirty="0" smtClean="0"/>
              <a:t> 9:30-10:45am</a:t>
            </a:r>
            <a:br>
              <a:rPr lang="en-US" sz="3100" dirty="0" smtClean="0"/>
            </a:br>
            <a:endParaRPr lang="en-US" sz="31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821" y="4038600"/>
            <a:ext cx="8787243" cy="2286000"/>
          </a:xfrm>
          <a:solidFill>
            <a:schemeClr val="tx2">
              <a:lumMod val="75000"/>
            </a:schemeClr>
          </a:solidFill>
          <a:ln w="19050">
            <a:solidFill>
              <a:srgbClr val="00B0F0"/>
            </a:solidFill>
          </a:ln>
        </p:spPr>
        <p:txBody>
          <a:bodyPr>
            <a:noAutofit/>
          </a:bodyPr>
          <a:lstStyle/>
          <a:p>
            <a:r>
              <a:rPr lang="en-US" sz="2350" dirty="0" smtClean="0">
                <a:solidFill>
                  <a:schemeClr val="bg1"/>
                </a:solidFill>
              </a:rPr>
              <a:t>Understanding how plants </a:t>
            </a:r>
            <a:r>
              <a:rPr lang="en-US" sz="2350" dirty="0" smtClean="0">
                <a:solidFill>
                  <a:schemeClr val="bg1"/>
                </a:solidFill>
              </a:rPr>
              <a:t>change in form and function (development) can inform the selection and breeding of plants </a:t>
            </a:r>
            <a:r>
              <a:rPr lang="en-US" sz="2350" dirty="0" smtClean="0">
                <a:solidFill>
                  <a:schemeClr val="bg1"/>
                </a:solidFill>
              </a:rPr>
              <a:t>with enhanced capacity to </a:t>
            </a:r>
            <a:r>
              <a:rPr lang="en-US" sz="2350" dirty="0" smtClean="0">
                <a:solidFill>
                  <a:schemeClr val="bg1"/>
                </a:solidFill>
              </a:rPr>
              <a:t>adapt to their environment. </a:t>
            </a:r>
            <a:r>
              <a:rPr lang="en-US" sz="2350" dirty="0" smtClean="0">
                <a:solidFill>
                  <a:schemeClr val="bg1"/>
                </a:solidFill>
              </a:rPr>
              <a:t>This course will explore the molecular </a:t>
            </a:r>
            <a:r>
              <a:rPr lang="en-US" sz="2350" dirty="0">
                <a:solidFill>
                  <a:schemeClr val="bg1"/>
                </a:solidFill>
              </a:rPr>
              <a:t>genetic mechanisms that </a:t>
            </a:r>
            <a:r>
              <a:rPr lang="en-US" sz="2350" dirty="0" smtClean="0">
                <a:solidFill>
                  <a:schemeClr val="bg1"/>
                </a:solidFill>
              </a:rPr>
              <a:t>underlie </a:t>
            </a:r>
            <a:r>
              <a:rPr lang="en-US" sz="2350" dirty="0" smtClean="0">
                <a:solidFill>
                  <a:schemeClr val="bg1"/>
                </a:solidFill>
              </a:rPr>
              <a:t>plant </a:t>
            </a:r>
            <a:r>
              <a:rPr lang="en-US" sz="2350" dirty="0">
                <a:solidFill>
                  <a:schemeClr val="bg1"/>
                </a:solidFill>
              </a:rPr>
              <a:t>development. </a:t>
            </a:r>
            <a:r>
              <a:rPr lang="en-US" sz="2350" dirty="0" smtClean="0">
                <a:solidFill>
                  <a:schemeClr val="bg1"/>
                </a:solidFill>
              </a:rPr>
              <a:t>Students will learn current approaches </a:t>
            </a:r>
            <a:r>
              <a:rPr lang="en-US" sz="2350" dirty="0" smtClean="0">
                <a:solidFill>
                  <a:schemeClr val="bg1"/>
                </a:solidFill>
              </a:rPr>
              <a:t>used to </a:t>
            </a:r>
            <a:r>
              <a:rPr lang="en-US" sz="2350" dirty="0" smtClean="0">
                <a:solidFill>
                  <a:schemeClr val="bg1"/>
                </a:solidFill>
              </a:rPr>
              <a:t>understand cell differentiation</a:t>
            </a:r>
            <a:r>
              <a:rPr lang="en-US" sz="2350" dirty="0">
                <a:solidFill>
                  <a:schemeClr val="bg1"/>
                </a:solidFill>
              </a:rPr>
              <a:t>, morphogenesis, growth, and reproduction</a:t>
            </a:r>
            <a:r>
              <a:rPr lang="en-US" sz="2350" dirty="0" smtClean="0">
                <a:solidFill>
                  <a:schemeClr val="bg1"/>
                </a:solidFill>
              </a:rPr>
              <a:t>.</a:t>
            </a:r>
            <a:endParaRPr lang="en-US" sz="2350" dirty="0">
              <a:solidFill>
                <a:schemeClr val="bg1"/>
              </a:solidFill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293022" y="98612"/>
            <a:ext cx="2145378" cy="3886200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58000" y="1317811"/>
            <a:ext cx="1905000" cy="2133601"/>
          </a:xfrm>
          <a:prstGeom prst="rect">
            <a:avLst/>
          </a:prstGeom>
          <a:solidFill>
            <a:schemeClr val="bg1"/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50" b="397"/>
          <a:stretch/>
        </p:blipFill>
        <p:spPr bwMode="auto">
          <a:xfrm>
            <a:off x="366091" y="2072192"/>
            <a:ext cx="1996109" cy="1836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Picture 4" descr="Z:\Teaching\Hulskamp Nat Rev MCB 5, 471_Page_06.png"/>
          <p:cNvPicPr>
            <a:picLocks noChangeAspect="1" noChangeArrowheads="1"/>
          </p:cNvPicPr>
          <p:nvPr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263" t="30900" r="55711" b="53771"/>
          <a:stretch/>
        </p:blipFill>
        <p:spPr bwMode="auto">
          <a:xfrm>
            <a:off x="370573" y="145821"/>
            <a:ext cx="1991627" cy="19086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2" descr="figure_05_73a"/>
          <p:cNvPicPr>
            <a:picLocks noChangeAspect="1" noChangeArrowheads="1"/>
          </p:cNvPicPr>
          <p:nvPr/>
        </p:nvPicPr>
        <p:blipFill>
          <a:blip r:embed="rId5" cstate="print"/>
          <a:srcRect b="3432"/>
          <a:stretch>
            <a:fillRect/>
          </a:stretch>
        </p:blipFill>
        <p:spPr bwMode="auto">
          <a:xfrm>
            <a:off x="6961928" y="1398494"/>
            <a:ext cx="1697144" cy="19767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TextBox 3"/>
          <p:cNvSpPr txBox="1"/>
          <p:nvPr/>
        </p:nvSpPr>
        <p:spPr>
          <a:xfrm>
            <a:off x="0" y="6412468"/>
            <a:ext cx="914400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rgbClr val="FFFF00"/>
                </a:solidFill>
              </a:rPr>
              <a:t>Pre-requisites: PLS </a:t>
            </a:r>
            <a:r>
              <a:rPr lang="en-US" dirty="0">
                <a:solidFill>
                  <a:srgbClr val="FFFF00"/>
                </a:solidFill>
              </a:rPr>
              <a:t>312 or ECOL </a:t>
            </a:r>
            <a:r>
              <a:rPr lang="en-US" dirty="0" smtClean="0">
                <a:solidFill>
                  <a:srgbClr val="FFFF00"/>
                </a:solidFill>
              </a:rPr>
              <a:t>320.  / Recommended: </a:t>
            </a:r>
            <a:r>
              <a:rPr lang="en-US" dirty="0">
                <a:solidFill>
                  <a:srgbClr val="FFFF00"/>
                </a:solidFill>
              </a:rPr>
              <a:t>BIOC </a:t>
            </a:r>
            <a:r>
              <a:rPr lang="en-US" dirty="0" smtClean="0">
                <a:solidFill>
                  <a:srgbClr val="FFFF00"/>
                </a:solidFill>
              </a:rPr>
              <a:t>384, </a:t>
            </a:r>
            <a:r>
              <a:rPr lang="en-US" dirty="0">
                <a:solidFill>
                  <a:srgbClr val="FFFF00"/>
                </a:solidFill>
              </a:rPr>
              <a:t>PLS </a:t>
            </a:r>
            <a:r>
              <a:rPr lang="en-US" dirty="0" smtClean="0">
                <a:solidFill>
                  <a:srgbClr val="FFFF00"/>
                </a:solidFill>
              </a:rPr>
              <a:t>360, </a:t>
            </a:r>
            <a:r>
              <a:rPr lang="en-US" dirty="0">
                <a:solidFill>
                  <a:srgbClr val="FFFF00"/>
                </a:solidFill>
              </a:rPr>
              <a:t>and MCB </a:t>
            </a:r>
            <a:r>
              <a:rPr lang="en-US" dirty="0" smtClean="0">
                <a:solidFill>
                  <a:srgbClr val="FFFF00"/>
                </a:solidFill>
              </a:rPr>
              <a:t>304. </a:t>
            </a:r>
            <a:endParaRPr lang="en-US" dirty="0"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057320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106</TotalTime>
  <Words>81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 PLS/MCB/ECOL 440/540  MECHANISMS IN PLANT DEVELOPMENT  Dr. Ramin Yadegari    Fall 2018 Lecture: Tu, Th 9:30-10:45am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PLS/PLP Recruiting Flyer Content</dc:title>
  <dc:creator>Tanya Quist</dc:creator>
  <cp:lastModifiedBy>Karen Schumaker</cp:lastModifiedBy>
  <cp:revision>11</cp:revision>
  <cp:lastPrinted>2017-04-10T18:29:47Z</cp:lastPrinted>
  <dcterms:created xsi:type="dcterms:W3CDTF">2011-10-15T03:53:48Z</dcterms:created>
  <dcterms:modified xsi:type="dcterms:W3CDTF">2018-06-06T20:58:42Z</dcterms:modified>
</cp:coreProperties>
</file>