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6A24"/>
    <a:srgbClr val="BF7B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125" d="100"/>
          <a:sy n="125" d="100"/>
        </p:scale>
        <p:origin x="-1272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7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12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2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28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04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0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9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4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0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1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4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C72E7-AF94-4410-84D9-B380DF825B68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80FE4-2A37-4941-8F16-1BC788F1E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78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141129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24" b="6784"/>
          <a:stretch/>
        </p:blipFill>
        <p:spPr>
          <a:xfrm>
            <a:off x="6637190" y="5415208"/>
            <a:ext cx="2039791" cy="12573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044096" y="5066916"/>
            <a:ext cx="1225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294FA2"/>
                </a:solidFill>
                <a:latin typeface="Calibri" panose="020F0502020204030204" pitchFamily="34" charset="0"/>
              </a:rPr>
              <a:t>SPONSORS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294FA2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261947"/>
            <a:ext cx="9144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294FA2"/>
                </a:solidFill>
                <a:latin typeface="Calibri" panose="020F0502020204030204" pitchFamily="34" charset="0"/>
              </a:rPr>
              <a:t>DIVERSITY CONFERENCE</a:t>
            </a:r>
          </a:p>
          <a:p>
            <a:r>
              <a:rPr lang="en-US" sz="2400" b="1" dirty="0" smtClean="0">
                <a:solidFill>
                  <a:srgbClr val="294FA2"/>
                </a:solidFill>
                <a:latin typeface="Calibri" panose="020F0502020204030204" pitchFamily="34" charset="0"/>
              </a:rPr>
              <a:t>FITTING </a:t>
            </a:r>
            <a:r>
              <a:rPr lang="en-US" sz="2400" b="1" dirty="0">
                <a:solidFill>
                  <a:srgbClr val="294FA2"/>
                </a:solidFill>
                <a:latin typeface="Calibri" panose="020F0502020204030204" pitchFamily="34" charset="0"/>
              </a:rPr>
              <a:t>IN WHILE STANDING OUT: Succeeding in a Diverse</a:t>
            </a:r>
            <a:r>
              <a:rPr lang="en-US" dirty="0" smtClean="0"/>
              <a:t> </a:t>
            </a:r>
            <a:r>
              <a:rPr lang="en-US" sz="2400" b="1" dirty="0" smtClean="0">
                <a:solidFill>
                  <a:srgbClr val="294FA2"/>
                </a:solidFill>
                <a:latin typeface="Calibri" panose="020F0502020204030204" pitchFamily="34" charset="0"/>
              </a:rPr>
              <a:t>Workplace</a:t>
            </a:r>
          </a:p>
          <a:p>
            <a:pPr algn="ctr"/>
            <a:r>
              <a:rPr lang="en-US" sz="3000" b="1" dirty="0" smtClean="0">
                <a:solidFill>
                  <a:srgbClr val="F36A24"/>
                </a:solidFill>
                <a:latin typeface="Calibri" panose="020F0502020204030204" pitchFamily="34" charset="0"/>
              </a:rPr>
              <a:t>NETWORK. CELEBRATE. GROW.</a:t>
            </a:r>
            <a:endParaRPr lang="en-US" sz="3000" b="1" dirty="0">
              <a:solidFill>
                <a:srgbClr val="F36A24"/>
              </a:solidFill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13121" y="3815183"/>
            <a:ext cx="83542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294FA2"/>
                </a:solidFill>
                <a:latin typeface="+mj-lt"/>
              </a:rPr>
              <a:t>Get real world tips for starting your internship or first job on the right foot</a:t>
            </a:r>
            <a:endParaRPr lang="en-US" dirty="0">
              <a:solidFill>
                <a:srgbClr val="294FA2"/>
              </a:solidFill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294FA2"/>
                </a:solidFill>
                <a:latin typeface="+mj-lt"/>
              </a:rPr>
              <a:t>Leverage your cultural competency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and millennial savvy to </a:t>
            </a:r>
            <a:r>
              <a:rPr lang="en-US" dirty="0">
                <a:solidFill>
                  <a:srgbClr val="294FA2"/>
                </a:solidFill>
                <a:latin typeface="+mj-lt"/>
              </a:rPr>
              <a:t>advance your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career</a:t>
            </a:r>
            <a:endParaRPr lang="en-US" dirty="0">
              <a:solidFill>
                <a:srgbClr val="294FA2"/>
              </a:solidFill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294FA2"/>
                </a:solidFill>
                <a:latin typeface="+mj-lt"/>
              </a:rPr>
              <a:t>Develop awareness and strategies to navigate a diverse and changing environment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3512" y="4923179"/>
            <a:ext cx="590983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36A24"/>
                </a:solidFill>
                <a:latin typeface="Calibri" panose="020F0502020204030204" pitchFamily="34" charset="0"/>
              </a:rPr>
              <a:t>Make the most of this opportunity to…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294FA2"/>
                </a:solidFill>
                <a:latin typeface="+mj-lt"/>
              </a:rPr>
              <a:t>Boost your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resume</a:t>
            </a:r>
            <a:r>
              <a:rPr lang="en-US" dirty="0">
                <a:solidFill>
                  <a:srgbClr val="294FA2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with a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Diversity </a:t>
            </a:r>
            <a:r>
              <a:rPr lang="en-US" dirty="0">
                <a:solidFill>
                  <a:srgbClr val="294FA2"/>
                </a:solidFill>
                <a:latin typeface="+mj-lt"/>
              </a:rPr>
              <a:t>Professional Development Certificate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294FA2"/>
                </a:solidFill>
                <a:latin typeface="+mj-lt"/>
              </a:rPr>
              <a:t>Workshop your resume </a:t>
            </a:r>
            <a:r>
              <a:rPr lang="en-US" dirty="0">
                <a:solidFill>
                  <a:srgbClr val="294FA2"/>
                </a:solidFill>
                <a:latin typeface="+mj-lt"/>
              </a:rPr>
              <a:t>with the nation’s top recruiters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294FA2"/>
                </a:solidFill>
                <a:latin typeface="+mj-lt"/>
              </a:rPr>
              <a:t>Network with executives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and recruiters from </a:t>
            </a:r>
            <a:r>
              <a:rPr lang="en-US" dirty="0">
                <a:solidFill>
                  <a:srgbClr val="294FA2"/>
                </a:solidFill>
                <a:latin typeface="+mj-lt"/>
              </a:rPr>
              <a:t>Target,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NIKE, Macy’s</a:t>
            </a:r>
            <a:r>
              <a:rPr lang="en-US" dirty="0">
                <a:solidFill>
                  <a:srgbClr val="294FA2"/>
                </a:solidFill>
                <a:latin typeface="+mj-lt"/>
              </a:rPr>
              <a:t>, Morgan Stanley, </a:t>
            </a:r>
            <a:r>
              <a:rPr lang="en-US" dirty="0" err="1" smtClean="0">
                <a:solidFill>
                  <a:srgbClr val="294FA2"/>
                </a:solidFill>
                <a:latin typeface="+mj-lt"/>
              </a:rPr>
              <a:t>PetSmart</a:t>
            </a:r>
            <a:r>
              <a:rPr lang="en-US" dirty="0">
                <a:solidFill>
                  <a:srgbClr val="294FA2"/>
                </a:solidFill>
                <a:latin typeface="+mj-lt"/>
              </a:rPr>
              <a:t>, Altria, &amp; </a:t>
            </a:r>
            <a:r>
              <a:rPr lang="en-US" dirty="0" err="1" smtClean="0">
                <a:solidFill>
                  <a:srgbClr val="294FA2"/>
                </a:solidFill>
                <a:latin typeface="+mj-lt"/>
              </a:rPr>
              <a:t>JCPenney</a:t>
            </a:r>
            <a:endParaRPr lang="en-US" dirty="0">
              <a:solidFill>
                <a:srgbClr val="294FA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582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1782943"/>
            <a:ext cx="9143999" cy="409831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200" b="1" cap="small" dirty="0">
                <a:solidFill>
                  <a:srgbClr val="F36A24"/>
                </a:solidFill>
              </a:rPr>
              <a:t>Friday, February 21, 2014</a:t>
            </a:r>
            <a:endParaRPr lang="en-US" sz="3200" b="1" dirty="0">
              <a:solidFill>
                <a:srgbClr val="F36A24"/>
              </a:solidFill>
            </a:endParaRPr>
          </a:p>
          <a:p>
            <a:pPr marL="0" indent="0" algn="ctr">
              <a:buNone/>
            </a:pPr>
            <a:r>
              <a:rPr lang="en-US" sz="3200" b="1" cap="small" dirty="0">
                <a:solidFill>
                  <a:srgbClr val="F36A24"/>
                </a:solidFill>
              </a:rPr>
              <a:t>9</a:t>
            </a:r>
            <a:r>
              <a:rPr lang="en-US" sz="3200" b="1" cap="small" dirty="0" smtClean="0">
                <a:solidFill>
                  <a:srgbClr val="F36A24"/>
                </a:solidFill>
              </a:rPr>
              <a:t>:00 </a:t>
            </a:r>
            <a:r>
              <a:rPr lang="en-US" sz="3200" b="1" dirty="0">
                <a:solidFill>
                  <a:srgbClr val="F36A24"/>
                </a:solidFill>
              </a:rPr>
              <a:t>AM </a:t>
            </a:r>
            <a:r>
              <a:rPr lang="en-US" sz="3200" b="1" cap="small" dirty="0">
                <a:solidFill>
                  <a:srgbClr val="F36A24"/>
                </a:solidFill>
              </a:rPr>
              <a:t>- 3:00 </a:t>
            </a:r>
            <a:r>
              <a:rPr lang="en-US" sz="3200" b="1" dirty="0">
                <a:solidFill>
                  <a:srgbClr val="F36A24"/>
                </a:solidFill>
              </a:rPr>
              <a:t>PM</a:t>
            </a:r>
          </a:p>
          <a:p>
            <a:pPr marL="0" indent="0" algn="ctr">
              <a:buNone/>
            </a:pPr>
            <a:r>
              <a:rPr lang="en-US" sz="3200" b="1" cap="small" dirty="0">
                <a:solidFill>
                  <a:srgbClr val="F36A24"/>
                </a:solidFill>
              </a:rPr>
              <a:t>Tucson Marriott University park </a:t>
            </a:r>
            <a:endParaRPr lang="en-US" sz="3200" b="1" dirty="0">
              <a:solidFill>
                <a:srgbClr val="F36A24"/>
              </a:solidFill>
            </a:endParaRPr>
          </a:p>
          <a:p>
            <a:pPr marL="0" indent="0">
              <a:buNone/>
            </a:pPr>
            <a:endParaRPr lang="en-US" sz="3000" b="1" dirty="0" smtClean="0">
              <a:solidFill>
                <a:srgbClr val="F36A24"/>
              </a:solidFill>
              <a:latin typeface="Calibri" panose="020F0502020204030204" pitchFamily="34" charset="0"/>
            </a:endParaRPr>
          </a:p>
          <a:p>
            <a:pPr mar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3300" b="1" dirty="0">
                <a:solidFill>
                  <a:srgbClr val="294FA2"/>
                </a:solidFill>
                <a:latin typeface="Calibri" panose="020F0502020204030204" pitchFamily="34" charset="0"/>
              </a:rPr>
              <a:t>REGISTRATION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294FA2"/>
                </a:solidFill>
                <a:latin typeface="+mj-lt"/>
              </a:rPr>
              <a:t>$</a:t>
            </a:r>
            <a:r>
              <a:rPr lang="en-US" dirty="0">
                <a:solidFill>
                  <a:srgbClr val="294FA2"/>
                </a:solidFill>
                <a:latin typeface="+mj-lt"/>
              </a:rPr>
              <a:t>10 Early Registration through January 22,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2014</a:t>
            </a: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dirty="0">
              <a:solidFill>
                <a:srgbClr val="294FA2"/>
              </a:solidFill>
              <a:latin typeface="+mj-lt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294FA2"/>
                </a:solidFill>
                <a:latin typeface="+mj-lt"/>
              </a:rPr>
              <a:t>$15 Regular Registration January 23 – February 14,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2014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dirty="0">
              <a:solidFill>
                <a:srgbClr val="294FA2"/>
              </a:solidFill>
              <a:latin typeface="+mj-lt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294FA2"/>
                </a:solidFill>
                <a:latin typeface="+mj-lt"/>
              </a:rPr>
              <a:t>$25 Arizona Alumni, Faculty and </a:t>
            </a:r>
            <a:r>
              <a:rPr lang="en-US" dirty="0" smtClean="0">
                <a:solidFill>
                  <a:srgbClr val="294FA2"/>
                </a:solidFill>
                <a:latin typeface="+mj-lt"/>
              </a:rPr>
              <a:t>Staff </a:t>
            </a:r>
            <a:r>
              <a:rPr lang="en-US" dirty="0">
                <a:solidFill>
                  <a:srgbClr val="294FA2"/>
                </a:solidFill>
                <a:latin typeface="+mj-lt"/>
              </a:rPr>
              <a:t>(limited availability)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Diversity Conferenc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97"/>
          <a:stretch>
            <a:fillRect/>
          </a:stretch>
        </p:blipFill>
        <p:spPr bwMode="auto">
          <a:xfrm>
            <a:off x="0" y="-1"/>
            <a:ext cx="9144000" cy="1782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14300" y="5881255"/>
            <a:ext cx="9029699" cy="1222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4FA2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294FA2"/>
                </a:solidFill>
                <a:effectLst/>
                <a:latin typeface="Calibri" panose="020F0502020204030204" pitchFamily="34" charset="0"/>
              </a:rPr>
              <a:t>Register Today!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36A24"/>
                </a:solidFill>
                <a:effectLst/>
                <a:latin typeface="Calibri" panose="020F0502020204030204" pitchFamily="34" charset="0"/>
              </a:rPr>
              <a:t>terryjlundgrencenter.org/fitting-in-while-standing-out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98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155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University of Arizona, Fam &amp; Cons Sci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Watts, Talia Krystal - (tkw8)</dc:creator>
  <cp:lastModifiedBy>Abra McAndrew</cp:lastModifiedBy>
  <cp:revision>15</cp:revision>
  <dcterms:created xsi:type="dcterms:W3CDTF">2014-01-14T21:04:11Z</dcterms:created>
  <dcterms:modified xsi:type="dcterms:W3CDTF">2014-01-15T16:48:27Z</dcterms:modified>
</cp:coreProperties>
</file>