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752448-E2FC-4496-B4BF-8C975C224F87}" type="datetime1">
              <a:rPr lang="en-US"/>
              <a:pPr/>
              <a:t>3/28/2012</a:t>
            </a:fld>
            <a:endParaRPr lang="en-US"/>
          </a:p>
        </p:txBody>
      </p:sp>
      <p:sp>
        <p:nvSpPr>
          <p:cNvPr id="14340" name="Placeholder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4C94B5-1C82-400D-8510-219BE6EC4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7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0" charset="0"/>
        <a:ea typeface="ＭＳ Ｐゴシック" pitchFamily="-60" charset="-128"/>
        <a:cs typeface="ＭＳ Ｐゴシック" pitchFamily="-60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0" charset="0"/>
        <a:ea typeface="ＭＳ Ｐゴシック" pitchFamily="-60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0" charset="0"/>
        <a:ea typeface="ＭＳ Ｐゴシック" pitchFamily="-60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0" charset="0"/>
        <a:ea typeface="ＭＳ Ｐゴシック" pitchFamily="-60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60" charset="0"/>
        <a:ea typeface="ＭＳ Ｐゴシック" pitchFamily="-6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Placeholder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A70E-92B2-4AB2-9E4C-9E198CD8CFDA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6959-7783-4BCC-9025-CE48CA9D9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8A589-C992-4023-9A98-25C4D967BDA2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6FCB-9733-4534-8BE1-04162A758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5B8A-9FE5-4C3D-AE15-C2AD35996B3C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1F73-C80D-4AE5-8372-2885D3B2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3C7C-3718-40A8-915B-4653E0124E82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F27E-4590-43A9-8ACE-6C98CA942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C259-E0BD-4E3C-94A5-ADD3539DD4C0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ED456-EC7B-41AA-8A94-391AA007D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D993C-0A47-46BE-AECE-EF53CF68EDFB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BE3F-CAD9-4333-BACD-E5CDA7BC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6FFA-FEB0-451B-ADFD-72DF5C829D96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5C57-F8BE-40D5-A8AF-519B64D5B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6836-3D1D-45AB-9F3A-77283F7B65AD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1B2F-20B9-4DA7-A02A-3C942FE4F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A04B-BE89-4E55-A0D9-E65C3905DAA4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871D-45E7-4EC7-A697-8AA5FA636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9B55-5A52-439F-82A2-BE337BFD0783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75EA-16A1-4918-BB78-4F0F4893C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3FF93-DCA6-4157-88F1-97AB51F8D427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085A-6AAC-4D90-B4C1-362254AF5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4BB572-BEC3-43EB-AF52-E84BF05136E6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3EC35F-8440-4C76-A1AA-0A0AB9DEA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60" charset="0"/>
        <a:buChar char="•"/>
        <a:defRPr sz="3200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60" charset="0"/>
        <a:buChar char="–"/>
        <a:defRPr sz="28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0" charset="0"/>
        <a:buChar char="•"/>
        <a:defRPr sz="24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0" charset="0"/>
        <a:buChar char="–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0" charset="0"/>
        <a:buChar char="»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331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4535488"/>
            <a:ext cx="14684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32"/>
          <p:cNvGrpSpPr>
            <a:grpSpLocks/>
          </p:cNvGrpSpPr>
          <p:nvPr/>
        </p:nvGrpSpPr>
        <p:grpSpPr bwMode="auto">
          <a:xfrm>
            <a:off x="103188" y="1358900"/>
            <a:ext cx="8950325" cy="5499100"/>
            <a:chOff x="103118" y="1359223"/>
            <a:chExt cx="8949820" cy="5498776"/>
          </a:xfrm>
        </p:grpSpPr>
        <p:pic>
          <p:nvPicPr>
            <p:cNvPr id="13322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3118" y="1368425"/>
              <a:ext cx="1986032" cy="1980952"/>
            </a:xfrm>
            <a:prstGeom prst="rect">
              <a:avLst/>
            </a:prstGeom>
            <a:noFill/>
            <a:ln w="9525">
              <a:solidFill>
                <a:schemeClr val="tx1">
                  <a:alpha val="23137"/>
                </a:schemeClr>
              </a:solidFill>
              <a:miter lim="800000"/>
              <a:headEnd/>
              <a:tailEnd/>
            </a:ln>
          </p:spPr>
        </p:pic>
        <p:pic>
          <p:nvPicPr>
            <p:cNvPr id="13323" name="Picture 2" descr="helianthus_stem_%20cs_40x_s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0040" y="3358579"/>
              <a:ext cx="1506598" cy="116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0" descr="Picture 1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80803" y="5574676"/>
              <a:ext cx="1177188" cy="126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44682" y="1359223"/>
              <a:ext cx="1952653" cy="1980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1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7323362" y="2212499"/>
              <a:ext cx="2582851" cy="876300"/>
            </a:xfrm>
            <a:prstGeom prst="rect">
              <a:avLst/>
            </a:prstGeom>
            <a:noFill/>
            <a:ln w="9525">
              <a:solidFill>
                <a:schemeClr val="tx1">
                  <a:alpha val="23921"/>
                </a:schemeClr>
              </a:solidFill>
              <a:miter lim="800000"/>
              <a:headEnd/>
              <a:tailEnd/>
            </a:ln>
          </p:spPr>
        </p:pic>
        <p:pic>
          <p:nvPicPr>
            <p:cNvPr id="13327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3118" y="3380104"/>
              <a:ext cx="1986032" cy="2517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00000" flipV="1">
              <a:off x="8176638" y="3942074"/>
              <a:ext cx="876300" cy="144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1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697732" y="1359223"/>
              <a:ext cx="1460500" cy="1980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16" descr="14%20PTERIDIUM%20AMPHIPHL%20DICTYO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3415" y="3368034"/>
              <a:ext cx="2641268" cy="251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7" descr="cucurbita_vb_cs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44684" y="3358579"/>
              <a:ext cx="1952652" cy="252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4" descr="arabidopsis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176638" y="5383864"/>
              <a:ext cx="876300" cy="1446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21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089150" y="1359223"/>
              <a:ext cx="2655534" cy="20173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3334" name="Picture 22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33872" y="5912495"/>
              <a:ext cx="1237728" cy="927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23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572394" y="5885362"/>
              <a:ext cx="1237606" cy="945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25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112777" y="5912495"/>
              <a:ext cx="1118636" cy="93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Picture 26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231412" y="5912494"/>
              <a:ext cx="926820" cy="945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29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923425" y="5909109"/>
              <a:ext cx="1194219" cy="939688"/>
            </a:xfrm>
            <a:prstGeom prst="rect">
              <a:avLst/>
            </a:prstGeom>
            <a:noFill/>
            <a:ln w="9525">
              <a:solidFill>
                <a:schemeClr val="tx1">
                  <a:alpha val="27843"/>
                </a:schemeClr>
              </a:solidFill>
              <a:miter lim="800000"/>
              <a:headEnd/>
              <a:tailEnd/>
            </a:ln>
          </p:spPr>
        </p:pic>
        <p:pic>
          <p:nvPicPr>
            <p:cNvPr id="13339" name="Picture 31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830982" y="5912495"/>
              <a:ext cx="1074420" cy="917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ectangle 33"/>
          <p:cNvSpPr/>
          <p:nvPr/>
        </p:nvSpPr>
        <p:spPr>
          <a:xfrm>
            <a:off x="103188" y="0"/>
            <a:ext cx="8950325" cy="68119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8" name="Rectangle 27"/>
          <p:cNvSpPr/>
          <p:nvPr/>
        </p:nvSpPr>
        <p:spPr>
          <a:xfrm>
            <a:off x="228600" y="5334000"/>
            <a:ext cx="8672513" cy="752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  <a:ea typeface="ＭＳ Ｐゴシック" pitchFamily="-60" charset="-128"/>
                <a:cs typeface="ＭＳ Ｐゴシック" pitchFamily="-60" charset="-128"/>
              </a:rPr>
              <a:t>Comprehensive discussion on structure and function of cells, tissues and organs in higher plants. 				  </a:t>
            </a:r>
            <a:r>
              <a:rPr lang="en-US" b="1" i="1">
                <a:solidFill>
                  <a:srgbClr val="000000"/>
                </a:solidFill>
                <a:ea typeface="ＭＳ Ｐゴシック" pitchFamily="-60" charset="-128"/>
                <a:cs typeface="ＭＳ Ｐゴシック" pitchFamily="-60" charset="-128"/>
              </a:rPr>
              <a:t>Dr. Ravi Palanivelu</a:t>
            </a:r>
            <a:endParaRPr lang="en-US" b="1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3188" y="6831013"/>
            <a:ext cx="9040812" cy="4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92075" y="0"/>
            <a:ext cx="8961438" cy="1362075"/>
          </a:xfrm>
          <a:prstGeom prst="rect">
            <a:avLst/>
          </a:prstGeom>
          <a:solidFill>
            <a:srgbClr val="99CCFF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92075" y="1362075"/>
            <a:ext cx="8961438" cy="1111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1" name="TextBox 28"/>
          <p:cNvSpPr txBox="1">
            <a:spLocks noChangeArrowheads="1"/>
          </p:cNvSpPr>
          <p:nvPr/>
        </p:nvSpPr>
        <p:spPr bwMode="auto">
          <a:xfrm>
            <a:off x="92075" y="0"/>
            <a:ext cx="8961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Calibri" pitchFamily="-60" charset="0"/>
                <a:ea typeface="Calibri" pitchFamily="-60" charset="0"/>
                <a:cs typeface="Calibri" pitchFamily="-60" charset="0"/>
              </a:rPr>
              <a:t>PLS 359 – Plant Cell Structure and Function </a:t>
            </a:r>
          </a:p>
          <a:p>
            <a:pPr algn="ctr"/>
            <a:r>
              <a:rPr lang="en-US" sz="3200" b="1">
                <a:solidFill>
                  <a:srgbClr val="000000"/>
                </a:solidFill>
                <a:latin typeface="Calibri" pitchFamily="-60" charset="0"/>
                <a:ea typeface="Calibri" pitchFamily="-60" charset="0"/>
                <a:cs typeface="Calibri" pitchFamily="-60" charset="0"/>
              </a:rPr>
              <a:t>PLS 359L – Plant Cell Structure and Function Lab</a:t>
            </a:r>
            <a:r>
              <a:rPr lang="en-US" sz="2300" b="1">
                <a:solidFill>
                  <a:srgbClr val="000000"/>
                </a:solidFill>
                <a:latin typeface="Calibri" pitchFamily="-60" charset="0"/>
                <a:ea typeface="Calibri" pitchFamily="-60" charset="0"/>
                <a:cs typeface="Calibri" pitchFamily="-60" charset="0"/>
              </a:rPr>
              <a:t> </a:t>
            </a:r>
          </a:p>
          <a:p>
            <a:r>
              <a:rPr lang="en-US" sz="2000" b="1" i="1">
                <a:solidFill>
                  <a:srgbClr val="000000"/>
                </a:solidFill>
                <a:latin typeface="Calibri" pitchFamily="-60" charset="0"/>
                <a:ea typeface="Calibri" pitchFamily="-60" charset="0"/>
                <a:cs typeface="Calibri" pitchFamily="-60" charset="0"/>
              </a:rPr>
              <a:t>LECTURE</a:t>
            </a:r>
            <a:r>
              <a:rPr lang="en-US" sz="2000" b="1">
                <a:solidFill>
                  <a:srgbClr val="000000"/>
                </a:solidFill>
                <a:latin typeface="Calibri" pitchFamily="-60" charset="0"/>
                <a:ea typeface="Calibri" pitchFamily="-60" charset="0"/>
                <a:cs typeface="Calibri" pitchFamily="-60" charset="0"/>
              </a:rPr>
              <a:t>: 3 credits, T&amp;Th, 3:30 - 4:45 				      </a:t>
            </a:r>
            <a:r>
              <a:rPr lang="en-US" sz="2000" b="1" i="1">
                <a:solidFill>
                  <a:srgbClr val="000000"/>
                </a:solidFill>
                <a:latin typeface="Calibri" pitchFamily="-60" charset="0"/>
                <a:ea typeface="Calibri" pitchFamily="-60" charset="0"/>
                <a:cs typeface="Calibri" pitchFamily="-60" charset="0"/>
              </a:rPr>
              <a:t>LAB</a:t>
            </a:r>
            <a:r>
              <a:rPr lang="en-US" sz="2000" b="1">
                <a:solidFill>
                  <a:srgbClr val="000000"/>
                </a:solidFill>
                <a:latin typeface="Calibri" pitchFamily="-60" charset="0"/>
                <a:ea typeface="Calibri" pitchFamily="-60" charset="0"/>
                <a:cs typeface="Calibri" pitchFamily="-60" charset="0"/>
              </a:rPr>
              <a:t>: 1 credit, W, 2:00 - 4:50</a:t>
            </a:r>
            <a:endParaRPr lang="en-US" sz="2300" b="1">
              <a:solidFill>
                <a:srgbClr val="000000"/>
              </a:solidFill>
              <a:latin typeface="Calibri" pitchFamily="-60" charset="0"/>
              <a:ea typeface="Calibri" pitchFamily="-60" charset="0"/>
              <a:cs typeface="Calibri" pitchFamily="-6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43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Ravi Palanivelu</dc:creator>
  <cp:lastModifiedBy>Tanya Quist</cp:lastModifiedBy>
  <cp:revision>24</cp:revision>
  <cp:lastPrinted>2011-10-21T01:37:22Z</cp:lastPrinted>
  <dcterms:created xsi:type="dcterms:W3CDTF">2012-03-27T21:32:52Z</dcterms:created>
  <dcterms:modified xsi:type="dcterms:W3CDTF">2012-03-28T15:42:03Z</dcterms:modified>
</cp:coreProperties>
</file>