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0" r:id="rId3"/>
    <p:sldId id="261" r:id="rId4"/>
    <p:sldId id="262" r:id="rId5"/>
    <p:sldId id="256" r:id="rId6"/>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3"/>
  </p:normalViewPr>
  <p:slideViewPr>
    <p:cSldViewPr snapToGrid="0">
      <p:cViewPr varScale="1">
        <p:scale>
          <a:sx n="102" d="100"/>
          <a:sy n="102" d="100"/>
        </p:scale>
        <p:origin x="200"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223E9-8CC7-E1AF-FD49-AD700DB921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F0C8D9-8CE6-DC22-336C-0A093F2D2A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2562AA-3E10-8451-4F6A-AD5C8B158264}"/>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BE690B22-B825-F6B0-2816-8E741AF451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78EED-C5E8-09C6-00C3-D923FBCAE221}"/>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1747607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1BA60-C3AC-09DC-7071-8E0F91CE6C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9EBF1D-085D-72C8-C472-2EC55E00C1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9E6659-F7A8-23C9-01A0-03871ADE1903}"/>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1A1F989F-6C8D-DE1C-E643-29781E6980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D8C93-3F5C-C418-D413-3C6D715963B6}"/>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262113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82733E-83D4-1064-8EA0-0E52AD1651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55EA4F-031B-826D-6322-3A80D3620F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2CDB7-E7BF-3A45-8E7F-E053032F4683}"/>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0289E2C7-3DA1-5CC1-4B03-D19AB5E96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517AEC-417A-0B6C-F9D0-3DD4EAFD9E90}"/>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199910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3C77A-48B8-BD85-4D7B-B285D3D8EF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83AFFA-FAA6-FA38-0878-0C0173D6D2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CDEEB-A7C9-7846-59FA-2A2035EABFDF}"/>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9DC9FAE4-69CB-FD15-3398-DEC9DCFBD8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9C3FBF-F3DC-9015-EA9D-3D655CD2DD2C}"/>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343281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D521-445A-BEC5-6073-E6AB2B749E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D7BE2-670C-138C-A557-5D463487DC2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88DA35-D14F-1BA7-663B-7E704D414A3D}"/>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F4056DDB-9A14-4A9A-0F67-E23B9AF706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7288FC-1D66-210C-DED2-C37FDA2147B4}"/>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416773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86B2A-C7F7-6476-DF3D-D8532A715C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60D589-9AAA-7865-3066-49F1C0B9F1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23283A-42E3-AA97-BD21-3F0E4D7C95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A664D5-8196-C4BF-5E72-140870248678}"/>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6" name="Footer Placeholder 5">
            <a:extLst>
              <a:ext uri="{FF2B5EF4-FFF2-40B4-BE49-F238E27FC236}">
                <a16:creationId xmlns:a16="http://schemas.microsoft.com/office/drawing/2014/main" id="{D7C213D3-D986-3216-DD12-30CA6755E7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CBBB0-FD06-C509-1CA5-67F7CA0DF5FA}"/>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308664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E25AD-D0C3-21C7-5888-63ACE213F1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569B41-CAB2-A7BA-631F-9E14690C3D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3C3206-1A77-92F0-660A-E53C8CA562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081FDB-B267-E05D-EBB1-B604A1A07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12496F-AF3B-BF09-3BDC-D4E069692A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674E15-D53E-D55A-B89E-92BCB19583F3}"/>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8" name="Footer Placeholder 7">
            <a:extLst>
              <a:ext uri="{FF2B5EF4-FFF2-40B4-BE49-F238E27FC236}">
                <a16:creationId xmlns:a16="http://schemas.microsoft.com/office/drawing/2014/main" id="{4AC5D2DF-1D20-8CC9-CD71-CA8B59E39D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5BCDFD-99A2-0FEE-FCCE-60254D9E4A1E}"/>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301465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D9F8-CBB6-B7AF-B258-CD45627CFB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AAB973-8D12-3F56-EEFA-B8B08C490D00}"/>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4" name="Footer Placeholder 3">
            <a:extLst>
              <a:ext uri="{FF2B5EF4-FFF2-40B4-BE49-F238E27FC236}">
                <a16:creationId xmlns:a16="http://schemas.microsoft.com/office/drawing/2014/main" id="{694B5F0F-063E-B5DE-FEA4-9790D667B0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FBD642-D495-4D02-CE5C-B139B273B634}"/>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273792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2E002B-E32A-2401-E4CD-595F73D59816}"/>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3" name="Footer Placeholder 2">
            <a:extLst>
              <a:ext uri="{FF2B5EF4-FFF2-40B4-BE49-F238E27FC236}">
                <a16:creationId xmlns:a16="http://schemas.microsoft.com/office/drawing/2014/main" id="{3B9552CF-1127-3F78-8E30-763C26935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BAEF69-4CF4-2EB8-209E-23F499D58C44}"/>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33857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18B39-4FE9-71A1-0816-96539E3339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8BCE4F-505D-B3B0-8FA5-BF164AB90B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E7B625-40FE-3B8C-009E-8115A6F27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5C4F1E-4510-7242-41FA-3651A0B62B74}"/>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6" name="Footer Placeholder 5">
            <a:extLst>
              <a:ext uri="{FF2B5EF4-FFF2-40B4-BE49-F238E27FC236}">
                <a16:creationId xmlns:a16="http://schemas.microsoft.com/office/drawing/2014/main" id="{C8A88537-24CF-BF81-A0E8-C6C433109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B77130-4980-AF28-EEC9-0ADF928A1642}"/>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146688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284A-B098-48D7-D62E-C74CF39553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94EE91-2863-E803-9607-E7EFB8A082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53FD9D-E16D-2388-C92E-4104642693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E783B3-1325-95BE-33EF-762AB28EF38F}"/>
              </a:ext>
            </a:extLst>
          </p:cNvPr>
          <p:cNvSpPr>
            <a:spLocks noGrp="1"/>
          </p:cNvSpPr>
          <p:nvPr>
            <p:ph type="dt" sz="half" idx="10"/>
          </p:nvPr>
        </p:nvSpPr>
        <p:spPr/>
        <p:txBody>
          <a:bodyPr/>
          <a:lstStyle/>
          <a:p>
            <a:fld id="{E501865B-C23E-B54A-8F75-5C3F3C1C5320}" type="datetimeFigureOut">
              <a:rPr lang="en-US" smtClean="0"/>
              <a:t>4/23/24</a:t>
            </a:fld>
            <a:endParaRPr lang="en-US"/>
          </a:p>
        </p:txBody>
      </p:sp>
      <p:sp>
        <p:nvSpPr>
          <p:cNvPr id="6" name="Footer Placeholder 5">
            <a:extLst>
              <a:ext uri="{FF2B5EF4-FFF2-40B4-BE49-F238E27FC236}">
                <a16:creationId xmlns:a16="http://schemas.microsoft.com/office/drawing/2014/main" id="{FD43BEC3-294C-88C7-CE25-0EA910D4F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97D502-038F-37C3-676B-3B2584C70E3E}"/>
              </a:ext>
            </a:extLst>
          </p:cNvPr>
          <p:cNvSpPr>
            <a:spLocks noGrp="1"/>
          </p:cNvSpPr>
          <p:nvPr>
            <p:ph type="sldNum" sz="quarter" idx="12"/>
          </p:nvPr>
        </p:nvSpPr>
        <p:spPr/>
        <p:txBody>
          <a:bodyPr/>
          <a:lstStyle/>
          <a:p>
            <a:fld id="{98338E5D-942E-4D4D-898F-E70332BEDD4C}" type="slidenum">
              <a:rPr lang="en-US" smtClean="0"/>
              <a:t>‹#›</a:t>
            </a:fld>
            <a:endParaRPr lang="en-US"/>
          </a:p>
        </p:txBody>
      </p:sp>
    </p:spTree>
    <p:extLst>
      <p:ext uri="{BB962C8B-B14F-4D97-AF65-F5344CB8AC3E}">
        <p14:creationId xmlns:p14="http://schemas.microsoft.com/office/powerpoint/2010/main" val="3836628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DE938D-F507-DA7A-73A7-43852F037F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10FF2C-3EA2-6165-E4A1-0216B1CD45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D9686-B0D6-7D75-0CF6-6FC67A4D3A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501865B-C23E-B54A-8F75-5C3F3C1C5320}" type="datetimeFigureOut">
              <a:rPr lang="en-US" smtClean="0"/>
              <a:t>4/23/24</a:t>
            </a:fld>
            <a:endParaRPr lang="en-US"/>
          </a:p>
        </p:txBody>
      </p:sp>
      <p:sp>
        <p:nvSpPr>
          <p:cNvPr id="5" name="Footer Placeholder 4">
            <a:extLst>
              <a:ext uri="{FF2B5EF4-FFF2-40B4-BE49-F238E27FC236}">
                <a16:creationId xmlns:a16="http://schemas.microsoft.com/office/drawing/2014/main" id="{38101EE0-2E3F-8B59-3F0E-1CF513520D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6ED2273-BF46-337F-58CB-D8615B52F7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338E5D-942E-4D4D-898F-E70332BEDD4C}" type="slidenum">
              <a:rPr lang="en-US" smtClean="0"/>
              <a:t>‹#›</a:t>
            </a:fld>
            <a:endParaRPr lang="en-US"/>
          </a:p>
        </p:txBody>
      </p:sp>
    </p:spTree>
    <p:extLst>
      <p:ext uri="{BB962C8B-B14F-4D97-AF65-F5344CB8AC3E}">
        <p14:creationId xmlns:p14="http://schemas.microsoft.com/office/powerpoint/2010/main" val="2192233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3A8160-45DA-DD5D-D099-2840FCCD7F4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CALES Guiding Principles for Graduate Education</a:t>
            </a:r>
          </a:p>
        </p:txBody>
      </p:sp>
      <p:sp>
        <p:nvSpPr>
          <p:cNvPr id="3" name="Content Placeholder 2">
            <a:extLst>
              <a:ext uri="{FF2B5EF4-FFF2-40B4-BE49-F238E27FC236}">
                <a16:creationId xmlns:a16="http://schemas.microsoft.com/office/drawing/2014/main" id="{D4D0DC3E-4522-269D-36E2-723A8197556E}"/>
              </a:ext>
            </a:extLst>
          </p:cNvPr>
          <p:cNvSpPr>
            <a:spLocks noGrp="1"/>
          </p:cNvSpPr>
          <p:nvPr>
            <p:ph idx="1"/>
          </p:nvPr>
        </p:nvSpPr>
        <p:spPr>
          <a:xfrm>
            <a:off x="4810259" y="649480"/>
            <a:ext cx="6555347" cy="5546047"/>
          </a:xfrm>
        </p:spPr>
        <p:txBody>
          <a:bodyPr anchor="ctr">
            <a:normAutofit/>
          </a:bodyPr>
          <a:lstStyle/>
          <a:p>
            <a:pPr marL="342900" marR="0" lvl="0" indent="-342900">
              <a:spcBef>
                <a:spcPts val="0"/>
              </a:spcBef>
              <a:spcAft>
                <a:spcPts val="800"/>
              </a:spcAft>
              <a:buFont typeface="+mj-lt"/>
              <a:buAutoNum type="arabicPeriod"/>
              <a:tabLst>
                <a:tab pos="457200" algn="l"/>
              </a:tabLst>
            </a:pPr>
            <a:r>
              <a:rPr lang="en-US" sz="2000" b="1" dirty="0">
                <a:effectLst/>
                <a:latin typeface="Aptos Light" panose="020B0004020202020204" pitchFamily="34" charset="0"/>
                <a:ea typeface="Calibri" panose="020F0502020204030204" pitchFamily="34" charset="0"/>
                <a:cs typeface="Times New Roman" panose="02020603050405020304" pitchFamily="18" charset="0"/>
              </a:rPr>
              <a:t>First year funding for all PhD students will come from institutional sources (UA, CALES, Grad Program) or fellowships or institutional training grants, and not from individual faculty grants</a:t>
            </a:r>
          </a:p>
          <a:p>
            <a:pPr marL="0" marR="0" lvl="0" indent="0">
              <a:spcBef>
                <a:spcPts val="0"/>
              </a:spcBef>
              <a:spcAft>
                <a:spcPts val="800"/>
              </a:spcAft>
              <a:buNone/>
              <a:tabLst>
                <a:tab pos="457200" algn="l"/>
              </a:tabLst>
            </a:pPr>
            <a:endParaRPr lang="en-US" sz="2000" dirty="0">
              <a:effectLst/>
              <a:latin typeface="Aptos Light" panose="020B0004020202020204" pitchFamily="34" charset="0"/>
              <a:ea typeface="Calibri" panose="020F0502020204030204" pitchFamily="34" charset="0"/>
              <a:cs typeface="Times New Roman" panose="02020603050405020304" pitchFamily="18" charset="0"/>
            </a:endParaRPr>
          </a:p>
          <a:p>
            <a:pPr marL="685800" marR="0" indent="-457200">
              <a:spcBef>
                <a:spcPts val="0"/>
              </a:spcBef>
              <a:spcAft>
                <a:spcPts val="0"/>
              </a:spcAft>
              <a:buFont typeface="+mj-lt"/>
              <a:buAutoNum type="alphaLcPeriod"/>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This enables lab rotations for programs where this is appropriate. </a:t>
            </a:r>
          </a:p>
          <a:p>
            <a:pPr marL="685800" marR="0" indent="-457200">
              <a:spcBef>
                <a:spcPts val="0"/>
              </a:spcBef>
              <a:spcAft>
                <a:spcPts val="0"/>
              </a:spcAft>
              <a:buFont typeface="+mj-lt"/>
              <a:buAutoNum type="alphaLcPeriod"/>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Regardless of whether rotations are a desired activity in a particular program, this policy frees first year students from potential pressure by PI’s for lab productivity during a year that is full of coursework and other non-lab activities.   </a:t>
            </a:r>
          </a:p>
          <a:p>
            <a:endParaRPr lang="en-US" sz="2000" dirty="0">
              <a:latin typeface="Aptos Light" panose="020B0004020202020204" pitchFamily="34" charset="0"/>
            </a:endParaRPr>
          </a:p>
        </p:txBody>
      </p:sp>
    </p:spTree>
    <p:extLst>
      <p:ext uri="{BB962C8B-B14F-4D97-AF65-F5344CB8AC3E}">
        <p14:creationId xmlns:p14="http://schemas.microsoft.com/office/powerpoint/2010/main" val="412036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F182E39-117B-CBD9-0414-ABB4DAF8E70C}"/>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B7A80788-DA85-0C9D-FC10-5B645604D1B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CALES Guiding Principles for Graduate Education</a:t>
            </a:r>
          </a:p>
        </p:txBody>
      </p:sp>
      <p:sp>
        <p:nvSpPr>
          <p:cNvPr id="3" name="Content Placeholder 2">
            <a:extLst>
              <a:ext uri="{FF2B5EF4-FFF2-40B4-BE49-F238E27FC236}">
                <a16:creationId xmlns:a16="http://schemas.microsoft.com/office/drawing/2014/main" id="{97E43463-41FE-6D88-F750-04F87525CC64}"/>
              </a:ext>
            </a:extLst>
          </p:cNvPr>
          <p:cNvSpPr>
            <a:spLocks noGrp="1"/>
          </p:cNvSpPr>
          <p:nvPr>
            <p:ph idx="1"/>
          </p:nvPr>
        </p:nvSpPr>
        <p:spPr>
          <a:xfrm>
            <a:off x="4247909" y="649480"/>
            <a:ext cx="7592992" cy="5924940"/>
          </a:xfrm>
        </p:spPr>
        <p:txBody>
          <a:bodyPr anchor="ctr">
            <a:noAutofit/>
          </a:bodyPr>
          <a:lstStyle/>
          <a:p>
            <a:pPr marL="0" marR="0" lvl="0" indent="0">
              <a:spcBef>
                <a:spcPts val="0"/>
              </a:spcBef>
              <a:spcAft>
                <a:spcPts val="800"/>
              </a:spcAft>
              <a:buNone/>
              <a:tabLst>
                <a:tab pos="457200" algn="l"/>
              </a:tabLst>
            </a:pPr>
            <a:r>
              <a:rPr lang="en-US" sz="1800" b="1" dirty="0">
                <a:effectLst/>
                <a:latin typeface="Aptos Light" panose="020B0004020202020204" pitchFamily="34" charset="0"/>
                <a:ea typeface="Calibri" panose="020F0502020204030204" pitchFamily="34" charset="0"/>
                <a:cs typeface="Times New Roman" panose="02020603050405020304" pitchFamily="18" charset="0"/>
              </a:rPr>
              <a:t>2. All matriculating PhD students should be guaranteed full support for the duration of their graduate training up to a maximum of 5 years</a:t>
            </a:r>
          </a:p>
          <a:p>
            <a:pPr marL="685800" marR="0" indent="-457200">
              <a:spcBef>
                <a:spcPts val="0"/>
              </a:spcBef>
              <a:spcAft>
                <a:spcPts val="0"/>
              </a:spcAft>
              <a:buFont typeface="+mj-lt"/>
              <a:buAutoNum type="alphaLcParenR"/>
            </a:pPr>
            <a:r>
              <a:rPr lang="en-US" sz="1800" dirty="0">
                <a:effectLst/>
                <a:latin typeface="Aptos Light" panose="020B0004020202020204" pitchFamily="34" charset="0"/>
                <a:ea typeface="Calibri" panose="020F0502020204030204" pitchFamily="34" charset="0"/>
                <a:cs typeface="Times New Roman" panose="02020603050405020304" pitchFamily="18" charset="0"/>
              </a:rPr>
              <a:t>It helps us remain competitive with graduate programs across the country</a:t>
            </a:r>
          </a:p>
          <a:p>
            <a:pPr marL="685800" marR="0" indent="-457200">
              <a:spcBef>
                <a:spcPts val="0"/>
              </a:spcBef>
              <a:spcAft>
                <a:spcPts val="0"/>
              </a:spcAft>
              <a:buFont typeface="+mj-lt"/>
              <a:buAutoNum type="alphaLcParenR"/>
            </a:pPr>
            <a:r>
              <a:rPr lang="en-US" sz="1800" dirty="0">
                <a:effectLst/>
                <a:latin typeface="Aptos Light" panose="020B0004020202020204" pitchFamily="34" charset="0"/>
                <a:ea typeface="Calibri" panose="020F0502020204030204" pitchFamily="34" charset="0"/>
                <a:cs typeface="Times New Roman" panose="02020603050405020304" pitchFamily="18" charset="0"/>
              </a:rPr>
              <a:t>In principle, the funding responsibility should lie with the graduate program and not with the student.</a:t>
            </a:r>
          </a:p>
          <a:p>
            <a:pPr marL="685800" marR="0" indent="-457200">
              <a:spcBef>
                <a:spcPts val="0"/>
              </a:spcBef>
              <a:spcAft>
                <a:spcPts val="0"/>
              </a:spcAft>
              <a:buFont typeface="+mj-lt"/>
              <a:buAutoNum type="alphaLcParenR"/>
            </a:pPr>
            <a:r>
              <a:rPr lang="en-US" sz="1800" dirty="0">
                <a:effectLst/>
                <a:latin typeface="Aptos Light" panose="020B0004020202020204" pitchFamily="34" charset="0"/>
                <a:ea typeface="Calibri" panose="020F0502020204030204" pitchFamily="34" charset="0"/>
                <a:cs typeface="Times New Roman" panose="02020603050405020304" pitchFamily="18" charset="0"/>
              </a:rPr>
              <a:t>The funding guarantee is made collectively by the graduate program/department, ensuring that if a student remains in good standing, the graduate program commits to identifying stipend and tuition funding. Funds will typically come from numerous sources, including competitive fellowships that students obtain from external sources, faculty grants, institutional sources, etc. For many graduate programs, this matching of resources with students is an ongoing process. </a:t>
            </a:r>
          </a:p>
          <a:p>
            <a:pPr marL="685800" marR="0" indent="-457200">
              <a:spcBef>
                <a:spcPts val="0"/>
              </a:spcBef>
              <a:spcAft>
                <a:spcPts val="0"/>
              </a:spcAft>
              <a:buFont typeface="+mj-lt"/>
              <a:buAutoNum type="alphaLcParenR"/>
            </a:pPr>
            <a:r>
              <a:rPr lang="en-US" sz="1800" dirty="0">
                <a:effectLst/>
                <a:latin typeface="Aptos Light" panose="020B0004020202020204" pitchFamily="34" charset="0"/>
                <a:ea typeface="Calibri" panose="020F0502020204030204" pitchFamily="34" charset="0"/>
                <a:cs typeface="Times New Roman" panose="02020603050405020304" pitchFamily="18" charset="0"/>
              </a:rPr>
              <a:t>Since the duration of a typical grant is three years and most PhD students require at least five years to complete their graduate training</a:t>
            </a:r>
            <a:r>
              <a:rPr lang="en-US" sz="1800" b="1" i="1" dirty="0">
                <a:effectLst/>
                <a:latin typeface="Aptos Light" panose="020B0004020202020204" pitchFamily="34" charset="0"/>
                <a:ea typeface="Calibri" panose="020F0502020204030204" pitchFamily="34" charset="0"/>
                <a:cs typeface="Times New Roman" panose="02020603050405020304" pitchFamily="18" charset="0"/>
              </a:rPr>
              <a:t>, faculty are often concerned that they cannot guarantee support for the duration of a graduate student’s career</a:t>
            </a:r>
            <a:r>
              <a:rPr lang="en-US" sz="1800" dirty="0">
                <a:effectLst/>
                <a:latin typeface="Aptos Light" panose="020B0004020202020204" pitchFamily="34" charset="0"/>
                <a:ea typeface="Calibri" panose="020F0502020204030204" pitchFamily="34" charset="0"/>
                <a:cs typeface="Times New Roman" panose="02020603050405020304" pitchFamily="18" charset="0"/>
              </a:rPr>
              <a:t>. It is acknowledged that at the time of matriculation it will only rarely be possible to identify the funding mechanism(s) supporting a particular student through their entire graduate experience. However, this should not be a rationale for failing to guarantee support for matriculating students for the duration of their graduate education.</a:t>
            </a:r>
          </a:p>
          <a:p>
            <a:endParaRPr lang="en-US" sz="1800" dirty="0">
              <a:latin typeface="Aptos Light" panose="020B0004020202020204" pitchFamily="34" charset="0"/>
            </a:endParaRPr>
          </a:p>
        </p:txBody>
      </p:sp>
    </p:spTree>
    <p:extLst>
      <p:ext uri="{BB962C8B-B14F-4D97-AF65-F5344CB8AC3E}">
        <p14:creationId xmlns:p14="http://schemas.microsoft.com/office/powerpoint/2010/main" val="3666554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33C95A3-EBBE-147A-37EB-44554BE2E0D5}"/>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6D6AC240-8BA5-583D-6D6D-AE47E67678BF}"/>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CALES Guiding Principles for Graduate Education</a:t>
            </a:r>
          </a:p>
        </p:txBody>
      </p:sp>
      <p:sp>
        <p:nvSpPr>
          <p:cNvPr id="3" name="Content Placeholder 2">
            <a:extLst>
              <a:ext uri="{FF2B5EF4-FFF2-40B4-BE49-F238E27FC236}">
                <a16:creationId xmlns:a16="http://schemas.microsoft.com/office/drawing/2014/main" id="{7772F0F8-CB10-A8F5-AEF1-130862D1E863}"/>
              </a:ext>
            </a:extLst>
          </p:cNvPr>
          <p:cNvSpPr>
            <a:spLocks noGrp="1"/>
          </p:cNvSpPr>
          <p:nvPr>
            <p:ph idx="1"/>
          </p:nvPr>
        </p:nvSpPr>
        <p:spPr>
          <a:xfrm>
            <a:off x="4810259" y="649480"/>
            <a:ext cx="6555347" cy="5546047"/>
          </a:xfrm>
        </p:spPr>
        <p:txBody>
          <a:bodyPr anchor="ctr">
            <a:normAutofit/>
          </a:bodyPr>
          <a:lstStyle/>
          <a:p>
            <a:pPr marL="0" marR="0" lvl="0" indent="0">
              <a:spcBef>
                <a:spcPts val="0"/>
              </a:spcBef>
              <a:spcAft>
                <a:spcPts val="800"/>
              </a:spcAft>
              <a:buNone/>
              <a:tabLst>
                <a:tab pos="457200" algn="l"/>
              </a:tabLst>
            </a:pPr>
            <a:r>
              <a:rPr lang="en-US" sz="2000" b="1" dirty="0">
                <a:effectLst/>
                <a:latin typeface="Aptos Light" panose="020B0004020202020204" pitchFamily="34" charset="0"/>
                <a:ea typeface="Calibri" panose="020F0502020204030204" pitchFamily="34" charset="0"/>
                <a:cs typeface="Times New Roman" panose="02020603050405020304" pitchFamily="18" charset="0"/>
              </a:rPr>
              <a:t>3. All students should receive 12 months of stipend support</a:t>
            </a:r>
          </a:p>
          <a:p>
            <a:pPr marL="685800" marR="0" indent="-457200">
              <a:spcBef>
                <a:spcPts val="0"/>
              </a:spcBef>
              <a:spcAft>
                <a:spcPts val="0"/>
              </a:spcAft>
              <a:buFont typeface="+mj-lt"/>
              <a:buAutoNum type="alphaLcPeriod"/>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In almost all cases, PhD students are full time employees, and their support should reflect this.</a:t>
            </a:r>
          </a:p>
          <a:p>
            <a:pPr marR="0" indent="0">
              <a:spcBef>
                <a:spcPts val="0"/>
              </a:spcBef>
              <a:spcAft>
                <a:spcPts val="800"/>
              </a:spcAft>
              <a:buNone/>
            </a:pPr>
            <a:endParaRPr lang="en-US" sz="2000" dirty="0">
              <a:effectLst/>
              <a:latin typeface="Aptos Light" panose="020B00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800"/>
              </a:spcAft>
              <a:buNone/>
              <a:tabLst>
                <a:tab pos="457200" algn="l"/>
              </a:tabLst>
            </a:pPr>
            <a:r>
              <a:rPr lang="en-US" sz="2000" b="1" dirty="0">
                <a:effectLst/>
                <a:latin typeface="Aptos Light" panose="020B0004020202020204" pitchFamily="34" charset="0"/>
                <a:ea typeface="Calibri" panose="020F0502020204030204" pitchFamily="34" charset="0"/>
                <a:cs typeface="Times New Roman" panose="02020603050405020304" pitchFamily="18" charset="0"/>
              </a:rPr>
              <a:t>4. Stipend levels should be standardized within a program and be at a nationally competitive level for the discipline</a:t>
            </a:r>
          </a:p>
          <a:p>
            <a:pPr marL="685800" marR="0" indent="-457200">
              <a:spcBef>
                <a:spcPts val="0"/>
              </a:spcBef>
              <a:spcAft>
                <a:spcPts val="0"/>
              </a:spcAft>
              <a:buFont typeface="+mj-lt"/>
              <a:buAutoNum type="alphaLcPeriod"/>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This is important to make us competitive with programs at other institutions. </a:t>
            </a:r>
          </a:p>
          <a:p>
            <a:pPr marL="685800" marR="0" indent="-457200">
              <a:spcBef>
                <a:spcPts val="0"/>
              </a:spcBef>
              <a:spcAft>
                <a:spcPts val="0"/>
              </a:spcAft>
              <a:buFont typeface="+mj-lt"/>
              <a:buAutoNum type="alphaLcPeriod"/>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In principle, all students should be paid similarly within a program, acknowledging the occasional fellowship that might pay higher stipends and graduated stipend levels for more senior students</a:t>
            </a:r>
          </a:p>
          <a:p>
            <a:endParaRPr lang="en-US" sz="2000" dirty="0">
              <a:latin typeface="Aptos Light" panose="020B0004020202020204" pitchFamily="34" charset="0"/>
            </a:endParaRPr>
          </a:p>
        </p:txBody>
      </p:sp>
    </p:spTree>
    <p:extLst>
      <p:ext uri="{BB962C8B-B14F-4D97-AF65-F5344CB8AC3E}">
        <p14:creationId xmlns:p14="http://schemas.microsoft.com/office/powerpoint/2010/main" val="51191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2DCCB4-A249-80E0-A07A-BD832D334A25}"/>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F8DAED16-E023-571F-31B5-04720970EE7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CALES Guiding Principles for Graduate Education</a:t>
            </a:r>
          </a:p>
        </p:txBody>
      </p:sp>
      <p:sp>
        <p:nvSpPr>
          <p:cNvPr id="3" name="Content Placeholder 2">
            <a:extLst>
              <a:ext uri="{FF2B5EF4-FFF2-40B4-BE49-F238E27FC236}">
                <a16:creationId xmlns:a16="http://schemas.microsoft.com/office/drawing/2014/main" id="{21B3AF8D-9158-DF43-15C5-44FEA9BBF4D1}"/>
              </a:ext>
            </a:extLst>
          </p:cNvPr>
          <p:cNvSpPr>
            <a:spLocks noGrp="1"/>
          </p:cNvSpPr>
          <p:nvPr>
            <p:ph idx="1"/>
          </p:nvPr>
        </p:nvSpPr>
        <p:spPr>
          <a:xfrm>
            <a:off x="4806484" y="1025260"/>
            <a:ext cx="6555347" cy="5546047"/>
          </a:xfrm>
        </p:spPr>
        <p:txBody>
          <a:bodyPr anchor="ctr">
            <a:normAutofit/>
          </a:bodyPr>
          <a:lstStyle/>
          <a:p>
            <a:pPr marL="0" marR="0" lvl="0" indent="0">
              <a:spcBef>
                <a:spcPts val="0"/>
              </a:spcBef>
              <a:spcAft>
                <a:spcPts val="800"/>
              </a:spcAft>
              <a:buNone/>
              <a:tabLst>
                <a:tab pos="457200" algn="l"/>
              </a:tabLst>
            </a:pPr>
            <a:r>
              <a:rPr lang="en-US" sz="2000" b="1" dirty="0">
                <a:latin typeface="Aptos Light" panose="020B0004020202020204" pitchFamily="34" charset="0"/>
                <a:ea typeface="Calibri" panose="020F0502020204030204" pitchFamily="34" charset="0"/>
                <a:cs typeface="Times New Roman" panose="02020603050405020304" pitchFamily="18" charset="0"/>
              </a:rPr>
              <a:t>5. </a:t>
            </a:r>
            <a:r>
              <a:rPr lang="en-US" sz="2000" b="1" dirty="0">
                <a:effectLst/>
                <a:latin typeface="Aptos Light" panose="020B0004020202020204" pitchFamily="34" charset="0"/>
                <a:ea typeface="Calibri" panose="020F0502020204030204" pitchFamily="34" charset="0"/>
                <a:cs typeface="Times New Roman" panose="02020603050405020304" pitchFamily="18" charset="0"/>
              </a:rPr>
              <a:t>All PhD students will have a meaningful teaching or mentoring experience</a:t>
            </a:r>
          </a:p>
          <a:p>
            <a:pPr marL="0" marR="0" lvl="0" indent="0">
              <a:spcBef>
                <a:spcPts val="0"/>
              </a:spcBef>
              <a:spcAft>
                <a:spcPts val="800"/>
              </a:spcAft>
              <a:buNone/>
              <a:tabLst>
                <a:tab pos="457200" algn="l"/>
              </a:tabLst>
            </a:pPr>
            <a:endParaRPr lang="en-US" sz="2000" dirty="0">
              <a:effectLst/>
              <a:latin typeface="Aptos Light" panose="020B000402020202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800"/>
              </a:spcAft>
              <a:buFont typeface="+mj-lt"/>
              <a:buAutoNum type="alphaLcPeriod"/>
              <a:tabLst>
                <a:tab pos="457200" algn="l"/>
              </a:tabLst>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This could be an official T/A position or a non-paid experience. The mix depends on the availability of T/A slots and the specific graduate program. The latter non-paid experience model is used by numerous graduate programs on campus that don’t have associated T/A slots, or not enough, but still feel that teaching experience is an important component of training.</a:t>
            </a:r>
          </a:p>
          <a:p>
            <a:pPr marL="0" marR="0" lvl="0" indent="0">
              <a:spcBef>
                <a:spcPts val="0"/>
              </a:spcBef>
              <a:spcAft>
                <a:spcPts val="800"/>
              </a:spcAft>
              <a:buNone/>
              <a:tabLst>
                <a:tab pos="457200" algn="l"/>
              </a:tabLst>
            </a:pPr>
            <a:endParaRPr lang="en-US" sz="2000" dirty="0">
              <a:effectLst/>
              <a:latin typeface="Aptos Light" panose="020B00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800"/>
              </a:spcAft>
              <a:buNone/>
              <a:tabLst>
                <a:tab pos="457200" algn="l"/>
              </a:tabLst>
            </a:pPr>
            <a:r>
              <a:rPr lang="en-US" sz="2000" b="1" dirty="0">
                <a:effectLst/>
                <a:latin typeface="Aptos Light" panose="020B0004020202020204" pitchFamily="34" charset="0"/>
                <a:ea typeface="Calibri" panose="020F0502020204030204" pitchFamily="34" charset="0"/>
                <a:cs typeface="Times New Roman" panose="02020603050405020304" pitchFamily="18" charset="0"/>
              </a:rPr>
              <a:t>6. All students should complete an individual professional development plan</a:t>
            </a:r>
          </a:p>
          <a:p>
            <a:pPr marL="457200" marR="0" lvl="0" indent="-457200">
              <a:spcBef>
                <a:spcPts val="0"/>
              </a:spcBef>
              <a:spcAft>
                <a:spcPts val="800"/>
              </a:spcAft>
              <a:buFont typeface="+mj-lt"/>
              <a:buAutoNum type="alphaLcPeriod"/>
              <a:tabLst>
                <a:tab pos="457200" algn="l"/>
              </a:tabLst>
            </a:pPr>
            <a:r>
              <a:rPr lang="en-US" sz="2000" dirty="0">
                <a:effectLst/>
                <a:latin typeface="Aptos Light" panose="020B0004020202020204" pitchFamily="34" charset="0"/>
                <a:ea typeface="Calibri" panose="020F0502020204030204" pitchFamily="34" charset="0"/>
                <a:cs typeface="Times New Roman" panose="02020603050405020304" pitchFamily="18" charset="0"/>
              </a:rPr>
              <a:t>This provides an opportunity to have annual career conversations/evaluation</a:t>
            </a:r>
          </a:p>
          <a:p>
            <a:pPr marL="457200" marR="0" lvl="0" indent="-457200">
              <a:spcBef>
                <a:spcPts val="0"/>
              </a:spcBef>
              <a:spcAft>
                <a:spcPts val="800"/>
              </a:spcAft>
              <a:buAutoNum type="arabicPeriod" startAt="6"/>
              <a:tabLst>
                <a:tab pos="457200" algn="l"/>
              </a:tabLst>
            </a:pPr>
            <a:endParaRPr lang="en-US" sz="2000" b="1" dirty="0">
              <a:effectLst/>
              <a:latin typeface="Aptos Light" panose="020B00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800"/>
              </a:spcAft>
              <a:buNone/>
              <a:tabLst>
                <a:tab pos="457200" algn="l"/>
              </a:tabLst>
            </a:pPr>
            <a:endParaRPr lang="en-US" sz="2000" dirty="0">
              <a:effectLst/>
              <a:latin typeface="Aptos Light" panose="020B0004020202020204" pitchFamily="34" charset="0"/>
              <a:ea typeface="Calibri" panose="020F0502020204030204" pitchFamily="34" charset="0"/>
              <a:cs typeface="Times New Roman" panose="02020603050405020304" pitchFamily="18" charset="0"/>
            </a:endParaRPr>
          </a:p>
          <a:p>
            <a:endParaRPr lang="en-US" sz="2000" dirty="0">
              <a:latin typeface="Aptos Light" panose="020B0004020202020204" pitchFamily="34" charset="0"/>
            </a:endParaRPr>
          </a:p>
        </p:txBody>
      </p:sp>
    </p:spTree>
    <p:extLst>
      <p:ext uri="{BB962C8B-B14F-4D97-AF65-F5344CB8AC3E}">
        <p14:creationId xmlns:p14="http://schemas.microsoft.com/office/powerpoint/2010/main" val="373272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A8E68D-DAC3-7092-5ECB-1D80C06627C5}"/>
              </a:ext>
            </a:extLst>
          </p:cNvPr>
          <p:cNvSpPr>
            <a:spLocks noGrp="1"/>
          </p:cNvSpPr>
          <p:nvPr>
            <p:ph type="title"/>
          </p:nvPr>
        </p:nvSpPr>
        <p:spPr/>
        <p:txBody>
          <a:bodyPr/>
          <a:lstStyle/>
          <a:p>
            <a:pPr algn="ctr"/>
            <a:r>
              <a:rPr lang="en-US" dirty="0"/>
              <a:t>Teaching Assistance Funding</a:t>
            </a:r>
          </a:p>
        </p:txBody>
      </p:sp>
      <p:sp>
        <p:nvSpPr>
          <p:cNvPr id="5" name="Content Placeholder 4">
            <a:extLst>
              <a:ext uri="{FF2B5EF4-FFF2-40B4-BE49-F238E27FC236}">
                <a16:creationId xmlns:a16="http://schemas.microsoft.com/office/drawing/2014/main" id="{665898A1-7429-C3BF-C6BA-CA48FEC00490}"/>
              </a:ext>
            </a:extLst>
          </p:cNvPr>
          <p:cNvSpPr>
            <a:spLocks noGrp="1"/>
          </p:cNvSpPr>
          <p:nvPr>
            <p:ph idx="1"/>
          </p:nvPr>
        </p:nvSpPr>
        <p:spPr>
          <a:xfrm>
            <a:off x="838200" y="2179978"/>
            <a:ext cx="10515600" cy="3359833"/>
          </a:xfrm>
        </p:spPr>
        <p:txBody>
          <a:bodyPr/>
          <a:lstStyle/>
          <a:p>
            <a:pPr marL="0" indent="0">
              <a:buNone/>
            </a:pPr>
            <a:r>
              <a:rPr lang="en-US" dirty="0">
                <a:latin typeface="Aptos Light" panose="020B0004020202020204" pitchFamily="34" charset="0"/>
              </a:rPr>
              <a:t>As communicated in the 7/17/22 memo to Unit Heads, teaching assistance is distributed according to a Unit’s percentage of undergraduate generated during the current academic year (data determined on the census date of the Spring 2024 semester). The calculation will incorporate all UG SCH delivered across all delivery channels. CALES is allocating $1.4 million of Common Cost funds to support our undergraduate teaching efforts across the college.</a:t>
            </a:r>
          </a:p>
        </p:txBody>
      </p:sp>
    </p:spTree>
    <p:extLst>
      <p:ext uri="{BB962C8B-B14F-4D97-AF65-F5344CB8AC3E}">
        <p14:creationId xmlns:p14="http://schemas.microsoft.com/office/powerpoint/2010/main" val="419598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DDCF59-1B11-69D9-A16D-165B500EFC7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40B552B-7BEF-73E3-8336-FB53F8D27001}"/>
              </a:ext>
            </a:extLst>
          </p:cNvPr>
          <p:cNvSpPr>
            <a:spLocks noGrp="1"/>
          </p:cNvSpPr>
          <p:nvPr>
            <p:ph type="title"/>
          </p:nvPr>
        </p:nvSpPr>
        <p:spPr/>
        <p:txBody>
          <a:bodyPr/>
          <a:lstStyle/>
          <a:p>
            <a:pPr algn="ctr"/>
            <a:r>
              <a:rPr lang="en-US" dirty="0"/>
              <a:t>Teaching Assistance Funding</a:t>
            </a:r>
          </a:p>
        </p:txBody>
      </p:sp>
      <p:sp>
        <p:nvSpPr>
          <p:cNvPr id="5" name="Content Placeholder 4">
            <a:extLst>
              <a:ext uri="{FF2B5EF4-FFF2-40B4-BE49-F238E27FC236}">
                <a16:creationId xmlns:a16="http://schemas.microsoft.com/office/drawing/2014/main" id="{3A7914E2-5312-3CA8-F2CB-3C4E62D07925}"/>
              </a:ext>
            </a:extLst>
          </p:cNvPr>
          <p:cNvSpPr>
            <a:spLocks noGrp="1"/>
          </p:cNvSpPr>
          <p:nvPr>
            <p:ph idx="1"/>
          </p:nvPr>
        </p:nvSpPr>
        <p:spPr>
          <a:xfrm>
            <a:off x="479476" y="1811127"/>
            <a:ext cx="11019099" cy="4556488"/>
          </a:xfrm>
        </p:spPr>
        <p:txBody>
          <a:bodyPr>
            <a:noAutofit/>
          </a:bodyPr>
          <a:lstStyle/>
          <a:p>
            <a:pPr marL="342900" marR="0" lvl="0" indent="-342900" algn="just">
              <a:lnSpc>
                <a:spcPct val="107000"/>
              </a:lnSpc>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Allocations are based on the Working Group’s core recommendations and distribute the budgeted Common Cost funding based on total undergraduate SCH generated by each academic unit the prior year. The calculation will incorporate all UG SCH delivered across all channels (bringing online courses into eligibility for the first time).</a:t>
            </a:r>
          </a:p>
          <a:p>
            <a:pPr marL="342900" marR="0" lvl="0" indent="-342900" algn="just">
              <a:lnSpc>
                <a:spcPct val="107000"/>
              </a:lnSpc>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If Units utilize these funds for hiring GTAs, please note that the allocation includes salary, ERE, and tuition</a:t>
            </a:r>
          </a:p>
          <a:p>
            <a:pPr marL="342900" marR="0" lvl="0" indent="-342900" algn="just">
              <a:lnSpc>
                <a:spcPct val="107000"/>
              </a:lnSpc>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Funds need not be allocated in discreet ¼ time TA slots. Units are free to do this when it makes sense, but we encourage flexibility in the form in which teaching assistance is delivered. And, each Unit is allowed to adopt its own rules, subject to the caveat that the Common Cost funding be fully allocated for teaching support each year and not diverted to some other purpose.</a:t>
            </a:r>
          </a:p>
          <a:p>
            <a:pPr marL="342900" marR="0" lvl="0" indent="-342900" algn="just">
              <a:lnSpc>
                <a:spcPct val="107000"/>
              </a:lnSpc>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Whatever the allocation criteria used by an academic unit, the parameters must be clearly communicated to all faculty as a statement of departmental policy to ensure transparency and consistent treatment of each faculty member.</a:t>
            </a:r>
          </a:p>
          <a:p>
            <a:pPr marL="0" indent="0">
              <a:buNone/>
            </a:pPr>
            <a:endParaRPr lang="en-US" sz="2000" dirty="0">
              <a:latin typeface="Aptos Light" panose="020B0004020202020204" pitchFamily="34" charset="0"/>
            </a:endParaRPr>
          </a:p>
        </p:txBody>
      </p:sp>
    </p:spTree>
    <p:extLst>
      <p:ext uri="{BB962C8B-B14F-4D97-AF65-F5344CB8AC3E}">
        <p14:creationId xmlns:p14="http://schemas.microsoft.com/office/powerpoint/2010/main" val="218781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2D3648-74FF-6805-98BC-CDA14E0EFAEB}"/>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rPr>
              <a:t>Guiding principles for communicating graduate student funding support</a:t>
            </a:r>
          </a:p>
        </p:txBody>
      </p:sp>
      <p:sp>
        <p:nvSpPr>
          <p:cNvPr id="3" name="Content Placeholder 2">
            <a:extLst>
              <a:ext uri="{FF2B5EF4-FFF2-40B4-BE49-F238E27FC236}">
                <a16:creationId xmlns:a16="http://schemas.microsoft.com/office/drawing/2014/main" id="{21C9ACD1-60F8-711A-08C7-04B2234B0233}"/>
              </a:ext>
            </a:extLst>
          </p:cNvPr>
          <p:cNvSpPr>
            <a:spLocks noGrp="1"/>
          </p:cNvSpPr>
          <p:nvPr>
            <p:ph idx="1"/>
          </p:nvPr>
        </p:nvSpPr>
        <p:spPr>
          <a:xfrm>
            <a:off x="4810259" y="649480"/>
            <a:ext cx="6555347" cy="5546047"/>
          </a:xfrm>
        </p:spPr>
        <p:txBody>
          <a:bodyPr anchor="ctr">
            <a:normAutofit/>
          </a:bodyPr>
          <a:lstStyle/>
          <a:p>
            <a:pPr marL="342900" marR="0" lvl="0" indent="-342900">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Guiding Principle #1: Programs should be making multi-year offers to incoming students. </a:t>
            </a:r>
          </a:p>
          <a:p>
            <a:pPr marL="342900" marR="0" lvl="0" indent="-342900">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Guiding Principle #2: The funding support plan should be clearly communicated to matriculating students prior to signing an offer letter. If funding support changes, a new offer letter should be generated</a:t>
            </a:r>
          </a:p>
          <a:p>
            <a:pPr marL="342900" marR="0" lvl="0" indent="-342900">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Guiding Principle #3: The funding support plan for the next academic year should be clearly communicated to returning students as soon as feasible and prior to the completion of annual evaluations</a:t>
            </a:r>
          </a:p>
          <a:p>
            <a:pPr marL="342900" marR="0" lvl="0" indent="-342900">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Guiding Principle #4: Programs should make a concerted effort to communicate TA assignments at least 3 weeks before classes begin</a:t>
            </a:r>
          </a:p>
          <a:p>
            <a:pPr marL="342900" marR="0" lvl="0" indent="-342900">
              <a:spcBef>
                <a:spcPts val="0"/>
              </a:spcBef>
              <a:spcAft>
                <a:spcPts val="800"/>
              </a:spcAft>
              <a:buFont typeface="Symbol" pitchFamily="2" charset="2"/>
              <a:buChar char=""/>
            </a:pPr>
            <a:r>
              <a:rPr lang="en-US" sz="2000" dirty="0">
                <a:effectLst/>
                <a:latin typeface="Aptos Light" panose="020B0004020202020204" pitchFamily="34" charset="0"/>
                <a:ea typeface="Times New Roman" panose="02020603050405020304" pitchFamily="18" charset="0"/>
              </a:rPr>
              <a:t>Guiding Principle #5: Programs should meet with students each year to discuss and improve communication on funding</a:t>
            </a:r>
          </a:p>
          <a:p>
            <a:pPr marL="0" indent="0">
              <a:buNone/>
            </a:pPr>
            <a:endParaRPr lang="en-US" sz="2000" dirty="0">
              <a:latin typeface="Aptos Light" panose="020B0004020202020204" pitchFamily="34" charset="0"/>
            </a:endParaRPr>
          </a:p>
        </p:txBody>
      </p:sp>
    </p:spTree>
    <p:extLst>
      <p:ext uri="{BB962C8B-B14F-4D97-AF65-F5344CB8AC3E}">
        <p14:creationId xmlns:p14="http://schemas.microsoft.com/office/powerpoint/2010/main" val="4146314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TotalTime>
  <Words>930</Words>
  <Application>Microsoft Macintosh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Aptos Light</vt:lpstr>
      <vt:lpstr>Arial</vt:lpstr>
      <vt:lpstr>Symbol</vt:lpstr>
      <vt:lpstr>Office Theme</vt:lpstr>
      <vt:lpstr>CALES Guiding Principles for Graduate Education</vt:lpstr>
      <vt:lpstr>CALES Guiding Principles for Graduate Education</vt:lpstr>
      <vt:lpstr>CALES Guiding Principles for Graduate Education</vt:lpstr>
      <vt:lpstr>CALES Guiding Principles for Graduate Education</vt:lpstr>
      <vt:lpstr>Teaching Assistance Funding</vt:lpstr>
      <vt:lpstr>Teaching Assistance Funding</vt:lpstr>
      <vt:lpstr>Guiding principles for communicating graduate student funding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Assistance Funding</dc:title>
  <dc:creator>Hu, Jia - (jiahu)</dc:creator>
  <cp:lastModifiedBy>Hu, Jia - (jiahu)</cp:lastModifiedBy>
  <cp:revision>7</cp:revision>
  <dcterms:created xsi:type="dcterms:W3CDTF">2024-04-23T14:59:08Z</dcterms:created>
  <dcterms:modified xsi:type="dcterms:W3CDTF">2024-04-23T15:26:21Z</dcterms:modified>
</cp:coreProperties>
</file>