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66" r:id="rId3"/>
    <p:sldId id="275" r:id="rId4"/>
    <p:sldId id="273" r:id="rId5"/>
    <p:sldId id="272" r:id="rId6"/>
    <p:sldId id="260" r:id="rId7"/>
    <p:sldId id="265" r:id="rId8"/>
    <p:sldId id="256" r:id="rId9"/>
    <p:sldId id="267" r:id="rId10"/>
    <p:sldId id="264" r:id="rId11"/>
    <p:sldId id="271" r:id="rId12"/>
    <p:sldId id="261" r:id="rId13"/>
    <p:sldId id="259" r:id="rId14"/>
    <p:sldId id="274" r:id="rId1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2224"/>
  </p:normalViewPr>
  <p:slideViewPr>
    <p:cSldViewPr snapToGrid="0">
      <p:cViewPr varScale="1">
        <p:scale>
          <a:sx n="65" d="100"/>
          <a:sy n="65" d="100"/>
        </p:scale>
        <p:origin x="7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3A9CA51-EDE8-184B-A2AF-C635B9AAC36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24A5147-7BA2-F149-A57F-D4A2B7486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A5147-7BA2-F149-A57F-D4A2B7486F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2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Foci represented by the different areas covered by awarded pilots and </a:t>
            </a:r>
            <a:r>
              <a:rPr lang="en-US"/>
              <a:t>graduate fellowships.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A5147-7BA2-F149-A57F-D4A2B7486F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4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6608-BF1E-F4B5-E4B7-25E4363AA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99A84-1A22-A22F-8B14-D7CB5CAE2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2AB41-DD5E-B765-64D2-A38C4970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B0D70-6F5A-BDF3-8F74-CF280AD1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A59EE-E1CE-5E39-3DC2-18610968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277B-8EE2-2CE0-8146-F71394EC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D0354-3AC6-6EE1-6681-7700411A8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277F7-628A-6650-0AE5-999842A7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D1CE2-DB4E-0A29-D9B0-687BF484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FECAC-A42B-DA1B-7481-8161D842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6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BEF38-846A-8CD4-6D4E-4915A9879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1639D-2B6C-37E7-CCE1-67598E7C0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51A4D-BE9D-0DE7-6667-4C646054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CDDD6-8DF9-1FB8-D630-5B7E62038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70296-952D-AEE0-B770-7FB75E56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0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626F9-8AFC-7710-D118-40C6BF3C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2BC21-E402-5D09-BA56-57F39C325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85FF8-38B1-1C3E-6EF8-80ECA0C5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A398F-BACB-A8F0-F529-9477DC39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CD89B-212B-B40F-92B5-D01AF295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0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749F-9F39-F512-E10A-024F28A6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AC1B6-BE23-F7B4-EB84-FF07BD4EB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F1D49-9259-FAA9-73B0-C09D6C1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E61EE-5222-6B53-6291-F85FD41C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10163-3055-4F6B-AF9F-DFFFB090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3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B766-00EE-3DE4-7C14-033289E8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4F94F-C5CF-343E-98E6-9B0B18153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021D9-E290-F38B-95E5-6D16EDE1A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7E8BD-F5E6-0C52-B7CB-DCE7E786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C4490-5EA4-6AE0-4CEA-A185543E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01768-8BEF-72C8-D8C0-8F4C616C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2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754A-3664-311C-6C16-DB379809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9A382-2000-9C77-DCA5-A0CFA3B82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8DCCE-2587-4ACF-B276-DFA61160B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A101B-5DDB-E25E-E0F8-B1FC64BB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BA0DA7-50AD-23C0-7CE4-F2882D62E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91B84-FE8B-263D-2DE5-63FDD922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007655-BE50-AE80-9A8A-49FA4094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D658C5-C814-F402-AC1C-245B3676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0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93AD-DBD3-B28E-41D8-9F43C19A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284FF-9AC0-C3F1-54EA-70D331BF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E26B2-DEA1-7A96-3B64-A7316D3E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0C020-DE07-7207-0643-35C2DD28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0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CDFA8-88C7-F403-D9D4-071633D4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BE584-FDAC-6FE5-B56D-F39F8EA6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9B688-4858-C0C5-8F0D-14734471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3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D9BE1-2785-6070-9964-B5A0BF11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1F763-92D5-5C2B-55FD-F788CBBB1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E3707-0F81-014A-0E2B-1CCE54938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C07EC-B5B9-7F3C-9DFD-00D61A02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58AE2-FBB5-B559-9EE4-8A9A7B066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E0202-1D40-64A1-71DE-889F8C2C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03019-E1A6-27DE-7F89-641D6E1E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7D7E5-0DBF-FEDF-9370-E2526DC6B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D1920-8112-B186-71C2-1B08FB265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1D29A-53AD-D7CF-28D5-8353B652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C59B8-3DFE-8B49-F9A0-0ACFDF15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6FDCD-492C-C5BF-0AE2-CC98C1EE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1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6007E8-45F9-023D-2F8E-6187B2FD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F8C35-F59B-A4D3-70FE-C5895126E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6F1BB-54E7-0B87-3B15-72CB6A703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8BA11-6D6D-479F-B079-730354E73F0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B7AC0-AA48-39B5-21E0-81E860D74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A64B3-F36D-E140-E7EA-90998048C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AB50-9656-4CC9-83F6-28E0D3A3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cid:image001.png@01D9E547.D91808D0" TargetMode="External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ews.com/news/health-news/articles/2022-06-16/boomers-sicker-than-their-parents-were-at-same-age" TargetMode="External"/><Relationship Id="rId7" Type="http://schemas.openxmlformats.org/officeDocument/2006/relationships/image" Target="../media/image31.svg"/><Relationship Id="rId2" Type="http://schemas.openxmlformats.org/officeDocument/2006/relationships/hyperlink" Target="https://doi.org/10.1093/geronb/gbac0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C40AACEA-C906-60BF-3ED7-79BA9B88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1" y="322556"/>
            <a:ext cx="5992624" cy="14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5D958F-F3E3-DADE-39F2-A79E8253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17" y="2168134"/>
            <a:ext cx="3597165" cy="442184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Agricultural and Resource Economics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Agricultural Education, Technology and Innovation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Animal and Comparative Biomedical Sciences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Biosystems Engineering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Entomology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458F649-58DD-C9F3-392D-4230C0CD7229}"/>
              </a:ext>
            </a:extLst>
          </p:cNvPr>
          <p:cNvSpPr txBox="1">
            <a:spLocks/>
          </p:cNvSpPr>
          <p:nvPr/>
        </p:nvSpPr>
        <p:spPr>
          <a:xfrm>
            <a:off x="3889783" y="2141952"/>
            <a:ext cx="3344917" cy="4421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Environmental Science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Human Ecology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Natural Resources and the Environment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Nutritional Sciences and Wellness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Plant Sciences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Cooperative Extension System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17904D2A-1099-8376-E085-558DFF24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879" y="66897"/>
            <a:ext cx="5116349" cy="1325563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Academic Units &amp; 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1CC700-C672-CC60-4E63-A6CC3377F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524" y="1232686"/>
            <a:ext cx="4608069" cy="55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1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46" y="333979"/>
            <a:ext cx="4737908" cy="1325563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Food-Environment-Health and Nutrition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08515-5BE2-BA8E-9720-560D33A8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724" y="1884418"/>
            <a:ext cx="3587915" cy="42704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F211773-A7C1-E36C-9028-DA886221D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086" y="333978"/>
            <a:ext cx="6906881" cy="13255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4527-1EE1-58B9-1827-199AC5EDA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14" y="2042073"/>
            <a:ext cx="8011510" cy="4650114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Effects of pasture finishing on the omega-3 fatty acid profile of beef </a:t>
            </a:r>
          </a:p>
          <a:p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E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ffect of organic vs. conventional treatment of soil on nutritional composition of Hopi corn grown using indigenous dry farming methods </a:t>
            </a:r>
            <a:endParaRPr lang="en-US" sz="2800" dirty="0"/>
          </a:p>
          <a:p>
            <a:r>
              <a:rPr lang="en-US" dirty="0">
                <a:ea typeface="Calibri" panose="020F0502020204030204" pitchFamily="34" charset="0"/>
              </a:rPr>
              <a:t>M</a:t>
            </a:r>
            <a:r>
              <a:rPr lang="en-US" sz="2800" dirty="0">
                <a:effectLst/>
                <a:ea typeface="Calibri" panose="020F0502020204030204" pitchFamily="34" charset="0"/>
              </a:rPr>
              <a:t>icrobe-associated phenotypic flexibility of healthy lettuce cultivars for optimizing human retinal and gut function</a:t>
            </a:r>
          </a:p>
          <a:p>
            <a:r>
              <a:rPr lang="en-US" sz="2800" dirty="0">
                <a:ea typeface="Calibri" panose="020F0502020204030204" pitchFamily="34" charset="0"/>
              </a:rPr>
              <a:t>I</a:t>
            </a:r>
            <a:r>
              <a:rPr lang="en-US" sz="2800" dirty="0">
                <a:effectLst/>
                <a:ea typeface="Calibri" panose="020F0502020204030204" pitchFamily="34" charset="0"/>
              </a:rPr>
              <a:t>nteractions between social and genetic determinants of health contributing to cardiometabolic disease</a:t>
            </a:r>
          </a:p>
          <a:p>
            <a:r>
              <a:rPr lang="en-US" sz="2800" dirty="0">
                <a:effectLst/>
                <a:ea typeface="Times New Roman" panose="02020603050405020304" pitchFamily="18" charset="0"/>
              </a:rPr>
              <a:t>Effects of environmental noise on human health</a:t>
            </a:r>
          </a:p>
          <a:p>
            <a:r>
              <a:rPr lang="en-US" sz="2800" dirty="0">
                <a:ea typeface="Calibri" panose="020F0502020204030204" pitchFamily="34" charset="0"/>
              </a:rPr>
              <a:t>N</a:t>
            </a:r>
            <a:r>
              <a:rPr lang="en-US" sz="2800" dirty="0">
                <a:effectLst/>
                <a:ea typeface="Calibri" panose="020F0502020204030204" pitchFamily="34" charset="0"/>
              </a:rPr>
              <a:t>ovel and damaging sphingolipid metabolite produced in human tissue by recluse spider venom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20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305" y="283683"/>
            <a:ext cx="4452874" cy="1325563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Plant-microbe-human interactions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4A138AA-D2A4-626D-E314-49CE5522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73" y="2123090"/>
            <a:ext cx="6341906" cy="434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comprehensive whole-genome inventory of Arizona biomes.</a:t>
            </a:r>
          </a:p>
          <a:p>
            <a:r>
              <a:rPr lang="en-US" dirty="0"/>
              <a:t>Exploring the interactions of different lifeforms in Arizona, from cells to fields. </a:t>
            </a:r>
          </a:p>
          <a:p>
            <a:r>
              <a:rPr lang="en-US" dirty="0"/>
              <a:t>Valley Fever vaccine – a true One Health success story</a:t>
            </a:r>
          </a:p>
          <a:p>
            <a:pPr lvl="1"/>
            <a:r>
              <a:rPr lang="en-US" dirty="0"/>
              <a:t>Virulence mutant in a maize pathogen led to creation of ∆cps1 avirulent VF strain</a:t>
            </a:r>
          </a:p>
          <a:p>
            <a:pPr lvl="1"/>
            <a:r>
              <a:rPr lang="en-US" dirty="0"/>
              <a:t>∆cps1 is a live-attenuated canine vaccine. USDA application for approval to be followed by human vaccine development </a:t>
            </a:r>
          </a:p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359D5C-828E-ED03-6754-4E6790AE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101" y="283683"/>
            <a:ext cx="6083062" cy="158079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84BB00-5FB3-7926-C7F5-DD4865AE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5" y="1864479"/>
            <a:ext cx="4057650" cy="41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6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021" y="1139607"/>
            <a:ext cx="4646422" cy="1325563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Bringing science to bear on practical problems faced by stakeholders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4DC9C7-4B37-4FE4-CC64-6FAB99B86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59" y="1825625"/>
            <a:ext cx="5657193" cy="4732830"/>
          </a:xfrm>
        </p:spPr>
        <p:txBody>
          <a:bodyPr>
            <a:normAutofit/>
          </a:bodyPr>
          <a:lstStyle/>
          <a:p>
            <a:r>
              <a:rPr lang="en-US" sz="2800" b="1" i="1" dirty="0"/>
              <a:t>Veterinarian Program </a:t>
            </a:r>
            <a:r>
              <a:rPr lang="en-US" sz="2800" dirty="0"/>
              <a:t>– diseases that cross over to humans from domestic and wild animal populations</a:t>
            </a:r>
          </a:p>
          <a:p>
            <a:r>
              <a:rPr lang="en-US" sz="2800" b="1" i="1" dirty="0"/>
              <a:t>Culinary Medicine Program </a:t>
            </a:r>
            <a:r>
              <a:rPr lang="en-US" sz="2800" dirty="0"/>
              <a:t>– Learning how your choice of food can affect your daily health</a:t>
            </a:r>
          </a:p>
          <a:p>
            <a:r>
              <a:rPr lang="en-US" sz="2800" b="1" i="1" dirty="0"/>
              <a:t>Rangeland Management Program </a:t>
            </a:r>
            <a:r>
              <a:rPr lang="en-US" sz="2800" dirty="0"/>
              <a:t>- Healthy grazing maintains domestic and wildlife food sources while reducing wildfires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0AACEA-C906-60BF-3ED7-79BA9B88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557" y="434991"/>
            <a:ext cx="6339976" cy="103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DD20F-8033-EB22-77B3-782AB6BC8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r="18171"/>
          <a:stretch/>
        </p:blipFill>
        <p:spPr>
          <a:xfrm>
            <a:off x="6824533" y="3461827"/>
            <a:ext cx="4646422" cy="29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2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968" y="389948"/>
            <a:ext cx="5116349" cy="1325563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One Health Initiative Awards in CALES</a:t>
            </a:r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C40AACEA-C906-60BF-3ED7-79BA9B88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321088"/>
            <a:ext cx="5784273" cy="13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5BF3DC-C0A8-8885-3D32-7C7CCF5D2CEB}"/>
              </a:ext>
            </a:extLst>
          </p:cNvPr>
          <p:cNvSpPr txBox="1"/>
          <p:nvPr/>
        </p:nvSpPr>
        <p:spPr>
          <a:xfrm>
            <a:off x="234175" y="1955065"/>
            <a:ext cx="611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Climate, Vectors and Infectious 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DB152-A7FE-B375-0C75-999562355F83}"/>
              </a:ext>
            </a:extLst>
          </p:cNvPr>
          <p:cNvSpPr txBox="1"/>
          <p:nvPr/>
        </p:nvSpPr>
        <p:spPr>
          <a:xfrm>
            <a:off x="234174" y="4106723"/>
            <a:ext cx="6110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Environmental Pollutants: </a:t>
            </a:r>
          </a:p>
          <a:p>
            <a:r>
              <a:rPr lang="en-US" sz="2800" b="1" dirty="0"/>
              <a:t>Exposures &amp; Health Outcomes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E2174-186D-A3ED-AA76-B1C81E473F19}"/>
              </a:ext>
            </a:extLst>
          </p:cNvPr>
          <p:cNvSpPr txBox="1"/>
          <p:nvPr/>
        </p:nvSpPr>
        <p:spPr>
          <a:xfrm>
            <a:off x="6758616" y="2816839"/>
            <a:ext cx="486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Growing Food for Better Health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611C4A-A388-9CB5-9271-601450B50A87}"/>
              </a:ext>
            </a:extLst>
          </p:cNvPr>
          <p:cNvSpPr txBox="1"/>
          <p:nvPr/>
        </p:nvSpPr>
        <p:spPr>
          <a:xfrm>
            <a:off x="234175" y="2478285"/>
            <a:ext cx="538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 Engaged Vector Management - Mosquitoes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7D2D5-D45B-F605-7BA9-A6CFDCA841FA}"/>
              </a:ext>
            </a:extLst>
          </p:cNvPr>
          <p:cNvSpPr txBox="1"/>
          <p:nvPr/>
        </p:nvSpPr>
        <p:spPr>
          <a:xfrm>
            <a:off x="271809" y="2816839"/>
            <a:ext cx="521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and Veterinary Clostridium Difficile Infections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70B549-9E50-FB96-05E0-3E4CD82777A4}"/>
              </a:ext>
            </a:extLst>
          </p:cNvPr>
          <p:cNvSpPr txBox="1"/>
          <p:nvPr/>
        </p:nvSpPr>
        <p:spPr>
          <a:xfrm>
            <a:off x="271809" y="3149802"/>
            <a:ext cx="279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Valley Fever Vaccines Safety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91802D-9612-C8F1-F6E7-2D931626F90B}"/>
              </a:ext>
            </a:extLst>
          </p:cNvPr>
          <p:cNvSpPr txBox="1"/>
          <p:nvPr/>
        </p:nvSpPr>
        <p:spPr>
          <a:xfrm>
            <a:off x="238356" y="5028860"/>
            <a:ext cx="807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Detection/remediation/sequestration of Per- and Polyfluoroalkyl substances (PFAS)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5E94CD-9C4A-E8FA-DDA7-8A1822F8A7B2}"/>
              </a:ext>
            </a:extLst>
          </p:cNvPr>
          <p:cNvSpPr txBox="1"/>
          <p:nvPr/>
        </p:nvSpPr>
        <p:spPr>
          <a:xfrm>
            <a:off x="234174" y="5361823"/>
            <a:ext cx="461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Exposure Pathways Following Wildfires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7327A3-4236-15B8-1DAF-76F0688262AA}"/>
              </a:ext>
            </a:extLst>
          </p:cNvPr>
          <p:cNvSpPr txBox="1"/>
          <p:nvPr/>
        </p:nvSpPr>
        <p:spPr>
          <a:xfrm>
            <a:off x="234174" y="5700377"/>
            <a:ext cx="467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Animal Models for Wildfire Exposure in Humans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AC3C7A-4E78-C23B-667A-E0FF097FA143}"/>
              </a:ext>
            </a:extLst>
          </p:cNvPr>
          <p:cNvSpPr txBox="1"/>
          <p:nvPr/>
        </p:nvSpPr>
        <p:spPr>
          <a:xfrm>
            <a:off x="6818918" y="3294437"/>
            <a:ext cx="551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Lettuce Cultivars for Optimizing Retinal &amp; Gut Function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A176D0-C1B3-6AE7-9D45-DF4141039B1B}"/>
              </a:ext>
            </a:extLst>
          </p:cNvPr>
          <p:cNvSpPr txBox="1"/>
          <p:nvPr/>
        </p:nvSpPr>
        <p:spPr>
          <a:xfrm>
            <a:off x="234173" y="6032148"/>
            <a:ext cx="652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Exposures to Airborne Particulate-Bound Arsenic from Mine Tailings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FF2093-5EE7-620F-85CA-E5DA02D4E0EF}"/>
              </a:ext>
            </a:extLst>
          </p:cNvPr>
          <p:cNvSpPr txBox="1"/>
          <p:nvPr/>
        </p:nvSpPr>
        <p:spPr>
          <a:xfrm>
            <a:off x="6818918" y="3671830"/>
            <a:ext cx="495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Determinants of Health &amp; Metabolic Disease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0CDD02-3095-7595-3861-F9478027D4BA}"/>
              </a:ext>
            </a:extLst>
          </p:cNvPr>
          <p:cNvSpPr txBox="1"/>
          <p:nvPr/>
        </p:nvSpPr>
        <p:spPr>
          <a:xfrm>
            <a:off x="271809" y="3483200"/>
            <a:ext cx="472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Climate Effects on Human/Mosquito Interactions</a:t>
            </a:r>
          </a:p>
        </p:txBody>
      </p:sp>
    </p:spTree>
    <p:extLst>
      <p:ext uri="{BB962C8B-B14F-4D97-AF65-F5344CB8AC3E}">
        <p14:creationId xmlns:p14="http://schemas.microsoft.com/office/powerpoint/2010/main" val="178277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 image of massive dust clouds in Phoenix Arizona, 2011">
            <a:extLst>
              <a:ext uri="{FF2B5EF4-FFF2-40B4-BE49-F238E27FC236}">
                <a16:creationId xmlns:a16="http://schemas.microsoft.com/office/drawing/2014/main" id="{7B44F3D4-0B79-0536-E4C5-EB4FDA56C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02" y="1327178"/>
            <a:ext cx="6460233" cy="195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perfund | Home">
            <a:extLst>
              <a:ext uri="{FF2B5EF4-FFF2-40B4-BE49-F238E27FC236}">
                <a16:creationId xmlns:a16="http://schemas.microsoft.com/office/drawing/2014/main" id="{983C7375-2444-2775-3B54-065EBB050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0" y="5192353"/>
            <a:ext cx="4598189" cy="9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uthwestern Environmental Health Sciences Center | Home">
            <a:extLst>
              <a:ext uri="{FF2B5EF4-FFF2-40B4-BE49-F238E27FC236}">
                <a16:creationId xmlns:a16="http://schemas.microsoft.com/office/drawing/2014/main" id="{C8D7711D-CBB8-02B8-F21D-5F6829087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4" y="1897423"/>
            <a:ext cx="5407487" cy="96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B2216A4-F8FA-8AAF-93E5-104D507F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014" y="316587"/>
            <a:ext cx="10082421" cy="881358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Inter-college centers relevant to One Health </a:t>
            </a:r>
          </a:p>
        </p:txBody>
      </p:sp>
      <p:pic>
        <p:nvPicPr>
          <p:cNvPr id="1034" name="Picture 10" descr="Logo | University of Arizona Brand Resources">
            <a:extLst>
              <a:ext uri="{FF2B5EF4-FFF2-40B4-BE49-F238E27FC236}">
                <a16:creationId xmlns:a16="http://schemas.microsoft.com/office/drawing/2014/main" id="{701EF31B-41DE-96F6-1439-023FDCE89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3" y="172493"/>
            <a:ext cx="1369079" cy="13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lh4.googleusercontent.com/-pwI9usphPc0/S_HAqUK9cQI/AAAAAAAAAD8/XvbGtc65eKE/s512/HPIM1658.JPG">
            <a:extLst>
              <a:ext uri="{FF2B5EF4-FFF2-40B4-BE49-F238E27FC236}">
                <a16:creationId xmlns:a16="http://schemas.microsoft.com/office/drawing/2014/main" id="{BFAA15B3-9713-0A4F-A25F-ECF664F3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532" y="3852013"/>
            <a:ext cx="2198269" cy="2931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lh4.googleusercontent.com/-soWQrN2b6sM/T9jz-ZVCFLI/AAAAAAAAB1U/aJ0c_7X0RtI/s640/2012%2520068.JPG">
            <a:extLst>
              <a:ext uri="{FF2B5EF4-FFF2-40B4-BE49-F238E27FC236}">
                <a16:creationId xmlns:a16="http://schemas.microsoft.com/office/drawing/2014/main" id="{883FBFFA-E71B-88B7-9091-074FDD563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62934"/>
            <a:ext cx="3493475" cy="26201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0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190" y="717761"/>
            <a:ext cx="4599609" cy="1325563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Food security under climate change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4A138AA-D2A4-626D-E314-49CE5522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99" y="1984257"/>
            <a:ext cx="6714731" cy="45636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“Exploring the Climate Adaptation Potential of Nature-Based Solutions to Strengthen Food System Resilience and Benefiting One Health in Arizona”</a:t>
            </a:r>
          </a:p>
          <a:p>
            <a:pPr marL="0" indent="0">
              <a:buNone/>
            </a:pPr>
            <a:r>
              <a:rPr lang="en-US" sz="2300" dirty="0"/>
              <a:t>Synopsis: Exploring and mapping the innovative strategies for enhancing community and environmental sustainability and justice via local food producer and entrepreneur practices.</a:t>
            </a:r>
          </a:p>
          <a:p>
            <a:r>
              <a:rPr lang="en-US" sz="2300" dirty="0"/>
              <a:t>Funding: </a:t>
            </a:r>
            <a:r>
              <a:rPr lang="en-US" sz="2300" dirty="0" err="1"/>
              <a:t>UAz</a:t>
            </a:r>
            <a:r>
              <a:rPr lang="en-US" sz="2300" dirty="0"/>
              <a:t> RRI One Health Research Initiative Pilot Grant</a:t>
            </a:r>
          </a:p>
          <a:p>
            <a:r>
              <a:rPr lang="en-US" sz="2300" dirty="0"/>
              <a:t>PI: Dr. </a:t>
            </a:r>
            <a:r>
              <a:rPr lang="en-US" sz="2300" dirty="0" err="1"/>
              <a:t>Yevheniia</a:t>
            </a:r>
            <a:r>
              <a:rPr lang="en-US" sz="2300" dirty="0"/>
              <a:t> </a:t>
            </a:r>
            <a:r>
              <a:rPr lang="en-US" sz="2300" dirty="0" err="1"/>
              <a:t>Varyvoda</a:t>
            </a:r>
            <a:r>
              <a:rPr lang="en-US" sz="2300" dirty="0"/>
              <a:t>, College of Public Health</a:t>
            </a:r>
          </a:p>
          <a:p>
            <a:r>
              <a:rPr lang="en-US" sz="2300" dirty="0"/>
              <a:t>Co-PI: Dr. Matthew Mars, College of Agriculture and Life and Environmental Sciences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06673-204E-4AF3-F003-1300C781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191" y="2940700"/>
            <a:ext cx="4599609" cy="27983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CBBDDA6-D0E3-C267-C88F-B002137B8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996" y="310056"/>
            <a:ext cx="683493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6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809" y="165813"/>
            <a:ext cx="3796146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One Health Foci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4A138AA-D2A4-626D-E314-49CE5522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448" y="2940700"/>
            <a:ext cx="5784273" cy="3320931"/>
          </a:xfrm>
        </p:spPr>
        <p:txBody>
          <a:bodyPr>
            <a:normAutofit/>
          </a:bodyPr>
          <a:lstStyle/>
          <a:p>
            <a:r>
              <a:rPr lang="en-US" dirty="0"/>
              <a:t>Time Spent Eating, Sleeping, &amp; Exercising:  Impacts on BMI</a:t>
            </a:r>
          </a:p>
          <a:p>
            <a:pPr lvl="1">
              <a:lnSpc>
                <a:spcPct val="100000"/>
              </a:lnSpc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Econometric evidence from the American Time Use Survey, Eating &amp; Health Module</a:t>
            </a: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C5118C6-AC02-4B24-1078-252F2E1FE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7" y="520490"/>
            <a:ext cx="7132597" cy="1394883"/>
          </a:xfrm>
          <a:prstGeom prst="rect">
            <a:avLst/>
          </a:prstGeom>
        </p:spPr>
      </p:pic>
      <p:pic>
        <p:nvPicPr>
          <p:cNvPr id="1026" name="Picture 2" descr="Obesity the new epidemic coming.. A survival tip you need to hear. | by The  Mbbs Boy | Aug, 2023 | Medium">
            <a:extLst>
              <a:ext uri="{FF2B5EF4-FFF2-40B4-BE49-F238E27FC236}">
                <a16:creationId xmlns:a16="http://schemas.microsoft.com/office/drawing/2014/main" id="{861B33C4-9AF0-3484-10C6-B4FD8537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10" y="1690255"/>
            <a:ext cx="4801062" cy="36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58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5685FCF7-260B-FCAA-A188-EAFCF1ABDF63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" y="441824"/>
            <a:ext cx="700087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B27FB-7E26-1BC4-E9EF-2FBE6A0538DC}"/>
              </a:ext>
            </a:extLst>
          </p:cNvPr>
          <p:cNvSpPr txBox="1"/>
          <p:nvPr/>
        </p:nvSpPr>
        <p:spPr>
          <a:xfrm>
            <a:off x="263842" y="2014971"/>
            <a:ext cx="833240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Multiple One Health Foci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9"/>
                </a:solidFill>
              </a:rPr>
              <a:t>Animal-Human Disease Identification, Vaccines, Therapeutics</a:t>
            </a:r>
          </a:p>
          <a:p>
            <a:r>
              <a:rPr lang="en-US" dirty="0"/>
              <a:t>	K. Cooper, L. Salvador, V.K. Viswanathan, M. Riggs, G. Lopez, G. Vedantam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9"/>
                </a:solidFill>
              </a:rPr>
              <a:t>Food Animal Production and Management</a:t>
            </a:r>
          </a:p>
          <a:p>
            <a:r>
              <a:rPr lang="en-US" dirty="0"/>
              <a:t>	D. Wolf, S. Limesand, D. Diaz, J. Beard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9"/>
                </a:solidFill>
              </a:rPr>
              <a:t>Food Safety, Diagnostics</a:t>
            </a:r>
          </a:p>
          <a:p>
            <a:r>
              <a:rPr lang="en-US" dirty="0"/>
              <a:t>	S. Ravishankar, A. Dhar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9"/>
                </a:solidFill>
              </a:rPr>
              <a:t>Animal/Human Health</a:t>
            </a:r>
          </a:p>
          <a:p>
            <a:r>
              <a:rPr lang="en-US" dirty="0"/>
              <a:t>	Z. Craig, B. Renquist F. Duca, F. McCarthy, E. Greene, E. Norton,  Z. Chu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Current Funding: </a:t>
            </a:r>
            <a:r>
              <a:rPr lang="en-US" dirty="0"/>
              <a:t>US Federal, State, Local, University, Industry, Private Foundation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630A87-2C16-2E87-2DEF-2BDBACA64972}"/>
              </a:ext>
            </a:extLst>
          </p:cNvPr>
          <p:cNvGrpSpPr/>
          <p:nvPr/>
        </p:nvGrpSpPr>
        <p:grpSpPr>
          <a:xfrm>
            <a:off x="8658225" y="180975"/>
            <a:ext cx="3269933" cy="6505575"/>
            <a:chOff x="8743950" y="180975"/>
            <a:chExt cx="3269933" cy="65055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6E9DB5-DC76-7188-4AD8-32E6748544C7}"/>
                </a:ext>
              </a:extLst>
            </p:cNvPr>
            <p:cNvSpPr/>
            <p:nvPr/>
          </p:nvSpPr>
          <p:spPr>
            <a:xfrm>
              <a:off x="8743950" y="180975"/>
              <a:ext cx="3269933" cy="65055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rgbClr val="00009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66C6BD-DA08-AEDD-2605-DFD519820787}"/>
                </a:ext>
              </a:extLst>
            </p:cNvPr>
            <p:cNvGrpSpPr/>
            <p:nvPr/>
          </p:nvGrpSpPr>
          <p:grpSpPr>
            <a:xfrm>
              <a:off x="8953500" y="362946"/>
              <a:ext cx="2831346" cy="6087369"/>
              <a:chOff x="9020175" y="162921"/>
              <a:chExt cx="2974221" cy="654564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377B670-4107-184A-3DDA-BD2A2B432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2000"/>
                        </a14:imgEffect>
                      </a14:imgLayer>
                    </a14:imgProps>
                  </a:ext>
                </a:extLst>
              </a:blip>
              <a:srcRect l="86443" t="22908" r="3814" b="18203"/>
              <a:stretch/>
            </p:blipFill>
            <p:spPr>
              <a:xfrm>
                <a:off x="10505377" y="4229855"/>
                <a:ext cx="1484631" cy="199129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3F13200-EE89-5219-3609-9FD2AAA77B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9000"/>
                        </a14:imgEffect>
                      </a14:imgLayer>
                    </a14:imgProps>
                  </a:ext>
                </a:extLst>
              </a:blip>
              <a:srcRect l="23186" r="3623"/>
              <a:stretch/>
            </p:blipFill>
            <p:spPr>
              <a:xfrm>
                <a:off x="9023991" y="162921"/>
                <a:ext cx="2970405" cy="178627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 descr="RR+G Cells 4 - False Color CROP purple cells with sharpness.jpg">
                <a:extLst>
                  <a:ext uri="{FF2B5EF4-FFF2-40B4-BE49-F238E27FC236}">
                    <a16:creationId xmlns:a16="http://schemas.microsoft.com/office/drawing/2014/main" id="{D8D0C92B-DE6B-1EC1-4939-E265475A7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28" r="11079" b="14727"/>
              <a:stretch>
                <a:fillRect/>
              </a:stretch>
            </p:blipFill>
            <p:spPr>
              <a:xfrm>
                <a:off x="9020175" y="2022464"/>
                <a:ext cx="2970404" cy="15512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3058381-F1E2-2986-21B5-1AA9DBDA67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8" t="19270" r="8746" b="33006"/>
              <a:stretch/>
            </p:blipFill>
            <p:spPr>
              <a:xfrm rot="5400000">
                <a:off x="8197366" y="4486712"/>
                <a:ext cx="3050208" cy="1393494"/>
              </a:xfrm>
              <a:prstGeom prst="rect">
                <a:avLst/>
              </a:prstGeom>
              <a:ln w="12700"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416520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19B74A-F508-4A6F-A2ED-A9B4F78EB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296" y="2631065"/>
            <a:ext cx="2642745" cy="225414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459" y="-54280"/>
            <a:ext cx="3899338" cy="1325563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Engineering food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2960-02D0-EAF0-5E68-E36E441B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378" y="2168160"/>
            <a:ext cx="6655023" cy="4351338"/>
          </a:xfrm>
        </p:spPr>
        <p:txBody>
          <a:bodyPr>
            <a:normAutofit fontScale="92500" lnSpcReduction="20000"/>
          </a:bodyPr>
          <a:lstStyle/>
          <a:p>
            <a:pPr marL="176213" indent="-176213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800" dirty="0">
                <a:solidFill>
                  <a:srgbClr val="000000"/>
                </a:solidFill>
                <a:cs typeface="Calibri" panose="020F0502020204030204" pitchFamily="34" charset="0"/>
              </a:rPr>
              <a:t>Controlled environment agriculture (center)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800" dirty="0">
                <a:solidFill>
                  <a:srgbClr val="000000"/>
                </a:solidFill>
                <a:cs typeface="Calibri" panose="020F0502020204030204" pitchFamily="34" charset="0"/>
              </a:rPr>
              <a:t>Wavelength selective greenhouse coverings </a:t>
            </a:r>
            <a:r>
              <a:rPr lang="en-US" sz="2200" dirty="0">
                <a:solidFill>
                  <a:srgbClr val="000000"/>
                </a:solidFill>
                <a:cs typeface="Calibri" panose="020F0502020204030204" pitchFamily="34" charset="0"/>
              </a:rPr>
              <a:t>[M. Kacira, G. Giacomelli]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800" dirty="0">
                <a:solidFill>
                  <a:srgbClr val="000000"/>
                </a:solidFill>
                <a:cs typeface="Calibri" panose="020F0502020204030204" pitchFamily="34" charset="0"/>
              </a:rPr>
              <a:t>Insects as a nutrient source for fish (aquaculture) and plants (hydroponics) </a:t>
            </a:r>
            <a:r>
              <a:rPr lang="en-US" sz="2200" dirty="0">
                <a:solidFill>
                  <a:srgbClr val="000000"/>
                </a:solidFill>
                <a:cs typeface="Calibri" panose="020F0502020204030204" pitchFamily="34" charset="0"/>
              </a:rPr>
              <a:t>[M. Recsetar, K. Fitzsimmons]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800" dirty="0">
                <a:solidFill>
                  <a:srgbClr val="000000"/>
                </a:solidFill>
                <a:cs typeface="Calibri" panose="020F0502020204030204" pitchFamily="34" charset="0"/>
              </a:rPr>
              <a:t>Development of a novel machine for disinfecting soil using steam </a:t>
            </a:r>
            <a:r>
              <a:rPr lang="en-US" sz="2200" dirty="0">
                <a:solidFill>
                  <a:srgbClr val="000000"/>
                </a:solidFill>
                <a:cs typeface="Calibri" panose="020F0502020204030204" pitchFamily="34" charset="0"/>
              </a:rPr>
              <a:t>[M. Siemens]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800" dirty="0">
                <a:solidFill>
                  <a:srgbClr val="000000"/>
                </a:solidFill>
                <a:cs typeface="Calibri" panose="020F0502020204030204" pitchFamily="34" charset="0"/>
              </a:rPr>
              <a:t>Optimizing indoor agriculture/vertical farming for leafy green production </a:t>
            </a:r>
            <a:r>
              <a:rPr lang="en-US" sz="2200" dirty="0">
                <a:solidFill>
                  <a:srgbClr val="000000"/>
                </a:solidFill>
                <a:cs typeface="Calibri" panose="020F0502020204030204" pitchFamily="34" charset="0"/>
              </a:rPr>
              <a:t>[M. Kacira]</a:t>
            </a:r>
          </a:p>
          <a:p>
            <a:pPr marL="176213" indent="-176213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800" dirty="0">
                <a:solidFill>
                  <a:srgbClr val="000000"/>
                </a:solidFill>
                <a:cs typeface="Calibri" panose="020F0502020204030204" pitchFamily="34" charset="0"/>
              </a:rPr>
              <a:t>Sustaining astronauts in space: Space horticulture and bioregenerative life support </a:t>
            </a:r>
            <a:r>
              <a:rPr lang="en-US" sz="2200" dirty="0">
                <a:solidFill>
                  <a:srgbClr val="000000"/>
                </a:solidFill>
                <a:cs typeface="Calibri" panose="020F0502020204030204" pitchFamily="34" charset="0"/>
              </a:rPr>
              <a:t>[M. Kacira, G. Giacomelli]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10E903-0F56-8C3F-8661-04C6FAE6C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34" y="361065"/>
            <a:ext cx="6200169" cy="1164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3E051-A6CD-0B07-192E-C7A8F7654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296" y="1119796"/>
            <a:ext cx="2730661" cy="1657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27E5F-0251-016C-F793-BAA6A4C13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352" y="3479178"/>
            <a:ext cx="3071668" cy="167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D8F8D3-EA26-8F14-8AE0-2876F5898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6509" y="4861114"/>
            <a:ext cx="2397574" cy="1870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E6795-AA33-FAB2-F9DB-B4EF484AF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491" y="5138375"/>
            <a:ext cx="2642745" cy="1608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47435-BC22-C27E-F32D-F752A8983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491" y="1119796"/>
            <a:ext cx="2642745" cy="253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464" y="120224"/>
            <a:ext cx="3796146" cy="1325563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Insect vectors of disease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4A138AA-D2A4-626D-E314-49CE5522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88" y="2233524"/>
            <a:ext cx="6829069" cy="442723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300"/>
              </a:spcBef>
            </a:pPr>
            <a:r>
              <a:rPr lang="en-US" b="1" i="1" dirty="0"/>
              <a:t>Mosquitoes:</a:t>
            </a:r>
            <a:r>
              <a:rPr lang="en-US" dirty="0"/>
              <a:t> Manipulating vitamin B5 levels in mosquitoes to starve the malaria parasite of this essential nutrient.</a:t>
            </a:r>
          </a:p>
          <a:p>
            <a:pPr>
              <a:spcBef>
                <a:spcPts val="1300"/>
              </a:spcBef>
            </a:pPr>
            <a:r>
              <a:rPr lang="en-US" b="1" i="1" dirty="0"/>
              <a:t>Ticks:</a:t>
            </a:r>
            <a:r>
              <a:rPr lang="en-US" dirty="0"/>
              <a:t> Collaborating with Arizona tribal public health, veterinary health and animal control agencies to improve surveillance and control of the brown dog tick, a principal vector of Rocky Mountain spotted fever. </a:t>
            </a:r>
          </a:p>
          <a:p>
            <a:pPr>
              <a:spcBef>
                <a:spcPts val="1300"/>
              </a:spcBef>
            </a:pPr>
            <a:r>
              <a:rPr lang="en-US" b="1" i="1" dirty="0"/>
              <a:t>Cockroaches and Bedbugs:</a:t>
            </a:r>
            <a:r>
              <a:rPr lang="en-US" dirty="0"/>
              <a:t> Training and technical support to tribal health agencies to control pest infestations that contribute to poor indoor air quality and other health risks.</a:t>
            </a:r>
          </a:p>
        </p:txBody>
      </p:sp>
      <p:pic>
        <p:nvPicPr>
          <p:cNvPr id="5" name="Picture 4" descr="A close-up of a mosquito&#10;&#10;Description automatically generated">
            <a:extLst>
              <a:ext uri="{FF2B5EF4-FFF2-40B4-BE49-F238E27FC236}">
                <a16:creationId xmlns:a16="http://schemas.microsoft.com/office/drawing/2014/main" id="{383632AF-AF2F-77EA-8B55-7CC7BD06A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4" y="1521012"/>
            <a:ext cx="3474239" cy="2301684"/>
          </a:xfrm>
          <a:prstGeom prst="rect">
            <a:avLst/>
          </a:prstGeom>
        </p:spPr>
      </p:pic>
      <p:pic>
        <p:nvPicPr>
          <p:cNvPr id="7" name="Picture 6" descr="A close up of a bug on a leaf&#10;&#10;Description automatically generated">
            <a:extLst>
              <a:ext uri="{FF2B5EF4-FFF2-40B4-BE49-F238E27FC236}">
                <a16:creationId xmlns:a16="http://schemas.microsoft.com/office/drawing/2014/main" id="{D92CAA2F-4AF5-961F-AB12-B25FB70B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41" y="2696124"/>
            <a:ext cx="2186002" cy="3069771"/>
          </a:xfrm>
          <a:prstGeom prst="rect">
            <a:avLst/>
          </a:prstGeom>
        </p:spPr>
      </p:pic>
      <p:pic>
        <p:nvPicPr>
          <p:cNvPr id="4" name="Picture 3" descr="A close-up of a bed bug&#10;&#10;Description automatically generated">
            <a:extLst>
              <a:ext uri="{FF2B5EF4-FFF2-40B4-BE49-F238E27FC236}">
                <a16:creationId xmlns:a16="http://schemas.microsoft.com/office/drawing/2014/main" id="{AF491D8D-DF24-0EB5-C4F2-E7A50CC71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33" y="4755419"/>
            <a:ext cx="3046288" cy="20209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676C0F-6268-92A8-A022-798F2AADB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390" y="384142"/>
            <a:ext cx="5466610" cy="14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9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636" y="490945"/>
            <a:ext cx="5282637" cy="1325563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Increased exposure risk under climate change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4A138AA-D2A4-626D-E314-49CE5522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7" y="1816508"/>
            <a:ext cx="5784273" cy="4619857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Dust generation and contaminant exposures from the release and remobilization of contaminants during wildfire</a:t>
            </a:r>
            <a:r>
              <a:rPr lang="en-US" sz="2400" dirty="0"/>
              <a:t> </a:t>
            </a:r>
            <a:r>
              <a:rPr lang="en-US" sz="1900" dirty="0"/>
              <a:t>[PI Mónica Ramírez-</a:t>
            </a:r>
            <a:r>
              <a:rPr lang="en-US" sz="1900" dirty="0" err="1"/>
              <a:t>Andreotta</a:t>
            </a:r>
            <a:r>
              <a:rPr lang="en-US" sz="1900" dirty="0"/>
              <a:t>, Funded by NIEHS, OHI]</a:t>
            </a:r>
          </a:p>
          <a:p>
            <a:r>
              <a:rPr lang="en-US" sz="2400" b="1" dirty="0"/>
              <a:t>Bridging the gap: Understanding the nexus of animal agriculture, fresh produce, and food safety in the One Health Paradigm </a:t>
            </a:r>
            <a:r>
              <a:rPr lang="en-US" sz="1900" dirty="0"/>
              <a:t>[PI Channah Rock, Funded by USDA, FDA, EPA, and Center for Produce Safety]</a:t>
            </a:r>
          </a:p>
          <a:p>
            <a:r>
              <a:rPr lang="en-US" sz="2400" b="1" dirty="0"/>
              <a:t>The use of coliphage MS-2 in an aquaculture system as indicator of ultraviolet filter efficiency </a:t>
            </a:r>
            <a:r>
              <a:rPr lang="en-US" sz="1900" dirty="0"/>
              <a:t>[PI Charles Gerba, Funded by AZDA, NIH, EPA].</a:t>
            </a:r>
          </a:p>
          <a:p>
            <a:r>
              <a:rPr lang="en-US" sz="2400" b="1" dirty="0"/>
              <a:t>Bioaccessibility of toxic metal(loid)s in mine tailings dust </a:t>
            </a:r>
            <a:r>
              <a:rPr lang="en-US" sz="1900" dirty="0"/>
              <a:t>[PI Jon Chorover, funded by NIEHS] </a:t>
            </a:r>
          </a:p>
        </p:txBody>
      </p:sp>
      <p:pic>
        <p:nvPicPr>
          <p:cNvPr id="4" name="Picture 2" descr="UPDATE: Telegraph Fire has burned more than 180,000 acres north of Tucson">
            <a:extLst>
              <a:ext uri="{FF2B5EF4-FFF2-40B4-BE49-F238E27FC236}">
                <a16:creationId xmlns:a16="http://schemas.microsoft.com/office/drawing/2014/main" id="{0CCDC22C-ECBA-01F7-B47E-4E73AF556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3" t="-1955" r="12941" b="1958"/>
          <a:stretch/>
        </p:blipFill>
        <p:spPr bwMode="auto">
          <a:xfrm>
            <a:off x="6180083" y="1921612"/>
            <a:ext cx="5625039" cy="3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E30299B-7255-BEC1-C185-6186AA050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04" y="490945"/>
            <a:ext cx="6316717" cy="82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96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283" y="420226"/>
            <a:ext cx="4124224" cy="1325563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Environmental Causation of </a:t>
            </a:r>
            <a:r>
              <a:rPr lang="en-US" b="1" i="1" dirty="0" err="1">
                <a:solidFill>
                  <a:schemeClr val="accent1">
                    <a:lumMod val="50000"/>
                  </a:schemeClr>
                </a:solidFill>
              </a:rPr>
              <a:t>Multimorbidities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4A138AA-D2A4-626D-E314-49CE5522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33" y="2365654"/>
            <a:ext cx="5784273" cy="3320931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1A1D26"/>
                </a:solidFill>
                <a:effectLst/>
              </a:rPr>
              <a:t>Americans born between 1948 and 1965 are more likely than the generations that preceded them to have multiple chronic conditions</a:t>
            </a:r>
            <a:r>
              <a:rPr lang="en-US" sz="1800" b="0" i="0" baseline="30000" dirty="0">
                <a:solidFill>
                  <a:srgbClr val="1A1D26"/>
                </a:solidFill>
                <a:effectLst/>
              </a:rPr>
              <a:t>1</a:t>
            </a:r>
          </a:p>
          <a:p>
            <a:r>
              <a:rPr lang="en-US" dirty="0"/>
              <a:t>Diabetes and depression are common elements of multimorbidity associated with cognitive decline in older adults</a:t>
            </a:r>
            <a:r>
              <a:rPr lang="en-US" sz="1800" b="0" i="0" baseline="30000" dirty="0">
                <a:solidFill>
                  <a:srgbClr val="1A1D26"/>
                </a:solidFill>
                <a:effectLst/>
              </a:rPr>
              <a:t>2</a:t>
            </a:r>
            <a:endParaRPr lang="en-US" baseline="30000" dirty="0"/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4114B845-8C7B-8D6E-45CE-F31A8E60F106}"/>
              </a:ext>
            </a:extLst>
          </p:cNvPr>
          <p:cNvSpPr txBox="1">
            <a:spLocks/>
          </p:cNvSpPr>
          <p:nvPr/>
        </p:nvSpPr>
        <p:spPr>
          <a:xfrm>
            <a:off x="1403302" y="5878542"/>
            <a:ext cx="10284255" cy="86901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>
              <a:solidFill>
                <a:srgbClr val="1A1D26"/>
              </a:solidFill>
            </a:endParaRPr>
          </a:p>
          <a:p>
            <a:pPr marL="0" indent="0">
              <a:buNone/>
            </a:pPr>
            <a:r>
              <a:rPr lang="en-US" sz="4800" baseline="30000" dirty="0">
                <a:solidFill>
                  <a:srgbClr val="1A1D26"/>
                </a:solidFill>
              </a:rPr>
              <a:t>1 </a:t>
            </a:r>
            <a:r>
              <a:rPr lang="en-US" sz="4800" b="1" i="0" dirty="0">
                <a:solidFill>
                  <a:srgbClr val="2A2A2A"/>
                </a:solidFill>
                <a:effectLst/>
              </a:rPr>
              <a:t>Bishop</a:t>
            </a:r>
            <a:r>
              <a:rPr lang="en-US" sz="4800" b="0" i="0" dirty="0">
                <a:solidFill>
                  <a:srgbClr val="2A2A2A"/>
                </a:solidFill>
                <a:effectLst/>
              </a:rPr>
              <a:t>, Haas, Quiñones. (2022). Cohort Trends in the Burden of Multiple Chronic Conditions Among Aging U.S. Adults, </a:t>
            </a:r>
            <a:r>
              <a:rPr lang="en-US" sz="4800" b="0" i="1" dirty="0">
                <a:solidFill>
                  <a:srgbClr val="2A2A2A"/>
                </a:solidFill>
                <a:effectLst/>
              </a:rPr>
              <a:t>The Journals of Gerontology: Series B</a:t>
            </a:r>
            <a:r>
              <a:rPr lang="en-US" sz="4800" b="0" i="0" dirty="0">
                <a:solidFill>
                  <a:srgbClr val="2A2A2A"/>
                </a:solidFill>
                <a:effectLst/>
              </a:rPr>
              <a:t>, 77(10):1867–1879</a:t>
            </a:r>
            <a:r>
              <a:rPr lang="en-US" sz="4800" dirty="0">
                <a:solidFill>
                  <a:srgbClr val="2A2A2A"/>
                </a:solidFill>
              </a:rPr>
              <a:t>.</a:t>
            </a:r>
            <a:r>
              <a:rPr lang="en-US" sz="4800" b="0" i="0" dirty="0">
                <a:solidFill>
                  <a:srgbClr val="2A2A2A"/>
                </a:solidFill>
                <a:effectLst/>
              </a:rPr>
              <a:t> </a:t>
            </a:r>
            <a:r>
              <a:rPr lang="en-US" sz="4000" b="0" i="0" u="none" strike="noStrike" dirty="0">
                <a:solidFill>
                  <a:srgbClr val="006FB7"/>
                </a:solidFill>
                <a:effectLst/>
                <a:hlinkClick r:id="rId2"/>
              </a:rPr>
              <a:t>https://doi.org/10.1093/geronb/gbac070</a:t>
            </a:r>
            <a:r>
              <a:rPr lang="en-US" sz="4000" dirty="0">
                <a:solidFill>
                  <a:srgbClr val="1A1D26"/>
                </a:solidFill>
              </a:rPr>
              <a:t>; </a:t>
            </a:r>
            <a:r>
              <a:rPr lang="en-US" sz="4000" dirty="0">
                <a:solidFill>
                  <a:srgbClr val="1A1D26"/>
                </a:solidFill>
                <a:hlinkClick r:id="rId3"/>
              </a:rPr>
              <a:t>https://www.usnews.com/news/health-news/articles/2022-06-16/boomers-sicker-than-their-parents-were-at-same-age</a:t>
            </a:r>
            <a:r>
              <a:rPr lang="en-US" sz="4000" dirty="0">
                <a:solidFill>
                  <a:srgbClr val="1A1D26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4800" baseline="30000" dirty="0">
                <a:solidFill>
                  <a:srgbClr val="1A1D26"/>
                </a:solidFill>
              </a:rPr>
              <a:t>2 </a:t>
            </a:r>
            <a:r>
              <a:rPr lang="en-US" sz="4800" b="1" dirty="0"/>
              <a:t>Bishop</a:t>
            </a:r>
            <a:r>
              <a:rPr lang="en-US" sz="4800" dirty="0"/>
              <a:t>, Botoseneanu, Markwardt, Zambrano, Walker, Quiñones; Abstract submitted to Gerontological Society of America annual meeting)</a:t>
            </a:r>
          </a:p>
          <a:p>
            <a:endParaRPr lang="en-US" dirty="0"/>
          </a:p>
        </p:txBody>
      </p:sp>
      <p:pic>
        <p:nvPicPr>
          <p:cNvPr id="1030" name="Picture 6" descr="HRS:">
            <a:extLst>
              <a:ext uri="{FF2B5EF4-FFF2-40B4-BE49-F238E27FC236}">
                <a16:creationId xmlns:a16="http://schemas.microsoft.com/office/drawing/2014/main" id="{F96F8FF8-CFCB-AEF4-26A3-79D7E34A7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82" y="2792056"/>
            <a:ext cx="3200400" cy="62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3E4CB3-4D1F-D727-1405-E47D718FB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682" y="3751620"/>
            <a:ext cx="3200400" cy="108065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D1AD456-C3EF-D4E2-A5E7-10354AE94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295" y="213565"/>
            <a:ext cx="5784273" cy="18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3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mosquito&#10;&#10;Description automatically generated">
            <a:extLst>
              <a:ext uri="{FF2B5EF4-FFF2-40B4-BE49-F238E27FC236}">
                <a16:creationId xmlns:a16="http://schemas.microsoft.com/office/drawing/2014/main" id="{267D0244-C42F-6657-30C3-7F1E1676B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3" r="19750"/>
          <a:stretch/>
        </p:blipFill>
        <p:spPr>
          <a:xfrm flipH="1">
            <a:off x="10001533" y="1247694"/>
            <a:ext cx="2008927" cy="144553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02129DA-9FCD-257D-E7D2-853B49F0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995" y="358002"/>
            <a:ext cx="3796146" cy="1325563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Animal-Human Connections in Disease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4A138AA-D2A4-626D-E314-49CE5522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96" y="1970463"/>
            <a:ext cx="7110484" cy="4739863"/>
          </a:xfrm>
        </p:spPr>
        <p:txBody>
          <a:bodyPr>
            <a:normAutofit fontScale="70000" lnSpcReduction="20000"/>
          </a:bodyPr>
          <a:lstStyle/>
          <a:p>
            <a:r>
              <a:rPr lang="en-US" sz="3300" b="1" dirty="0"/>
              <a:t>Predictions of Vector-borne and Zoonotic Disease Spread – a collaborative response network </a:t>
            </a:r>
            <a:r>
              <a:rPr lang="en-US" sz="3200" dirty="0"/>
              <a:t>(SNRE-</a:t>
            </a:r>
            <a:r>
              <a:rPr lang="en-US" sz="3200" dirty="0" err="1"/>
              <a:t>CoPH</a:t>
            </a:r>
            <a:r>
              <a:rPr lang="en-US" sz="3200" dirty="0"/>
              <a:t> collaboration) USEPA &amp; Coconino County AZ, Health and Human Services. How climate-induced changes will impact human health through modeling the spread of infectious diseases within AZ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3300" b="1" i="0" dirty="0">
                <a:solidFill>
                  <a:srgbClr val="1F1F1F"/>
                </a:solidFill>
                <a:effectLst/>
                <a:latin typeface="Google Sans"/>
              </a:rPr>
              <a:t>Infectious disease transmission between humans and mountain gorillas </a:t>
            </a:r>
            <a:r>
              <a:rPr lang="en-US" sz="3100" dirty="0"/>
              <a:t>(Bwindi Impenetrable Forest National Park, Uganda - Characterize the gut microbiome, gut parasite and viromes of mountain gorillas having differing levels of contact with human settlements in the BIFNP ecosystem)</a:t>
            </a:r>
          </a:p>
          <a:p>
            <a:pPr marL="0" indent="0">
              <a:buNone/>
            </a:pPr>
            <a:endParaRPr lang="en-US" sz="1400" b="0" i="0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en-US" sz="3300" b="1" dirty="0"/>
              <a:t>TRASH: Trans-</a:t>
            </a:r>
            <a:r>
              <a:rPr lang="en-US" sz="3300" b="1" dirty="0" err="1"/>
              <a:t>omic</a:t>
            </a:r>
            <a:r>
              <a:rPr lang="en-US" sz="3300" b="1" dirty="0"/>
              <a:t> Research for Avian Scavenger Health </a:t>
            </a:r>
            <a:r>
              <a:rPr lang="en-US" sz="3100" dirty="0"/>
              <a:t>(KwaZulu-Natal, South Africa - Understanding the role of large avian scavengers at the human-wildlife-livestock-disease interface)</a:t>
            </a:r>
          </a:p>
        </p:txBody>
      </p:sp>
      <p:pic>
        <p:nvPicPr>
          <p:cNvPr id="8" name="Picture 7" descr="A gorilla sitting in the woods&#10;&#10;Description automatically generated">
            <a:extLst>
              <a:ext uri="{FF2B5EF4-FFF2-40B4-BE49-F238E27FC236}">
                <a16:creationId xmlns:a16="http://schemas.microsoft.com/office/drawing/2014/main" id="{A513B9F7-E07A-577C-0E67-1C8359F20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09" y="2440087"/>
            <a:ext cx="3016637" cy="2011310"/>
          </a:xfrm>
          <a:prstGeom prst="rect">
            <a:avLst/>
          </a:prstGeom>
        </p:spPr>
      </p:pic>
      <p:pic>
        <p:nvPicPr>
          <p:cNvPr id="6" name="Picture 5" descr="A group of vultures eating a carcass&#10;&#10;Description automatically generated">
            <a:extLst>
              <a:ext uri="{FF2B5EF4-FFF2-40B4-BE49-F238E27FC236}">
                <a16:creationId xmlns:a16="http://schemas.microsoft.com/office/drawing/2014/main" id="{57E3FE71-0D19-BB36-4DBC-EC3747287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619" y="4433413"/>
            <a:ext cx="3017265" cy="201131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FB68493-C2F3-718E-FC27-0C40A8A9D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296" y="375986"/>
            <a:ext cx="737251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35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1141</Words>
  <Application>Microsoft Office PowerPoint</Application>
  <PresentationFormat>Widescreen</PresentationFormat>
  <Paragraphs>101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Google Sans</vt:lpstr>
      <vt:lpstr>Office Theme</vt:lpstr>
      <vt:lpstr>Academic Units &amp; CES</vt:lpstr>
      <vt:lpstr>Food security under climate change</vt:lpstr>
      <vt:lpstr>One Health Foci</vt:lpstr>
      <vt:lpstr>PowerPoint Presentation</vt:lpstr>
      <vt:lpstr>Engineering food production</vt:lpstr>
      <vt:lpstr>Insect vectors of disease</vt:lpstr>
      <vt:lpstr>Increased exposure risk under climate change</vt:lpstr>
      <vt:lpstr>Environmental Causation of Multimorbidities  </vt:lpstr>
      <vt:lpstr>Animal-Human Connections in Disease </vt:lpstr>
      <vt:lpstr>Food-Environment-Health and Nutrition</vt:lpstr>
      <vt:lpstr>Plant-microbe-human interactions</vt:lpstr>
      <vt:lpstr>Bringing science to bear on practical problems faced by stakeholders</vt:lpstr>
      <vt:lpstr>One Health Initiative Awards in CALES</vt:lpstr>
      <vt:lpstr>Inter-college centers relevant to One Health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Health Foci</dc:title>
  <dc:creator>Chorover, Jon - (chorover)</dc:creator>
  <cp:lastModifiedBy>Chorover, Jon - (chorover)</cp:lastModifiedBy>
  <cp:revision>18</cp:revision>
  <cp:lastPrinted>2023-09-12T13:17:49Z</cp:lastPrinted>
  <dcterms:created xsi:type="dcterms:W3CDTF">2023-09-08T12:38:27Z</dcterms:created>
  <dcterms:modified xsi:type="dcterms:W3CDTF">2023-09-21T21:37:37Z</dcterms:modified>
</cp:coreProperties>
</file>