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77075" cy="9383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3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>
            <a:off x="-22555" y="4167814"/>
            <a:ext cx="6880555" cy="3147386"/>
            <a:chOff x="-22555" y="4091614"/>
            <a:chExt cx="6880555" cy="3147386"/>
          </a:xfrm>
        </p:grpSpPr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-22555" y="4091614"/>
              <a:ext cx="6834891" cy="1775786"/>
              <a:chOff x="857" y="1248"/>
              <a:chExt cx="5089" cy="1349"/>
            </a:xfrm>
          </p:grpSpPr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4433" y="2277"/>
                <a:ext cx="68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200"/>
                  <a:t>Desired gene</a:t>
                </a:r>
                <a:endParaRPr lang="en-US" sz="1200">
                  <a:latin typeface="Times New Roman" pitchFamily="18" charset="0"/>
                </a:endParaRPr>
              </a:p>
            </p:txBody>
          </p:sp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857" y="1248"/>
                <a:ext cx="5089" cy="1349"/>
                <a:chOff x="857" y="1248"/>
                <a:chExt cx="5089" cy="1349"/>
              </a:xfrm>
            </p:grpSpPr>
            <p:sp>
              <p:nvSpPr>
                <p:cNvPr id="11" name="Rectangle 11"/>
                <p:cNvSpPr>
                  <a:spLocks noChangeArrowheads="1"/>
                </p:cNvSpPr>
                <p:nvPr/>
              </p:nvSpPr>
              <p:spPr bwMode="auto">
                <a:xfrm>
                  <a:off x="857" y="1248"/>
                  <a:ext cx="4256" cy="5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/>
                <a:lstStyle/>
                <a:p>
                  <a:pPr algn="ctr"/>
                  <a:r>
                    <a:rPr lang="en-US" sz="2400" dirty="0" smtClean="0">
                      <a:solidFill>
                        <a:schemeClr val="folHlink"/>
                      </a:solidFill>
                    </a:rPr>
                    <a:t>Breeding</a:t>
                  </a:r>
                  <a:endParaRPr lang="en-US" sz="2400" dirty="0">
                    <a:solidFill>
                      <a:schemeClr val="folHlink"/>
                    </a:solidFill>
                  </a:endParaRPr>
                </a:p>
              </p:txBody>
            </p:sp>
            <p:sp>
              <p:nvSpPr>
                <p:cNvPr id="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898" y="1685"/>
                  <a:ext cx="1273" cy="9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200" dirty="0"/>
                    <a:t>DNA is a strand of genes, </a:t>
                  </a:r>
                  <a:r>
                    <a:rPr lang="en-US" sz="1200" dirty="0" smtClean="0"/>
                    <a:t> much </a:t>
                  </a:r>
                  <a:r>
                    <a:rPr lang="en-US" sz="1200" dirty="0"/>
                    <a:t>like a strand of pearls. Traditional </a:t>
                  </a:r>
                  <a:r>
                    <a:rPr lang="en-US" sz="1200" dirty="0" smtClean="0"/>
                    <a:t>breeding </a:t>
                  </a:r>
                  <a:r>
                    <a:rPr lang="en-US" sz="1200" dirty="0"/>
                    <a:t>combines many genes at once.</a:t>
                  </a:r>
                  <a:endParaRPr lang="en-US" sz="2400" dirty="0">
                    <a:latin typeface="Times New Roman" pitchFamily="18" charset="0"/>
                  </a:endParaRPr>
                </a:p>
              </p:txBody>
            </p:sp>
            <p:sp>
              <p:nvSpPr>
                <p:cNvPr id="1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149" y="1579"/>
                  <a:ext cx="1033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400" b="1"/>
                    <a:t>Traditional donor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284" y="1575"/>
                  <a:ext cx="1148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400" b="1" dirty="0"/>
                    <a:t>Commercial variety</a:t>
                  </a:r>
                  <a:endParaRPr lang="en-US" sz="2400" b="1" dirty="0">
                    <a:latin typeface="Times New Roman" pitchFamily="18" charset="0"/>
                  </a:endParaRPr>
                </a:p>
              </p:txBody>
            </p:sp>
            <p:sp>
              <p:nvSpPr>
                <p:cNvPr id="1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442" y="1578"/>
                  <a:ext cx="737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400" b="1"/>
                    <a:t>New variety</a:t>
                  </a:r>
                  <a:endParaRPr lang="en-US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6" name="Oval 16"/>
                <p:cNvSpPr>
                  <a:spLocks noChangeArrowheads="1"/>
                </p:cNvSpPr>
                <p:nvPr/>
              </p:nvSpPr>
              <p:spPr bwMode="auto">
                <a:xfrm>
                  <a:off x="2315" y="1823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Oval 17"/>
                <p:cNvSpPr>
                  <a:spLocks noChangeArrowheads="1"/>
                </p:cNvSpPr>
                <p:nvPr/>
              </p:nvSpPr>
              <p:spPr bwMode="auto">
                <a:xfrm>
                  <a:off x="2511" y="1920"/>
                  <a:ext cx="77" cy="77"/>
                </a:xfrm>
                <a:prstGeom prst="ellipse">
                  <a:avLst/>
                </a:prstGeom>
                <a:solidFill>
                  <a:srgbClr val="FBBF0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Oval 18"/>
                <p:cNvSpPr>
                  <a:spLocks noChangeArrowheads="1"/>
                </p:cNvSpPr>
                <p:nvPr/>
              </p:nvSpPr>
              <p:spPr bwMode="auto">
                <a:xfrm>
                  <a:off x="2365" y="1888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Oval 19"/>
                <p:cNvSpPr>
                  <a:spLocks noChangeArrowheads="1"/>
                </p:cNvSpPr>
                <p:nvPr/>
              </p:nvSpPr>
              <p:spPr bwMode="auto">
                <a:xfrm>
                  <a:off x="2427" y="1927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Oval 20"/>
                <p:cNvSpPr>
                  <a:spLocks noChangeArrowheads="1"/>
                </p:cNvSpPr>
                <p:nvPr/>
              </p:nvSpPr>
              <p:spPr bwMode="auto">
                <a:xfrm>
                  <a:off x="2680" y="2004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Oval 21"/>
                <p:cNvSpPr>
                  <a:spLocks noChangeArrowheads="1"/>
                </p:cNvSpPr>
                <p:nvPr/>
              </p:nvSpPr>
              <p:spPr bwMode="auto">
                <a:xfrm>
                  <a:off x="2606" y="2037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Oval 22"/>
                <p:cNvSpPr>
                  <a:spLocks noChangeArrowheads="1"/>
                </p:cNvSpPr>
                <p:nvPr/>
              </p:nvSpPr>
              <p:spPr bwMode="auto">
                <a:xfrm>
                  <a:off x="2563" y="1988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Oval 23"/>
                <p:cNvSpPr>
                  <a:spLocks noChangeArrowheads="1"/>
                </p:cNvSpPr>
                <p:nvPr/>
              </p:nvSpPr>
              <p:spPr bwMode="auto">
                <a:xfrm>
                  <a:off x="2730" y="1961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24"/>
                <p:cNvSpPr>
                  <a:spLocks noChangeArrowheads="1"/>
                </p:cNvSpPr>
                <p:nvPr/>
              </p:nvSpPr>
              <p:spPr bwMode="auto">
                <a:xfrm>
                  <a:off x="2788" y="1904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Oval 25"/>
                <p:cNvSpPr>
                  <a:spLocks noChangeArrowheads="1"/>
                </p:cNvSpPr>
                <p:nvPr/>
              </p:nvSpPr>
              <p:spPr bwMode="auto">
                <a:xfrm>
                  <a:off x="2845" y="1938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Oval 26"/>
                <p:cNvSpPr>
                  <a:spLocks noChangeArrowheads="1"/>
                </p:cNvSpPr>
                <p:nvPr/>
              </p:nvSpPr>
              <p:spPr bwMode="auto">
                <a:xfrm>
                  <a:off x="2902" y="2003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Oval 27"/>
                <p:cNvSpPr>
                  <a:spLocks noChangeArrowheads="1"/>
                </p:cNvSpPr>
                <p:nvPr/>
              </p:nvSpPr>
              <p:spPr bwMode="auto">
                <a:xfrm>
                  <a:off x="2961" y="2038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Oval 28"/>
                <p:cNvSpPr>
                  <a:spLocks noChangeArrowheads="1"/>
                </p:cNvSpPr>
                <p:nvPr/>
              </p:nvSpPr>
              <p:spPr bwMode="auto">
                <a:xfrm>
                  <a:off x="3018" y="2096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Oval 29"/>
                <p:cNvSpPr>
                  <a:spLocks noChangeArrowheads="1"/>
                </p:cNvSpPr>
                <p:nvPr/>
              </p:nvSpPr>
              <p:spPr bwMode="auto">
                <a:xfrm>
                  <a:off x="3450" y="1842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Oval 30"/>
                <p:cNvSpPr>
                  <a:spLocks noChangeArrowheads="1"/>
                </p:cNvSpPr>
                <p:nvPr/>
              </p:nvSpPr>
              <p:spPr bwMode="auto">
                <a:xfrm>
                  <a:off x="3646" y="1939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Oval 31"/>
                <p:cNvSpPr>
                  <a:spLocks noChangeArrowheads="1"/>
                </p:cNvSpPr>
                <p:nvPr/>
              </p:nvSpPr>
              <p:spPr bwMode="auto">
                <a:xfrm>
                  <a:off x="3500" y="1907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Oval 32"/>
                <p:cNvSpPr>
                  <a:spLocks noChangeArrowheads="1"/>
                </p:cNvSpPr>
                <p:nvPr/>
              </p:nvSpPr>
              <p:spPr bwMode="auto">
                <a:xfrm>
                  <a:off x="3562" y="1946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Oval 33"/>
                <p:cNvSpPr>
                  <a:spLocks noChangeArrowheads="1"/>
                </p:cNvSpPr>
                <p:nvPr/>
              </p:nvSpPr>
              <p:spPr bwMode="auto">
                <a:xfrm>
                  <a:off x="3815" y="2023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Oval 34"/>
                <p:cNvSpPr>
                  <a:spLocks noChangeArrowheads="1"/>
                </p:cNvSpPr>
                <p:nvPr/>
              </p:nvSpPr>
              <p:spPr bwMode="auto">
                <a:xfrm>
                  <a:off x="3741" y="2056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Oval 35"/>
                <p:cNvSpPr>
                  <a:spLocks noChangeArrowheads="1"/>
                </p:cNvSpPr>
                <p:nvPr/>
              </p:nvSpPr>
              <p:spPr bwMode="auto">
                <a:xfrm>
                  <a:off x="3698" y="2007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Oval 36"/>
                <p:cNvSpPr>
                  <a:spLocks noChangeArrowheads="1"/>
                </p:cNvSpPr>
                <p:nvPr/>
              </p:nvSpPr>
              <p:spPr bwMode="auto">
                <a:xfrm>
                  <a:off x="3865" y="1980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Oval 37"/>
                <p:cNvSpPr>
                  <a:spLocks noChangeArrowheads="1"/>
                </p:cNvSpPr>
                <p:nvPr/>
              </p:nvSpPr>
              <p:spPr bwMode="auto">
                <a:xfrm>
                  <a:off x="3923" y="1923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Oval 38"/>
                <p:cNvSpPr>
                  <a:spLocks noChangeArrowheads="1"/>
                </p:cNvSpPr>
                <p:nvPr/>
              </p:nvSpPr>
              <p:spPr bwMode="auto">
                <a:xfrm>
                  <a:off x="3988" y="1965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Oval 39"/>
                <p:cNvSpPr>
                  <a:spLocks noChangeArrowheads="1"/>
                </p:cNvSpPr>
                <p:nvPr/>
              </p:nvSpPr>
              <p:spPr bwMode="auto">
                <a:xfrm>
                  <a:off x="4037" y="2022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Oval 40"/>
                <p:cNvSpPr>
                  <a:spLocks noChangeArrowheads="1"/>
                </p:cNvSpPr>
                <p:nvPr/>
              </p:nvSpPr>
              <p:spPr bwMode="auto">
                <a:xfrm>
                  <a:off x="4096" y="2057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Oval 41"/>
                <p:cNvSpPr>
                  <a:spLocks noChangeArrowheads="1"/>
                </p:cNvSpPr>
                <p:nvPr/>
              </p:nvSpPr>
              <p:spPr bwMode="auto">
                <a:xfrm>
                  <a:off x="4153" y="2115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Oval 42"/>
                <p:cNvSpPr>
                  <a:spLocks noChangeArrowheads="1"/>
                </p:cNvSpPr>
                <p:nvPr/>
              </p:nvSpPr>
              <p:spPr bwMode="auto">
                <a:xfrm>
                  <a:off x="4565" y="1858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Oval 43"/>
                <p:cNvSpPr>
                  <a:spLocks noChangeArrowheads="1"/>
                </p:cNvSpPr>
                <p:nvPr/>
              </p:nvSpPr>
              <p:spPr bwMode="auto">
                <a:xfrm>
                  <a:off x="4761" y="1955"/>
                  <a:ext cx="77" cy="77"/>
                </a:xfrm>
                <a:prstGeom prst="ellipse">
                  <a:avLst/>
                </a:prstGeom>
                <a:solidFill>
                  <a:srgbClr val="FBBF0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Oval 44"/>
                <p:cNvSpPr>
                  <a:spLocks noChangeArrowheads="1"/>
                </p:cNvSpPr>
                <p:nvPr/>
              </p:nvSpPr>
              <p:spPr bwMode="auto">
                <a:xfrm>
                  <a:off x="4615" y="1923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Oval 45"/>
                <p:cNvSpPr>
                  <a:spLocks noChangeArrowheads="1"/>
                </p:cNvSpPr>
                <p:nvPr/>
              </p:nvSpPr>
              <p:spPr bwMode="auto">
                <a:xfrm>
                  <a:off x="4677" y="1962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Oval 46"/>
                <p:cNvSpPr>
                  <a:spLocks noChangeArrowheads="1"/>
                </p:cNvSpPr>
                <p:nvPr/>
              </p:nvSpPr>
              <p:spPr bwMode="auto">
                <a:xfrm>
                  <a:off x="4930" y="2039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Oval 47"/>
                <p:cNvSpPr>
                  <a:spLocks noChangeArrowheads="1"/>
                </p:cNvSpPr>
                <p:nvPr/>
              </p:nvSpPr>
              <p:spPr bwMode="auto">
                <a:xfrm>
                  <a:off x="4856" y="2072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Oval 48"/>
                <p:cNvSpPr>
                  <a:spLocks noChangeArrowheads="1"/>
                </p:cNvSpPr>
                <p:nvPr/>
              </p:nvSpPr>
              <p:spPr bwMode="auto">
                <a:xfrm>
                  <a:off x="4813" y="2023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Oval 49"/>
                <p:cNvSpPr>
                  <a:spLocks noChangeArrowheads="1"/>
                </p:cNvSpPr>
                <p:nvPr/>
              </p:nvSpPr>
              <p:spPr bwMode="auto">
                <a:xfrm>
                  <a:off x="4980" y="1996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Oval 50"/>
                <p:cNvSpPr>
                  <a:spLocks noChangeArrowheads="1"/>
                </p:cNvSpPr>
                <p:nvPr/>
              </p:nvSpPr>
              <p:spPr bwMode="auto">
                <a:xfrm>
                  <a:off x="5038" y="1939"/>
                  <a:ext cx="77" cy="77"/>
                </a:xfrm>
                <a:prstGeom prst="ellipse">
                  <a:avLst/>
                </a:prstGeom>
                <a:solidFill>
                  <a:srgbClr val="3C9400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Oval 51"/>
                <p:cNvSpPr>
                  <a:spLocks noChangeArrowheads="1"/>
                </p:cNvSpPr>
                <p:nvPr/>
              </p:nvSpPr>
              <p:spPr bwMode="auto">
                <a:xfrm>
                  <a:off x="5103" y="1981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Oval 52"/>
                <p:cNvSpPr>
                  <a:spLocks noChangeArrowheads="1"/>
                </p:cNvSpPr>
                <p:nvPr/>
              </p:nvSpPr>
              <p:spPr bwMode="auto">
                <a:xfrm>
                  <a:off x="5152" y="2038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Oval 53"/>
                <p:cNvSpPr>
                  <a:spLocks noChangeArrowheads="1"/>
                </p:cNvSpPr>
                <p:nvPr/>
              </p:nvSpPr>
              <p:spPr bwMode="auto">
                <a:xfrm>
                  <a:off x="5211" y="2081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Oval 54"/>
                <p:cNvSpPr>
                  <a:spLocks noChangeArrowheads="1"/>
                </p:cNvSpPr>
                <p:nvPr/>
              </p:nvSpPr>
              <p:spPr bwMode="auto">
                <a:xfrm>
                  <a:off x="5268" y="2131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55"/>
                <p:cNvSpPr>
                  <a:spLocks noChangeShapeType="1"/>
                </p:cNvSpPr>
                <p:nvPr/>
              </p:nvSpPr>
              <p:spPr bwMode="auto">
                <a:xfrm>
                  <a:off x="2523" y="2007"/>
                  <a:ext cx="0" cy="2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172" y="2234"/>
                  <a:ext cx="706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200"/>
                    <a:t>Desired Gene</a:t>
                  </a:r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7" name="Line 57"/>
                <p:cNvSpPr>
                  <a:spLocks noChangeShapeType="1"/>
                </p:cNvSpPr>
                <p:nvPr/>
              </p:nvSpPr>
              <p:spPr bwMode="auto">
                <a:xfrm>
                  <a:off x="4773" y="2050"/>
                  <a:ext cx="0" cy="2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222" y="2064"/>
                  <a:ext cx="191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400" b="1"/>
                    <a:t>X</a:t>
                  </a:r>
                  <a:endParaRPr lang="en-US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5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4302" y="2060"/>
                  <a:ext cx="181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400" b="1"/>
                    <a:t>=</a:t>
                  </a:r>
                  <a:endParaRPr lang="en-US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6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064" y="2228"/>
                  <a:ext cx="510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200"/>
                    <a:t>(crosses)</a:t>
                  </a:r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6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437" y="1693"/>
                  <a:ext cx="150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srgbClr val="FF0000"/>
                      </a:solidFill>
                    </a:rPr>
                    <a:t>(many genes are transferred)</a:t>
                  </a:r>
                  <a:endParaRPr lang="en-US" sz="1200" b="1" dirty="0">
                    <a:solidFill>
                      <a:srgbClr val="FF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62" name="Group 62"/>
            <p:cNvGrpSpPr>
              <a:grpSpLocks/>
            </p:cNvGrpSpPr>
            <p:nvPr/>
          </p:nvGrpSpPr>
          <p:grpSpPr bwMode="auto">
            <a:xfrm>
              <a:off x="-22555" y="5655404"/>
              <a:ext cx="6880555" cy="1583596"/>
              <a:chOff x="861" y="2540"/>
              <a:chExt cx="5123" cy="1203"/>
            </a:xfrm>
          </p:grpSpPr>
          <p:sp>
            <p:nvSpPr>
              <p:cNvPr id="63" name="Rectangle 63"/>
              <p:cNvSpPr>
                <a:spLocks noChangeArrowheads="1"/>
              </p:cNvSpPr>
              <p:nvPr/>
            </p:nvSpPr>
            <p:spPr bwMode="auto">
              <a:xfrm>
                <a:off x="861" y="2540"/>
                <a:ext cx="4256" cy="5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/>
              <a:lstStyle/>
              <a:p>
                <a:pPr algn="ctr"/>
                <a:r>
                  <a:rPr lang="en-US" sz="2400" dirty="0" smtClean="0">
                    <a:solidFill>
                      <a:schemeClr val="folHlink"/>
                    </a:solidFill>
                  </a:rPr>
                  <a:t>Biotechnology</a:t>
                </a:r>
                <a:endParaRPr lang="en-US" sz="24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64" name="Text Box 64"/>
              <p:cNvSpPr txBox="1">
                <a:spLocks noChangeArrowheads="1"/>
              </p:cNvSpPr>
              <p:nvPr/>
            </p:nvSpPr>
            <p:spPr bwMode="auto">
              <a:xfrm>
                <a:off x="894" y="2969"/>
                <a:ext cx="1273" cy="4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200" dirty="0"/>
                  <a:t>Using </a:t>
                </a:r>
                <a:r>
                  <a:rPr lang="en-US" sz="1200" dirty="0" smtClean="0"/>
                  <a:t>biotechnology</a:t>
                </a:r>
                <a:r>
                  <a:rPr lang="en-US" sz="1200" dirty="0"/>
                  <a:t>, a single gene may be added to the strand.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65" name="Text Box 65"/>
              <p:cNvSpPr txBox="1">
                <a:spLocks noChangeArrowheads="1"/>
              </p:cNvSpPr>
              <p:nvPr/>
            </p:nvSpPr>
            <p:spPr bwMode="auto">
              <a:xfrm>
                <a:off x="2261" y="2868"/>
                <a:ext cx="81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b="1"/>
                  <a:t>Desired gene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6" name="Text Box 66"/>
              <p:cNvSpPr txBox="1">
                <a:spLocks noChangeArrowheads="1"/>
              </p:cNvSpPr>
              <p:nvPr/>
            </p:nvSpPr>
            <p:spPr bwMode="auto">
              <a:xfrm>
                <a:off x="3151" y="2864"/>
                <a:ext cx="1148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b="1" dirty="0"/>
                  <a:t>Commercial variety</a:t>
                </a:r>
                <a:endParaRPr lang="en-US" sz="2400" b="1" dirty="0">
                  <a:latin typeface="Times New Roman" pitchFamily="18" charset="0"/>
                </a:endParaRPr>
              </a:p>
            </p:txBody>
          </p:sp>
          <p:sp>
            <p:nvSpPr>
              <p:cNvPr id="67" name="Text Box 67"/>
              <p:cNvSpPr txBox="1">
                <a:spLocks noChangeArrowheads="1"/>
              </p:cNvSpPr>
              <p:nvPr/>
            </p:nvSpPr>
            <p:spPr bwMode="auto">
              <a:xfrm>
                <a:off x="4285" y="2867"/>
                <a:ext cx="737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b="1"/>
                  <a:t>New variety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68" name="Oval 68"/>
              <p:cNvSpPr>
                <a:spLocks noChangeArrowheads="1"/>
              </p:cNvSpPr>
              <p:nvPr/>
            </p:nvSpPr>
            <p:spPr bwMode="auto">
              <a:xfrm>
                <a:off x="2608" y="3232"/>
                <a:ext cx="77" cy="77"/>
              </a:xfrm>
              <a:prstGeom prst="ellipse">
                <a:avLst/>
              </a:prstGeom>
              <a:solidFill>
                <a:srgbClr val="FBBF0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9" name="Group 69"/>
              <p:cNvGrpSpPr>
                <a:grpSpLocks/>
              </p:cNvGrpSpPr>
              <p:nvPr/>
            </p:nvGrpSpPr>
            <p:grpSpPr bwMode="auto">
              <a:xfrm>
                <a:off x="3363" y="3113"/>
                <a:ext cx="780" cy="350"/>
                <a:chOff x="3507" y="2969"/>
                <a:chExt cx="780" cy="350"/>
              </a:xfrm>
            </p:grpSpPr>
            <p:sp>
              <p:nvSpPr>
                <p:cNvPr id="89" name="Oval 70"/>
                <p:cNvSpPr>
                  <a:spLocks noChangeArrowheads="1"/>
                </p:cNvSpPr>
                <p:nvPr/>
              </p:nvSpPr>
              <p:spPr bwMode="auto">
                <a:xfrm>
                  <a:off x="3507" y="2969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Oval 71"/>
                <p:cNvSpPr>
                  <a:spLocks noChangeArrowheads="1"/>
                </p:cNvSpPr>
                <p:nvPr/>
              </p:nvSpPr>
              <p:spPr bwMode="auto">
                <a:xfrm>
                  <a:off x="3703" y="3066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Oval 72"/>
                <p:cNvSpPr>
                  <a:spLocks noChangeArrowheads="1"/>
                </p:cNvSpPr>
                <p:nvPr/>
              </p:nvSpPr>
              <p:spPr bwMode="auto">
                <a:xfrm>
                  <a:off x="3557" y="3034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Oval 73"/>
                <p:cNvSpPr>
                  <a:spLocks noChangeArrowheads="1"/>
                </p:cNvSpPr>
                <p:nvPr/>
              </p:nvSpPr>
              <p:spPr bwMode="auto">
                <a:xfrm>
                  <a:off x="3619" y="3073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Oval 74"/>
                <p:cNvSpPr>
                  <a:spLocks noChangeArrowheads="1"/>
                </p:cNvSpPr>
                <p:nvPr/>
              </p:nvSpPr>
              <p:spPr bwMode="auto">
                <a:xfrm>
                  <a:off x="3872" y="3150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Oval 75"/>
                <p:cNvSpPr>
                  <a:spLocks noChangeArrowheads="1"/>
                </p:cNvSpPr>
                <p:nvPr/>
              </p:nvSpPr>
              <p:spPr bwMode="auto">
                <a:xfrm>
                  <a:off x="3798" y="3183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Oval 76"/>
                <p:cNvSpPr>
                  <a:spLocks noChangeArrowheads="1"/>
                </p:cNvSpPr>
                <p:nvPr/>
              </p:nvSpPr>
              <p:spPr bwMode="auto">
                <a:xfrm>
                  <a:off x="3755" y="3134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Oval 77"/>
                <p:cNvSpPr>
                  <a:spLocks noChangeArrowheads="1"/>
                </p:cNvSpPr>
                <p:nvPr/>
              </p:nvSpPr>
              <p:spPr bwMode="auto">
                <a:xfrm>
                  <a:off x="3922" y="3107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Oval 78"/>
                <p:cNvSpPr>
                  <a:spLocks noChangeArrowheads="1"/>
                </p:cNvSpPr>
                <p:nvPr/>
              </p:nvSpPr>
              <p:spPr bwMode="auto">
                <a:xfrm>
                  <a:off x="3980" y="3050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Oval 79"/>
                <p:cNvSpPr>
                  <a:spLocks noChangeArrowheads="1"/>
                </p:cNvSpPr>
                <p:nvPr/>
              </p:nvSpPr>
              <p:spPr bwMode="auto">
                <a:xfrm>
                  <a:off x="4045" y="3092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Oval 80"/>
                <p:cNvSpPr>
                  <a:spLocks noChangeArrowheads="1"/>
                </p:cNvSpPr>
                <p:nvPr/>
              </p:nvSpPr>
              <p:spPr bwMode="auto">
                <a:xfrm>
                  <a:off x="4094" y="3149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Oval 81"/>
                <p:cNvSpPr>
                  <a:spLocks noChangeArrowheads="1"/>
                </p:cNvSpPr>
                <p:nvPr/>
              </p:nvSpPr>
              <p:spPr bwMode="auto">
                <a:xfrm>
                  <a:off x="4153" y="3184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Oval 82"/>
                <p:cNvSpPr>
                  <a:spLocks noChangeArrowheads="1"/>
                </p:cNvSpPr>
                <p:nvPr/>
              </p:nvSpPr>
              <p:spPr bwMode="auto">
                <a:xfrm>
                  <a:off x="4210" y="3242"/>
                  <a:ext cx="77" cy="77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0" name="Text Box 83"/>
              <p:cNvSpPr txBox="1">
                <a:spLocks noChangeArrowheads="1"/>
              </p:cNvSpPr>
              <p:nvPr/>
            </p:nvSpPr>
            <p:spPr bwMode="auto">
              <a:xfrm>
                <a:off x="2863" y="3380"/>
                <a:ext cx="553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200"/>
                  <a:t>(transfers)</a:t>
                </a:r>
                <a:endParaRPr lang="en-US" sz="1200">
                  <a:latin typeface="Times New Roman" pitchFamily="18" charset="0"/>
                </a:endParaRPr>
              </a:p>
            </p:txBody>
          </p:sp>
          <p:sp>
            <p:nvSpPr>
              <p:cNvPr id="71" name="AutoShape 84"/>
              <p:cNvSpPr>
                <a:spLocks noChangeArrowheads="1"/>
              </p:cNvSpPr>
              <p:nvPr/>
            </p:nvSpPr>
            <p:spPr bwMode="auto">
              <a:xfrm>
                <a:off x="3029" y="3195"/>
                <a:ext cx="207" cy="146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solidFill>
                <a:srgbClr val="3C94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85"/>
              <p:cNvSpPr>
                <a:spLocks noChangeArrowheads="1"/>
              </p:cNvSpPr>
              <p:nvPr/>
            </p:nvSpPr>
            <p:spPr bwMode="auto">
              <a:xfrm>
                <a:off x="4411" y="3145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86"/>
              <p:cNvSpPr>
                <a:spLocks noChangeArrowheads="1"/>
              </p:cNvSpPr>
              <p:nvPr/>
            </p:nvSpPr>
            <p:spPr bwMode="auto">
              <a:xfrm>
                <a:off x="4607" y="3242"/>
                <a:ext cx="77" cy="77"/>
              </a:xfrm>
              <a:prstGeom prst="ellipse">
                <a:avLst/>
              </a:prstGeom>
              <a:solidFill>
                <a:srgbClr val="FBBF0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87"/>
              <p:cNvSpPr>
                <a:spLocks noChangeArrowheads="1"/>
              </p:cNvSpPr>
              <p:nvPr/>
            </p:nvSpPr>
            <p:spPr bwMode="auto">
              <a:xfrm>
                <a:off x="4461" y="3210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88"/>
              <p:cNvSpPr>
                <a:spLocks noChangeArrowheads="1"/>
              </p:cNvSpPr>
              <p:nvPr/>
            </p:nvSpPr>
            <p:spPr bwMode="auto">
              <a:xfrm>
                <a:off x="4523" y="3249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89"/>
              <p:cNvSpPr>
                <a:spLocks noChangeArrowheads="1"/>
              </p:cNvSpPr>
              <p:nvPr/>
            </p:nvSpPr>
            <p:spPr bwMode="auto">
              <a:xfrm>
                <a:off x="4776" y="3326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Oval 90"/>
              <p:cNvSpPr>
                <a:spLocks noChangeArrowheads="1"/>
              </p:cNvSpPr>
              <p:nvPr/>
            </p:nvSpPr>
            <p:spPr bwMode="auto">
              <a:xfrm>
                <a:off x="4702" y="3359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Oval 91"/>
              <p:cNvSpPr>
                <a:spLocks noChangeArrowheads="1"/>
              </p:cNvSpPr>
              <p:nvPr/>
            </p:nvSpPr>
            <p:spPr bwMode="auto">
              <a:xfrm>
                <a:off x="4659" y="3310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Oval 92"/>
              <p:cNvSpPr>
                <a:spLocks noChangeArrowheads="1"/>
              </p:cNvSpPr>
              <p:nvPr/>
            </p:nvSpPr>
            <p:spPr bwMode="auto">
              <a:xfrm>
                <a:off x="4826" y="3283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Oval 93"/>
              <p:cNvSpPr>
                <a:spLocks noChangeArrowheads="1"/>
              </p:cNvSpPr>
              <p:nvPr/>
            </p:nvSpPr>
            <p:spPr bwMode="auto">
              <a:xfrm>
                <a:off x="4884" y="3226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94"/>
              <p:cNvSpPr>
                <a:spLocks noChangeArrowheads="1"/>
              </p:cNvSpPr>
              <p:nvPr/>
            </p:nvSpPr>
            <p:spPr bwMode="auto">
              <a:xfrm>
                <a:off x="4949" y="3268"/>
                <a:ext cx="77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Oval 95"/>
              <p:cNvSpPr>
                <a:spLocks noChangeArrowheads="1"/>
              </p:cNvSpPr>
              <p:nvPr/>
            </p:nvSpPr>
            <p:spPr bwMode="auto">
              <a:xfrm>
                <a:off x="4998" y="3325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96"/>
              <p:cNvSpPr>
                <a:spLocks noChangeArrowheads="1"/>
              </p:cNvSpPr>
              <p:nvPr/>
            </p:nvSpPr>
            <p:spPr bwMode="auto">
              <a:xfrm>
                <a:off x="5057" y="3360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Oval 97"/>
              <p:cNvSpPr>
                <a:spLocks noChangeArrowheads="1"/>
              </p:cNvSpPr>
              <p:nvPr/>
            </p:nvSpPr>
            <p:spPr bwMode="auto">
              <a:xfrm>
                <a:off x="5114" y="3418"/>
                <a:ext cx="77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Text Box 98"/>
              <p:cNvSpPr txBox="1">
                <a:spLocks noChangeArrowheads="1"/>
              </p:cNvSpPr>
              <p:nvPr/>
            </p:nvSpPr>
            <p:spPr bwMode="auto">
              <a:xfrm>
                <a:off x="4215" y="3199"/>
                <a:ext cx="181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b="1"/>
                  <a:t>=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86" name="Line 99"/>
              <p:cNvSpPr>
                <a:spLocks noChangeShapeType="1"/>
              </p:cNvSpPr>
              <p:nvPr/>
            </p:nvSpPr>
            <p:spPr bwMode="auto">
              <a:xfrm>
                <a:off x="4626" y="3351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Text Box 100"/>
              <p:cNvSpPr txBox="1">
                <a:spLocks noChangeArrowheads="1"/>
              </p:cNvSpPr>
              <p:nvPr/>
            </p:nvSpPr>
            <p:spPr bwMode="auto">
              <a:xfrm>
                <a:off x="4286" y="3570"/>
                <a:ext cx="68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200"/>
                  <a:t>Desired gene</a:t>
                </a:r>
                <a:endParaRPr lang="en-US" sz="1200">
                  <a:latin typeface="Times New Roman" pitchFamily="18" charset="0"/>
                </a:endParaRPr>
              </a:p>
            </p:txBody>
          </p:sp>
          <p:sp>
            <p:nvSpPr>
              <p:cNvPr id="88" name="Text Box 101"/>
              <p:cNvSpPr txBox="1">
                <a:spLocks noChangeArrowheads="1"/>
              </p:cNvSpPr>
              <p:nvPr/>
            </p:nvSpPr>
            <p:spPr bwMode="auto">
              <a:xfrm>
                <a:off x="4277" y="2973"/>
                <a:ext cx="170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srgbClr val="FF0000"/>
                    </a:solidFill>
                  </a:rPr>
                  <a:t>(only desired gene is transferred)</a:t>
                </a:r>
                <a:endParaRPr lang="en-US" sz="1200" b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p:grpSp>
      </p:grpSp>
      <p:pic>
        <p:nvPicPr>
          <p:cNvPr id="102" name="Picture 11" descr="fig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7480300"/>
            <a:ext cx="4038600" cy="1605085"/>
          </a:xfrm>
          <a:prstGeom prst="rect">
            <a:avLst/>
          </a:prstGeom>
          <a:noFill/>
        </p:spPr>
      </p:pic>
      <p:pic>
        <p:nvPicPr>
          <p:cNvPr id="103" name="Picture 10" descr="TDNA_transf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7086600"/>
            <a:ext cx="2362200" cy="1968500"/>
          </a:xfrm>
          <a:prstGeom prst="rect">
            <a:avLst/>
          </a:prstGeom>
          <a:noFill/>
        </p:spPr>
      </p:pic>
      <p:sp>
        <p:nvSpPr>
          <p:cNvPr id="105" name="TextBox 104"/>
          <p:cNvSpPr txBox="1"/>
          <p:nvPr/>
        </p:nvSpPr>
        <p:spPr>
          <a:xfrm>
            <a:off x="0" y="0"/>
            <a:ext cx="6858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New Course Listing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Introduction to Biotechnology  </a:t>
            </a:r>
            <a:r>
              <a:rPr lang="en-US" sz="2000" b="1" dirty="0" smtClean="0">
                <a:solidFill>
                  <a:srgbClr val="00B050"/>
                </a:solidFill>
              </a:rPr>
              <a:t>(PLS/MIC/MCB 340)</a:t>
            </a:r>
          </a:p>
          <a:p>
            <a:pPr algn="ctr"/>
            <a:r>
              <a:rPr lang="en-US" sz="2400" dirty="0" smtClean="0"/>
              <a:t>Fall Semester, 2010</a:t>
            </a:r>
          </a:p>
          <a:p>
            <a:pPr algn="ctr"/>
            <a:r>
              <a:rPr lang="en-US" sz="2400" dirty="0" smtClean="0"/>
              <a:t>MWF 1:00-1:50, Chavez 303</a:t>
            </a:r>
          </a:p>
          <a:p>
            <a:pPr algn="ctr"/>
            <a:r>
              <a:rPr lang="en-US" sz="1400" u="sng" dirty="0" smtClean="0"/>
              <a:t>Instructor</a:t>
            </a:r>
            <a:r>
              <a:rPr lang="en-US" sz="1400" dirty="0" smtClean="0"/>
              <a:t>: KA Feldmann. Over the past 25 years, Dr. Feldmann has worked at 3 different biotech companies. He is currently the Director of the School of Plant Sciences. Prerequisites: PLS 240 or MCB 181 or MIC </a:t>
            </a:r>
            <a:r>
              <a:rPr lang="en-US" sz="1400" dirty="0" smtClean="0"/>
              <a:t>205A. </a:t>
            </a:r>
            <a:r>
              <a:rPr lang="en-US" sz="1400" smtClean="0"/>
              <a:t>Contact KAF @ 621-1977</a:t>
            </a:r>
            <a:endParaRPr lang="en-US" sz="1400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76200" y="2697540"/>
            <a:ext cx="670560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The average US citizen would find it very difficult to exclude biotech products from their daily diet. We will look at what constitutes a biotech product and explore the opportunities for these products in combating global warming and environmental degradation, feeding a growing population, providing </a:t>
            </a:r>
            <a:r>
              <a:rPr lang="en-US" sz="1600" dirty="0" err="1" smtClean="0"/>
              <a:t>feedstocks</a:t>
            </a:r>
            <a:r>
              <a:rPr lang="en-US" sz="1600" dirty="0" smtClean="0"/>
              <a:t> for the biofuels industry and making less expensive pharmaceuticals from microbes and/or plants.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208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Kenneth A. Feldmann</dc:creator>
  <cp:lastModifiedBy>feldmann</cp:lastModifiedBy>
  <cp:revision>22</cp:revision>
  <dcterms:created xsi:type="dcterms:W3CDTF">2006-08-16T00:00:00Z</dcterms:created>
  <dcterms:modified xsi:type="dcterms:W3CDTF">2010-04-13T20:53:20Z</dcterms:modified>
</cp:coreProperties>
</file>