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1" r:id="rId2"/>
    <p:sldId id="2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47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CBC39-041E-4093-8A22-4405D07F0A29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B8BDA-1EAE-4186-A420-6177A4021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9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73e51fc9b1_1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7" name="Google Shape;697;g73e51fc9b1_1_185:notes"/>
          <p:cNvSpPr txBox="1">
            <a:spLocks noGrp="1"/>
          </p:cNvSpPr>
          <p:nvPr>
            <p:ph type="body" idx="1"/>
          </p:nvPr>
        </p:nvSpPr>
        <p:spPr>
          <a:xfrm>
            <a:off x="685797" y="4343387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425" tIns="45425" rIns="45425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2547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73e51fc9b1_1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7" name="Google Shape;697;g73e51fc9b1_1_185:notes"/>
          <p:cNvSpPr txBox="1">
            <a:spLocks noGrp="1"/>
          </p:cNvSpPr>
          <p:nvPr>
            <p:ph type="body" idx="1"/>
          </p:nvPr>
        </p:nvSpPr>
        <p:spPr>
          <a:xfrm>
            <a:off x="685797" y="4343387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425" tIns="45425" rIns="45425" bIns="45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958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509D5-A14F-414A-6161-BB40BFA76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1F949-B9A9-A12C-302E-71B6ADDD8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E794A-84C6-65E6-88BC-D93AEB753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500C9-8F70-4A77-8130-A0327817F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D42F2-FB9E-7BF5-3B44-5E8D1AF78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0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70F9E-9715-21AB-E66F-F83C112BC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493904-82D6-6F40-7C61-647538AB3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16DD0-DE04-48D8-054B-E5860FFF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95958-2363-2118-D537-4B8E8AFE3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AFC82-EE82-C7EF-590D-E14BC806D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7F0966-2201-BDE8-3799-4E32D98F6B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A76D70-B4F9-EC50-748E-B7CCEAB93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E0877-EBE9-B7BA-52EC-9BACBFF91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1080F-582F-FB34-87C6-B4AE5E94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65B72-8B58-C48D-FB18-DCF5AC71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1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bg>
      <p:bgPr>
        <a:solidFill>
          <a:schemeClr val="lt1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/>
          <p:nvPr/>
        </p:nvSpPr>
        <p:spPr>
          <a:xfrm rot="-5400000">
            <a:off x="5480100" y="-5649133"/>
            <a:ext cx="1434800" cy="12776000"/>
          </a:xfrm>
          <a:prstGeom prst="rect">
            <a:avLst/>
          </a:prstGeom>
          <a:solidFill>
            <a:srgbClr val="BD2036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9"/>
          <p:cNvSpPr/>
          <p:nvPr/>
        </p:nvSpPr>
        <p:spPr>
          <a:xfrm rot="-5400000">
            <a:off x="5451300" y="-5785535"/>
            <a:ext cx="1492400" cy="12776000"/>
          </a:xfrm>
          <a:prstGeom prst="rect">
            <a:avLst/>
          </a:prstGeom>
          <a:solidFill>
            <a:srgbClr val="00275B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9"/>
          <p:cNvSpPr/>
          <p:nvPr/>
        </p:nvSpPr>
        <p:spPr>
          <a:xfrm>
            <a:off x="-942057" y="-5297589"/>
            <a:ext cx="850932" cy="60959"/>
          </a:xfrm>
          <a:prstGeom prst="triangle">
            <a:avLst>
              <a:gd name="adj" fmla="val 50000"/>
            </a:avLst>
          </a:prstGeom>
          <a:solidFill>
            <a:srgbClr val="0B305D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3" name="Google Shape;183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726178" y="5926112"/>
            <a:ext cx="711573" cy="667377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9"/>
          <p:cNvSpPr/>
          <p:nvPr/>
        </p:nvSpPr>
        <p:spPr>
          <a:xfrm>
            <a:off x="-7" y="6405800"/>
            <a:ext cx="5539200" cy="60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9"/>
          <p:cNvSpPr/>
          <p:nvPr/>
        </p:nvSpPr>
        <p:spPr>
          <a:xfrm>
            <a:off x="6624727" y="6405800"/>
            <a:ext cx="5539200" cy="60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9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7599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A06BC-5241-6124-CE76-B119FD20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39CDC-9864-C24C-87DB-CDE3B6FE3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F5AF1-A57C-72B4-4ADA-A60AC8003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64354-56AC-AFD3-8171-3EB28DD02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61AB8-126E-520E-8FDA-D53E5B3F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83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F824-3B6D-033B-E124-89F6821C9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5D0A1-548F-7817-C405-F3329FAC0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B39B1-17D2-65A5-52AF-A487DA8F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E3BBB-53DD-DC38-371C-D2C23AB3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43E8A-DF7A-C50B-77A0-2C26AFDF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1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45C02-1332-DA88-6397-E6182639B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63424-2D95-A1A8-4198-135880B6D0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384944-D8E6-D15F-A733-D2B414D2F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0DCBB-4459-6B5F-84DB-308536879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A450F-BFF5-92AD-F539-335B053EC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86538-ECB0-EF53-F560-3FF54EEA1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0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0D986-F91A-6314-6C1C-F91206BFD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16FD2-72D0-8B12-0734-A3C055081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C27CF-3C02-78F0-2CE2-5BD577AC4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ED9AA0-EC7D-0463-BAE7-9786081F8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AC119-C607-4751-52EF-C41A12997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B57B06-E7A2-B4BC-A142-E1E094FFE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899803-3458-7467-7C02-61C63E306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F98D2A-266A-3DFE-68D5-051D21870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3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C4ABF-D6D1-CE85-0F9D-7B1D4DA94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386F21-C13D-1B82-371A-61D93C3A7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6824EB-9824-AAFA-A528-E17C1FA5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789B6-AFDE-AF21-8491-D5867C794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0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1D3E1A-270E-764B-E218-B93F60761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D1BC19-76DB-50EB-2C0E-148E7FD23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96D5F-CECF-2B47-FC93-2D8C40A61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1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CB1B-0390-6BBF-EEFA-62F867D8A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3AC8C-C91B-FE2F-AF75-F80F7D8F8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4A647-0185-CDE9-71A1-38F608BFF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4A291-9F9F-5BCF-44BC-3025E4684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0C976-5E3A-0EA9-9F6C-4B7F3431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8B0DFD-748E-A8BA-AB5B-13B1DC2BF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0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F0125-6E3C-3E49-FAD1-E4D6FBF85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E6B6D9-0714-B072-8445-49111049E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5D084-3B1C-2F38-FE2E-2DD6F2604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5B5CF-12BD-EA36-2D38-A84390A73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F92B8A-BD51-CEC2-33E6-CE4B841B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9B806-9A95-D7BC-14B9-709FACC62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5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BD8F3-210A-C4E4-3747-23BDBF9D2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B3B99-C0A3-9407-9624-2FC7E93CB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EB730-1096-E658-E546-D455CBCBB4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612151-31DD-4908-9738-B923D2D3AF4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3B1BC-FC47-F1B9-AF80-9A0325F9D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44832-ECF5-28BB-0DDC-F74F50FDD6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1B84D6-C776-4988-ACF2-F6DD8BDEA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9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82"/>
          <p:cNvSpPr txBox="1">
            <a:spLocks noGrp="1"/>
          </p:cNvSpPr>
          <p:nvPr>
            <p:ph type="title"/>
          </p:nvPr>
        </p:nvSpPr>
        <p:spPr>
          <a:xfrm>
            <a:off x="311600" y="407033"/>
            <a:ext cx="11569200" cy="8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467" rIns="0" bIns="0" anchor="t" anchorCtr="0">
            <a:noAutofit/>
          </a:bodyPr>
          <a:lstStyle/>
          <a:p>
            <a:pPr algn="ctr">
              <a:lnSpc>
                <a:spcPct val="75000"/>
              </a:lnSpc>
              <a:spcBef>
                <a:spcPts val="0"/>
              </a:spcBef>
              <a:buSzPts val="600"/>
            </a:pPr>
            <a:r>
              <a:rPr lang="en-US" sz="40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FSO Expenditure Updates</a:t>
            </a:r>
            <a:endParaRPr sz="4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lnSpc>
                <a:spcPct val="75000"/>
              </a:lnSpc>
              <a:spcBef>
                <a:spcPts val="0"/>
              </a:spcBef>
              <a:buSzPts val="600"/>
            </a:pPr>
            <a:r>
              <a:rPr lang="en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Business Meals- Policy 9.13</a:t>
            </a:r>
            <a:endParaRPr sz="32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0" name="Google Shape;700;p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26178" y="5926112"/>
            <a:ext cx="711573" cy="667377"/>
          </a:xfrm>
          <a:prstGeom prst="rect">
            <a:avLst/>
          </a:prstGeom>
          <a:noFill/>
          <a:ln>
            <a:noFill/>
          </a:ln>
        </p:spPr>
      </p:pic>
      <p:sp>
        <p:nvSpPr>
          <p:cNvPr id="701" name="Google Shape;701;p82"/>
          <p:cNvSpPr/>
          <p:nvPr/>
        </p:nvSpPr>
        <p:spPr>
          <a:xfrm>
            <a:off x="-7" y="6405800"/>
            <a:ext cx="5539200" cy="60800"/>
          </a:xfrm>
          <a:prstGeom prst="rect">
            <a:avLst/>
          </a:prstGeom>
          <a:solidFill>
            <a:srgbClr val="BD2036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p82"/>
          <p:cNvSpPr/>
          <p:nvPr/>
        </p:nvSpPr>
        <p:spPr>
          <a:xfrm>
            <a:off x="6624727" y="6405800"/>
            <a:ext cx="5539200" cy="60800"/>
          </a:xfrm>
          <a:prstGeom prst="rect">
            <a:avLst/>
          </a:prstGeom>
          <a:solidFill>
            <a:srgbClr val="BD2036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p82"/>
          <p:cNvSpPr txBox="1"/>
          <p:nvPr/>
        </p:nvSpPr>
        <p:spPr>
          <a:xfrm>
            <a:off x="11560667" y="6486367"/>
            <a:ext cx="513600" cy="3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1333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1333">
              <a:solidFill>
                <a:srgbClr val="0027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82"/>
          <p:cNvSpPr txBox="1"/>
          <p:nvPr/>
        </p:nvSpPr>
        <p:spPr>
          <a:xfrm>
            <a:off x="717442" y="1799065"/>
            <a:ext cx="11163358" cy="4493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75000"/>
              </a:lnSpc>
            </a:pPr>
            <a:r>
              <a:rPr lang="en-US" sz="20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Key updates to business meals:</a:t>
            </a:r>
          </a:p>
          <a:p>
            <a:pPr>
              <a:lnSpc>
                <a:spcPct val="75000"/>
              </a:lnSpc>
            </a:pPr>
            <a:endParaRPr lang="en-US" sz="2000" b="1" dirty="0">
              <a:solidFill>
                <a:srgbClr val="0027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lnSpc>
                <a:spcPct val="75000"/>
              </a:lnSpc>
              <a:buFont typeface="+mj-lt"/>
              <a:buAutoNum type="arabicPeriod"/>
            </a:pPr>
            <a:r>
              <a:rPr lang="en-US" sz="20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Allowable </a:t>
            </a: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business meals/food purchases</a:t>
            </a:r>
            <a:r>
              <a:rPr lang="en-US" sz="20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800100" lvl="1" indent="-342900">
              <a:lnSpc>
                <a:spcPct val="7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Business meetings or events with external party and their attendance is necessary</a:t>
            </a:r>
          </a:p>
          <a:p>
            <a:pPr marL="800100" lvl="1" indent="-342900">
              <a:lnSpc>
                <a:spcPct val="7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Meal for Candidate </a:t>
            </a:r>
            <a:r>
              <a:rPr lang="en-US" sz="20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(Limited to Candidate, 1 guest of candidate, hiring committee chair, and 1 other member of the unit)</a:t>
            </a:r>
          </a:p>
          <a:p>
            <a:pPr marL="800100" lvl="1" indent="-342900">
              <a:lnSpc>
                <a:spcPct val="7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Employee Recognition event </a:t>
            </a:r>
            <a:r>
              <a:rPr lang="en-US" sz="20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(Limit 1 per year)</a:t>
            </a:r>
          </a:p>
          <a:p>
            <a:pPr marL="800100" lvl="1" indent="-342900">
              <a:lnSpc>
                <a:spcPct val="7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Student events with current or perspective students</a:t>
            </a:r>
          </a:p>
          <a:p>
            <a:pPr marL="800100" lvl="1" indent="-342900">
              <a:lnSpc>
                <a:spcPct val="7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Department professional workshops and/or training sessions with </a:t>
            </a:r>
            <a:r>
              <a:rPr lang="en-US" sz="2000" u="sng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10 </a:t>
            </a: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or more people </a:t>
            </a:r>
            <a:r>
              <a:rPr lang="en-US" sz="20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(Limit to light refreshments if less than a full day)</a:t>
            </a:r>
          </a:p>
          <a:p>
            <a:pPr>
              <a:lnSpc>
                <a:spcPct val="75000"/>
              </a:lnSpc>
            </a:pPr>
            <a:endParaRPr lang="en-US" sz="2000" b="1" dirty="0">
              <a:solidFill>
                <a:srgbClr val="0027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75000"/>
              </a:lnSpc>
            </a:pPr>
            <a:endParaRPr lang="en-US" sz="2000" b="1" dirty="0">
              <a:solidFill>
                <a:srgbClr val="0027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75000"/>
              </a:lnSpc>
            </a:pPr>
            <a:r>
              <a:rPr lang="en-US" sz="20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2. Unallowable </a:t>
            </a: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business meals/food purchases</a:t>
            </a:r>
            <a:r>
              <a:rPr lang="en-US" sz="20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800100" lvl="1" indent="-342900">
              <a:lnSpc>
                <a:spcPct val="7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Food for routine staff, department, or lab meetings</a:t>
            </a:r>
          </a:p>
          <a:p>
            <a:pPr marL="800100" lvl="1" indent="-342900">
              <a:lnSpc>
                <a:spcPct val="7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Holiday parties</a:t>
            </a:r>
          </a:p>
          <a:p>
            <a:pPr marL="800100" lvl="1" indent="-342900">
              <a:lnSpc>
                <a:spcPct val="75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7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75000"/>
              </a:lnSpc>
            </a:pPr>
            <a:r>
              <a:rPr lang="en-US" sz="20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3. Caps on business meals (per person)</a:t>
            </a:r>
          </a:p>
        </p:txBody>
      </p:sp>
    </p:spTree>
    <p:extLst>
      <p:ext uri="{BB962C8B-B14F-4D97-AF65-F5344CB8AC3E}">
        <p14:creationId xmlns:p14="http://schemas.microsoft.com/office/powerpoint/2010/main" val="81483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82"/>
          <p:cNvSpPr txBox="1">
            <a:spLocks noGrp="1"/>
          </p:cNvSpPr>
          <p:nvPr>
            <p:ph type="title"/>
          </p:nvPr>
        </p:nvSpPr>
        <p:spPr>
          <a:xfrm>
            <a:off x="311600" y="407033"/>
            <a:ext cx="11569200" cy="8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467" rIns="0" bIns="0" anchor="t" anchorCtr="0">
            <a:noAutofit/>
          </a:bodyPr>
          <a:lstStyle/>
          <a:p>
            <a:pPr algn="ctr">
              <a:lnSpc>
                <a:spcPct val="75000"/>
              </a:lnSpc>
              <a:spcBef>
                <a:spcPts val="0"/>
              </a:spcBef>
              <a:buSzPts val="600"/>
            </a:pPr>
            <a:r>
              <a:rPr lang="en-US" sz="40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FSO Expenditure Updates</a:t>
            </a:r>
            <a:endParaRPr sz="4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lnSpc>
                <a:spcPct val="75000"/>
              </a:lnSpc>
              <a:spcBef>
                <a:spcPts val="0"/>
              </a:spcBef>
              <a:buSzPts val="600"/>
            </a:pPr>
            <a:r>
              <a:rPr lang="en" sz="32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Apparel- Policy 9.21</a:t>
            </a:r>
            <a:endParaRPr sz="32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0" name="Google Shape;700;p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26178" y="5926112"/>
            <a:ext cx="711573" cy="667377"/>
          </a:xfrm>
          <a:prstGeom prst="rect">
            <a:avLst/>
          </a:prstGeom>
          <a:noFill/>
          <a:ln>
            <a:noFill/>
          </a:ln>
        </p:spPr>
      </p:pic>
      <p:sp>
        <p:nvSpPr>
          <p:cNvPr id="701" name="Google Shape;701;p82"/>
          <p:cNvSpPr/>
          <p:nvPr/>
        </p:nvSpPr>
        <p:spPr>
          <a:xfrm>
            <a:off x="-7" y="6405800"/>
            <a:ext cx="5539200" cy="60800"/>
          </a:xfrm>
          <a:prstGeom prst="rect">
            <a:avLst/>
          </a:prstGeom>
          <a:solidFill>
            <a:srgbClr val="BD2036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p82"/>
          <p:cNvSpPr/>
          <p:nvPr/>
        </p:nvSpPr>
        <p:spPr>
          <a:xfrm>
            <a:off x="6624727" y="6405800"/>
            <a:ext cx="5539200" cy="60800"/>
          </a:xfrm>
          <a:prstGeom prst="rect">
            <a:avLst/>
          </a:prstGeom>
          <a:solidFill>
            <a:srgbClr val="BD2036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186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p82"/>
          <p:cNvSpPr txBox="1"/>
          <p:nvPr/>
        </p:nvSpPr>
        <p:spPr>
          <a:xfrm>
            <a:off x="11560667" y="6486367"/>
            <a:ext cx="513600" cy="3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1333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1333">
              <a:solidFill>
                <a:srgbClr val="00275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p82"/>
          <p:cNvSpPr txBox="1"/>
          <p:nvPr/>
        </p:nvSpPr>
        <p:spPr>
          <a:xfrm>
            <a:off x="717442" y="1865014"/>
            <a:ext cx="11163358" cy="4427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75000"/>
              </a:lnSpc>
            </a:pPr>
            <a:r>
              <a:rPr lang="en-US" sz="20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Key updates to apparel purchases:</a:t>
            </a:r>
          </a:p>
          <a:p>
            <a:pPr>
              <a:lnSpc>
                <a:spcPct val="75000"/>
              </a:lnSpc>
            </a:pPr>
            <a:endParaRPr lang="en-US" sz="2000" b="1" dirty="0">
              <a:solidFill>
                <a:srgbClr val="0027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lnSpc>
                <a:spcPct val="75000"/>
              </a:lnSpc>
              <a:buFont typeface="+mj-lt"/>
              <a:buAutoNum type="arabicPeriod"/>
            </a:pPr>
            <a:r>
              <a:rPr lang="en-US" sz="16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Allowable </a:t>
            </a:r>
            <a:r>
              <a:rPr lang="en-US" sz="16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purchases</a:t>
            </a:r>
            <a:r>
              <a:rPr lang="en-US" sz="16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Safety gear (i.e. goggles, lab coats, gloves, vests, etc.)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Apparel for non-employee students if;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Identifies the student as a member of an officially recognized University organization (e.g. marching band),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Is required for University sponsored camps, competitions or performances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Apparel that prevents employee hardship where the nature of the job destroys clothes more than normal wear and tear (i.e. painters, maintenance personnel</a:t>
            </a:r>
            <a:r>
              <a:rPr lang="en-US" sz="160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). </a:t>
            </a:r>
          </a:p>
          <a:p>
            <a:pPr lvl="1"/>
            <a:endParaRPr lang="en-US" sz="1600" dirty="0">
              <a:solidFill>
                <a:srgbClr val="0027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b="1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Unallowable</a:t>
            </a:r>
            <a:r>
              <a:rPr lang="en-US" sz="16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 purchases: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College branded items for general employee/student usage</a:t>
            </a:r>
          </a:p>
          <a:p>
            <a:pPr lvl="1"/>
            <a:endParaRPr lang="en-US" sz="1600" dirty="0">
              <a:solidFill>
                <a:srgbClr val="0027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Apparel must be maintained in inventory and loaned to employees for on-the-job wear</a:t>
            </a:r>
          </a:p>
          <a:p>
            <a:pPr marL="800100" lvl="1" indent="-342900">
              <a:lnSpc>
                <a:spcPct val="75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275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lnSpc>
                <a:spcPct val="75000"/>
              </a:lnSpc>
              <a:buFont typeface="+mj-lt"/>
              <a:buAutoNum type="arabicPeriod"/>
            </a:pPr>
            <a:r>
              <a:rPr lang="en-US" sz="1600" dirty="0">
                <a:solidFill>
                  <a:srgbClr val="00275B"/>
                </a:solidFill>
                <a:latin typeface="Calibri"/>
                <a:ea typeface="Calibri"/>
                <a:cs typeface="Calibri"/>
                <a:sym typeface="Calibri"/>
              </a:rPr>
              <a:t>Allowable apparel other than uniforms, safety gear, or inventoried items will be considered taxable wages on the employee’s W-2. </a:t>
            </a:r>
          </a:p>
        </p:txBody>
      </p:sp>
    </p:spTree>
    <p:extLst>
      <p:ext uri="{BB962C8B-B14F-4D97-AF65-F5344CB8AC3E}">
        <p14:creationId xmlns:p14="http://schemas.microsoft.com/office/powerpoint/2010/main" val="1556021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276</Words>
  <Application>Microsoft Office PowerPoint</Application>
  <PresentationFormat>Widescreen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Wingdings</vt:lpstr>
      <vt:lpstr>Office Theme</vt:lpstr>
      <vt:lpstr>FSO Expenditure Updates Business Meals- Policy 9.13</vt:lpstr>
      <vt:lpstr>FSO Expenditure Updates Apparel- Policy 9.21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Grogg, Taylor M - (tmgrogg)</dc:creator>
  <cp:lastModifiedBy>Teres, Kevin K - (kteres)</cp:lastModifiedBy>
  <cp:revision>1</cp:revision>
  <dcterms:created xsi:type="dcterms:W3CDTF">2024-08-29T17:48:12Z</dcterms:created>
  <dcterms:modified xsi:type="dcterms:W3CDTF">2024-08-30T12:10:51Z</dcterms:modified>
</cp:coreProperties>
</file>