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720" userDrawn="1">
          <p15:clr>
            <a:srgbClr val="A4A3A4"/>
          </p15:clr>
        </p15:guide>
        <p15:guide id="3" pos="39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B0520"/>
    <a:srgbClr val="E7ECF1"/>
    <a:srgbClr val="0C234B"/>
    <a:srgbClr val="3F5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8" autoAdjust="0"/>
    <p:restoredTop sz="94660"/>
  </p:normalViewPr>
  <p:slideViewPr>
    <p:cSldViewPr snapToGrid="0">
      <p:cViewPr varScale="1">
        <p:scale>
          <a:sx n="77" d="100"/>
          <a:sy n="77" d="100"/>
        </p:scale>
        <p:origin x="552" y="90"/>
      </p:cViewPr>
      <p:guideLst>
        <p:guide orient="horz" pos="2160"/>
        <p:guide pos="720"/>
        <p:guide pos="3936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A9E5-22C2-479E-B4D4-C6AB3BD8136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344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A9E5-22C2-479E-B4D4-C6AB3BD8136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50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A9E5-22C2-479E-B4D4-C6AB3BD8136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73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A9E5-22C2-479E-B4D4-C6AB3BD8136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600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A9E5-22C2-479E-B4D4-C6AB3BD8136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243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A9E5-22C2-479E-B4D4-C6AB3BD8136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90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A9E5-22C2-479E-B4D4-C6AB3BD8136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890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A9E5-22C2-479E-B4D4-C6AB3BD8136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263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A9E5-22C2-479E-B4D4-C6AB3BD8136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168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A9E5-22C2-479E-B4D4-C6AB3BD8136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423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A9E5-22C2-479E-B4D4-C6AB3BD8136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035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5A9E5-22C2-479E-B4D4-C6AB3BD8136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910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06971" y="1419272"/>
            <a:ext cx="7184565" cy="4298925"/>
          </a:xfrm>
          <a:prstGeom prst="rect">
            <a:avLst/>
          </a:prstGeom>
          <a:solidFill>
            <a:srgbClr val="3F5A72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1255477"/>
          </a:xfrm>
          <a:prstGeom prst="rect">
            <a:avLst/>
          </a:prstGeom>
          <a:solidFill>
            <a:srgbClr val="AB05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Molecular and Cellular Biolog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3336" y="5704671"/>
            <a:ext cx="419100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4257" y="1529306"/>
            <a:ext cx="6929991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US" sz="2900" b="1" i="1" dirty="0">
                <a:solidFill>
                  <a:schemeClr val="accent1">
                    <a:lumMod val="50000"/>
                  </a:schemeClr>
                </a:solidFill>
                <a:latin typeface="MiloSerifOT" panose="02010504040101020102" pitchFamily="50" charset="0"/>
              </a:rPr>
              <a:t>“The role of gene fusions and other molecular changes in cancer of the skeletal muscle lineage”</a:t>
            </a:r>
            <a:endParaRPr lang="en-US" sz="2900" b="1" i="1" dirty="0" smtClean="0">
              <a:solidFill>
                <a:schemeClr val="accent1">
                  <a:lumMod val="50000"/>
                </a:schemeClr>
              </a:solidFill>
              <a:latin typeface="MiloSerifOT" panose="02010504040101020102" pitchFamily="50" charset="0"/>
            </a:endParaRPr>
          </a:p>
          <a:p>
            <a:pPr algn="ctr" fontAlgn="base"/>
            <a:endParaRPr lang="en-US" sz="1400" b="1" dirty="0">
              <a:solidFill>
                <a:prstClr val="black"/>
              </a:solidFill>
              <a:latin typeface="MiloSerifOT" panose="02010504040101020102" pitchFamily="50" charset="0"/>
            </a:endParaRPr>
          </a:p>
          <a:p>
            <a:pPr algn="ctr" fontAlgn="base"/>
            <a:r>
              <a:rPr lang="en-US" sz="2700" b="1" dirty="0" smtClean="0">
                <a:solidFill>
                  <a:prstClr val="black"/>
                </a:solidFill>
                <a:latin typeface="MiloSerifOT" panose="02010504040101020102" pitchFamily="50" charset="0"/>
              </a:rPr>
              <a:t>Frederic Barr, M.D., Ph.D.</a:t>
            </a:r>
          </a:p>
          <a:p>
            <a:pPr algn="ctr" fontAlgn="base"/>
            <a:r>
              <a:rPr lang="en-US" b="1" dirty="0" smtClean="0">
                <a:solidFill>
                  <a:prstClr val="black"/>
                </a:solidFill>
                <a:latin typeface="MiloSerifOT" panose="02010504040101020102" pitchFamily="50" charset="0"/>
              </a:rPr>
              <a:t>Adjunct Professor, </a:t>
            </a:r>
            <a:r>
              <a:rPr lang="en-US" b="1" dirty="0" err="1" smtClean="0">
                <a:solidFill>
                  <a:prstClr val="black"/>
                </a:solidFill>
                <a:latin typeface="MiloSerifOT" panose="02010504040101020102" pitchFamily="50" charset="0"/>
              </a:rPr>
              <a:t>Dept</a:t>
            </a:r>
            <a:r>
              <a:rPr lang="en-US" b="1" dirty="0" smtClean="0">
                <a:solidFill>
                  <a:prstClr val="black"/>
                </a:solidFill>
                <a:latin typeface="MiloSerifOT" panose="02010504040101020102" pitchFamily="50" charset="0"/>
              </a:rPr>
              <a:t> of Pathology and Laboratory Medicine</a:t>
            </a:r>
          </a:p>
          <a:p>
            <a:pPr algn="ctr" fontAlgn="base"/>
            <a:r>
              <a:rPr lang="en-US" b="1" dirty="0" smtClean="0">
                <a:solidFill>
                  <a:prstClr val="black"/>
                </a:solidFill>
                <a:latin typeface="MiloSerifOT" panose="02010504040101020102" pitchFamily="50" charset="0"/>
              </a:rPr>
              <a:t>University of Pennsylvania School of Medicine</a:t>
            </a:r>
          </a:p>
          <a:p>
            <a:pPr algn="ctr" fontAlgn="base"/>
            <a:endParaRPr lang="en-US" b="1" dirty="0" smtClean="0">
              <a:solidFill>
                <a:prstClr val="black"/>
              </a:solidFill>
              <a:latin typeface="MiloSerifOT" panose="02010504040101020102" pitchFamily="50" charset="0"/>
            </a:endParaRPr>
          </a:p>
          <a:p>
            <a:pPr algn="ctr" fontAlgn="base"/>
            <a:r>
              <a:rPr lang="en-US" b="1" dirty="0" smtClean="0">
                <a:solidFill>
                  <a:prstClr val="black"/>
                </a:solidFill>
                <a:latin typeface="MiloSerifOT" panose="02010504040101020102" pitchFamily="50" charset="0"/>
              </a:rPr>
              <a:t>Medical Director, Laboratory of Pathology, NCI, Bethesda, MC.</a:t>
            </a:r>
          </a:p>
          <a:p>
            <a:pPr algn="ctr" fontAlgn="base"/>
            <a:endParaRPr lang="en-US" b="1" dirty="0">
              <a:solidFill>
                <a:prstClr val="black"/>
              </a:solidFill>
              <a:latin typeface="MiloSerifOT" panose="02010504040101020102" pitchFamily="50" charset="0"/>
            </a:endParaRPr>
          </a:p>
          <a:p>
            <a:pPr algn="ctr" fontAlgn="base"/>
            <a:r>
              <a:rPr lang="en-US" b="1" dirty="0" smtClean="0">
                <a:solidFill>
                  <a:prstClr val="black"/>
                </a:solidFill>
                <a:latin typeface="MiloSerifOT" panose="02010504040101020102" pitchFamily="50" charset="0"/>
              </a:rPr>
              <a:t>Tuesday, February 27, 2018</a:t>
            </a:r>
          </a:p>
          <a:p>
            <a:pPr algn="ctr" fontAlgn="base"/>
            <a:r>
              <a:rPr lang="en-US" b="1" dirty="0" smtClean="0">
                <a:solidFill>
                  <a:prstClr val="black"/>
                </a:solidFill>
                <a:latin typeface="MiloSerifOT" panose="02010504040101020102" pitchFamily="50" charset="0"/>
              </a:rPr>
              <a:t>ENR2 Room S107</a:t>
            </a:r>
          </a:p>
          <a:p>
            <a:pPr algn="ctr" fontAlgn="base"/>
            <a:endParaRPr lang="en-US" b="1" dirty="0">
              <a:solidFill>
                <a:prstClr val="black"/>
              </a:solidFill>
              <a:latin typeface="MiloSerifOT" panose="02010504040101020102" pitchFamily="50" charset="0"/>
            </a:endParaRPr>
          </a:p>
          <a:p>
            <a:pPr algn="ctr" fontAlgn="base"/>
            <a:r>
              <a:rPr lang="en-US" b="1" dirty="0" smtClean="0">
                <a:solidFill>
                  <a:prstClr val="black"/>
                </a:solidFill>
                <a:latin typeface="MiloSerifOT" panose="02010504040101020102" pitchFamily="50" charset="0"/>
              </a:rPr>
              <a:t>Hosted By: Justina McEvoy</a:t>
            </a:r>
            <a:endParaRPr lang="en-US" b="1" dirty="0">
              <a:solidFill>
                <a:prstClr val="black"/>
              </a:solidFill>
              <a:latin typeface="MiloSerifOT" panose="02010504040101020102" pitchFamily="50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11015"/>
            <a:ext cx="121919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/>
            <a:r>
              <a:rPr lang="en-US" sz="4000" b="1" dirty="0" smtClean="0">
                <a:solidFill>
                  <a:schemeClr val="bg1">
                    <a:lumMod val="95000"/>
                  </a:schemeClr>
                </a:solidFill>
                <a:latin typeface="MiloSerifOT" panose="02010504040101020102" pitchFamily="50" charset="0"/>
              </a:rPr>
              <a:t>The Biological and Biomedical Joint Seminar Series</a:t>
            </a:r>
            <a:endParaRPr lang="en-US" dirty="0">
              <a:solidFill>
                <a:schemeClr val="bg1">
                  <a:lumMod val="95000"/>
                </a:schemeClr>
              </a:solidFill>
              <a:latin typeface="MiloSerifOT" panose="02010504040101020102" pitchFamily="50" charset="0"/>
            </a:endParaRPr>
          </a:p>
          <a:p>
            <a:pPr algn="ctr"/>
            <a:r>
              <a:rPr lang="en-US" sz="1600" dirty="0" smtClean="0">
                <a:solidFill>
                  <a:schemeClr val="bg1">
                    <a:lumMod val="95000"/>
                  </a:schemeClr>
                </a:solidFill>
              </a:rPr>
              <a:t>(Hosted by the departments of Molecular &amp; Cellular Biology, Chemistry &amp; Biochemistry, Cellular &amp; Molecular Medicine, and Plant Sciences)</a:t>
            </a:r>
            <a:endParaRPr lang="en-US" sz="16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2901" y="5881567"/>
            <a:ext cx="643774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latin typeface="MiloSerifOT-MediIta" panose="02010604050101020102" pitchFamily="50" charset="0"/>
              </a:rPr>
              <a:t>To see all upcoming seminars, please visit mcb.arizona.edu/events or join the MCB Seminar Listserv (</a:t>
            </a:r>
            <a:r>
              <a:rPr lang="en-US" sz="1500" dirty="0" err="1" smtClean="0">
                <a:latin typeface="MiloSerifOT-MediIta" panose="02010604050101020102" pitchFamily="50" charset="0"/>
              </a:rPr>
              <a:t>listname</a:t>
            </a:r>
            <a:r>
              <a:rPr lang="en-US" sz="1500" dirty="0" smtClean="0">
                <a:latin typeface="MiloSerifOT-MediIta" panose="02010604050101020102" pitchFamily="50" charset="0"/>
              </a:rPr>
              <a:t>: </a:t>
            </a:r>
            <a:r>
              <a:rPr lang="en-US" sz="1500" dirty="0" err="1" smtClean="0">
                <a:latin typeface="MiloSerifOT-MediIta" panose="02010604050101020102" pitchFamily="50" charset="0"/>
              </a:rPr>
              <a:t>mcbjointseminar</a:t>
            </a:r>
            <a:r>
              <a:rPr lang="en-US" sz="1500" dirty="0" smtClean="0">
                <a:latin typeface="MiloSerifOT-MediIta" panose="02010604050101020102" pitchFamily="50" charset="0"/>
              </a:rPr>
              <a:t>) at list.arizona.edu.</a:t>
            </a:r>
            <a:endParaRPr lang="en-US" sz="1500" dirty="0">
              <a:latin typeface="MiloSerifOT-MediIta" panose="02010604050101020102" pitchFamily="50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743336" y="1523257"/>
            <a:ext cx="4022018" cy="4023105"/>
          </a:xfrm>
          <a:prstGeom prst="rect">
            <a:avLst/>
          </a:prstGeom>
          <a:solidFill>
            <a:srgbClr val="3F5A72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9647" y="1609381"/>
            <a:ext cx="3669395" cy="3850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829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</TotalTime>
  <Words>121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MiloSerifOT</vt:lpstr>
      <vt:lpstr>MiloSerifOT-MediIta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Bazarnic, Zoja D - (zdbazarnic)</dc:creator>
  <cp:lastModifiedBy>DeGroot, Whitney R - (wslay)</cp:lastModifiedBy>
  <cp:revision>37</cp:revision>
  <dcterms:created xsi:type="dcterms:W3CDTF">2018-01-11T16:57:47Z</dcterms:created>
  <dcterms:modified xsi:type="dcterms:W3CDTF">2018-02-13T15:16:40Z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