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6"/>
  </p:notesMasterIdLst>
  <p:sldIdLst>
    <p:sldId id="257" r:id="rId4"/>
    <p:sldId id="270" r:id="rId5"/>
    <p:sldId id="260" r:id="rId6"/>
    <p:sldId id="266" r:id="rId7"/>
    <p:sldId id="267" r:id="rId8"/>
    <p:sldId id="259" r:id="rId9"/>
    <p:sldId id="261" r:id="rId10"/>
    <p:sldId id="271" r:id="rId11"/>
    <p:sldId id="262" r:id="rId12"/>
    <p:sldId id="263" r:id="rId13"/>
    <p:sldId id="264" r:id="rId14"/>
    <p:sldId id="265"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1pPr>
    <a:lvl2pPr marL="4572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2pPr>
    <a:lvl3pPr marL="9144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3pPr>
    <a:lvl4pPr marL="13716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4pPr>
    <a:lvl5pPr marL="1828800" algn="l" defTabSz="457200" rtl="0" fontAlgn="base">
      <a:spcBef>
        <a:spcPct val="0"/>
      </a:spcBef>
      <a:spcAft>
        <a:spcPct val="0"/>
      </a:spcAft>
      <a:defRPr kern="1200">
        <a:solidFill>
          <a:schemeClr val="tx1"/>
        </a:solidFill>
        <a:latin typeface="Arial" pitchFamily="-60" charset="0"/>
        <a:ea typeface="ＭＳ Ｐゴシック" pitchFamily="-60" charset="-128"/>
        <a:cs typeface="ＭＳ Ｐゴシック" pitchFamily="-60" charset="-128"/>
      </a:defRPr>
    </a:lvl5pPr>
    <a:lvl6pPr marL="22860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6pPr>
    <a:lvl7pPr marL="27432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7pPr>
    <a:lvl8pPr marL="32004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8pPr>
    <a:lvl9pPr marL="3657600" algn="l" defTabSz="457200" rtl="0" eaLnBrk="1" latinLnBrk="0" hangingPunct="1">
      <a:defRPr kern="1200">
        <a:solidFill>
          <a:schemeClr val="tx1"/>
        </a:solidFill>
        <a:latin typeface="Arial" pitchFamily="-60" charset="0"/>
        <a:ea typeface="ＭＳ Ｐゴシック" pitchFamily="-60" charset="-128"/>
        <a:cs typeface="ＭＳ Ｐゴシック" pitchFamily="-6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6" d="100"/>
          <a:sy n="106"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BDCEDE7-DE78-409B-9ECD-B7300C70374F}" type="datetimeFigureOut">
              <a:rPr lang="en-US"/>
              <a:pPr>
                <a:defRPr/>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85A1C6A-7835-4A7D-A463-143F7EC9DA59}" type="slidenum">
              <a:rPr lang="en-US"/>
              <a:pPr>
                <a:defRPr/>
              </a:pPr>
              <a:t>‹#›</a:t>
            </a:fld>
            <a:endParaRPr lang="en-US"/>
          </a:p>
        </p:txBody>
      </p:sp>
    </p:spTree>
    <p:extLst>
      <p:ext uri="{BB962C8B-B14F-4D97-AF65-F5344CB8AC3E}">
        <p14:creationId xmlns:p14="http://schemas.microsoft.com/office/powerpoint/2010/main" val="210026095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60"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60"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60"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6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869E2-2F48-4DA3-9639-8EB53379396C}" type="slidenum">
              <a:rPr lang="en-US">
                <a:ea typeface="ＭＳ Ｐゴシック" pitchFamily="-60" charset="-128"/>
                <a:cs typeface="ＭＳ Ｐゴシック" pitchFamily="-60" charset="-128"/>
              </a:rPr>
              <a:pPr fontAlgn="base">
                <a:spcBef>
                  <a:spcPct val="0"/>
                </a:spcBef>
                <a:spcAft>
                  <a:spcPct val="0"/>
                </a:spcAft>
              </a:pPr>
              <a:t>7</a:t>
            </a:fld>
            <a:endParaRPr lang="en-US">
              <a:ea typeface="ＭＳ Ｐゴシック" pitchFamily="-60" charset="-128"/>
              <a:cs typeface="ＭＳ Ｐゴシック" pitchFamily="-60"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Arial" pitchFamily="-6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1026"/>
          <p:cNvSpPr>
            <a:spLocks noGrp="1" noRot="1" noChangeAspect="1" noChangeArrowheads="1" noTextEdit="1"/>
          </p:cNvSpPr>
          <p:nvPr>
            <p:ph type="sldImg"/>
          </p:nvPr>
        </p:nvSpPr>
        <p:spPr bwMode="auto">
          <a:noFill/>
          <a:ln>
            <a:solidFill>
              <a:srgbClr val="000000"/>
            </a:solidFill>
            <a:miter lim="800000"/>
            <a:headEnd/>
            <a:tailEnd/>
          </a:ln>
        </p:spPr>
      </p:sp>
      <p:sp>
        <p:nvSpPr>
          <p:cNvPr id="23554" name="Placeholder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7D2A1B-5F0A-4381-A780-39B2CDF02679}"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5C7B8-ECFD-4AF3-A03E-AC763ED575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4400D9-0735-496D-84CB-8C8AE6F4E195}"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5BA64B-E18D-4D9B-A1C2-1080107B1B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EE51F2-1C4B-4306-92D0-87DA093AA883}"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BBB52-7ECF-4DC5-9DBB-A2E670ACAE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53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44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44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27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26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821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717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27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054889-1FC5-4C3D-AFC5-0654658D752E}"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A1F2E0-9D2D-4FA3-AA8C-097700F36FC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23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460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38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616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96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90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623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6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28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5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367B4F-C37F-4EBC-A131-F164E15B4405}" type="datetimeFigureOut">
              <a:rPr lang="en-US"/>
              <a:pPr>
                <a:defRPr/>
              </a:pPr>
              <a:t>4/4/2012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69C02-9482-472F-9C89-FC43329C5CD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65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82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88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8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AA1A49-4D61-40EF-9C15-23A655D79043}" type="datetimeFigureOut">
              <a:rPr lang="en-US"/>
              <a:pPr>
                <a:defRPr/>
              </a:pPr>
              <a:t>4/4/2012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725F88-8074-4150-88D6-48547E77A9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1041B2-09DF-4F07-A864-4C624AEEB7D2}" type="datetimeFigureOut">
              <a:rPr lang="en-US"/>
              <a:pPr>
                <a:defRPr/>
              </a:pPr>
              <a:t>4/4/2012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BB650F-F16B-47AE-A91D-5E1F9FA6D1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3554ED-135C-4A1A-8E86-2420FB7B073A}" type="datetimeFigureOut">
              <a:rPr lang="en-US"/>
              <a:pPr>
                <a:defRPr/>
              </a:pPr>
              <a:t>4/4/2012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6BBF45-E3BD-4E42-93B4-0CCF7D57D1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EC0408-7AA7-4C41-AA6C-5DFD37169145}" type="datetimeFigureOut">
              <a:rPr lang="en-US"/>
              <a:pPr>
                <a:defRPr/>
              </a:pPr>
              <a:t>4/4/2012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E2D945-4D13-4279-83AD-0B1A8569A3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F1EC38-A249-4E33-874C-2C8AB332A766}" type="datetimeFigureOut">
              <a:rPr lang="en-US"/>
              <a:pPr>
                <a:defRPr/>
              </a:pPr>
              <a:t>4/4/2012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9804AD-84DA-4BE0-8925-114128FF82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4E27E-6B89-47B0-8907-5557478CBCA5}" type="datetimeFigureOut">
              <a:rPr lang="en-US"/>
              <a:pPr>
                <a:defRPr/>
              </a:pPr>
              <a:t>4/4/2012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861ACC-7C59-4DE3-9E20-2C5BEAA95A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12B4D55-DFFF-4BB5-B434-D20E5D7AE445}" type="datetimeFigureOut">
              <a:rPr lang="en-US"/>
              <a:pPr>
                <a:defRPr/>
              </a:pPr>
              <a:t>4/4/2012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6A80D421-7276-47D0-93EB-BD3B6BA1E1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60" charset="-128"/>
          <a:cs typeface="ＭＳ Ｐゴシック" pitchFamily="-60" charset="-128"/>
        </a:defRPr>
      </a:lvl1pPr>
      <a:lvl2pPr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2pPr>
      <a:lvl3pPr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3pPr>
      <a:lvl4pPr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4pPr>
      <a:lvl5pPr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5pPr>
      <a:lvl6pPr marL="4572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defTabSz="457200" rtl="0" fontAlgn="base">
        <a:spcBef>
          <a:spcPct val="20000"/>
        </a:spcBef>
        <a:spcAft>
          <a:spcPct val="0"/>
        </a:spcAft>
        <a:buFont typeface="Arial" pitchFamily="-60" charset="0"/>
        <a:buChar char="•"/>
        <a:defRPr sz="3200" kern="1200">
          <a:solidFill>
            <a:schemeClr val="tx1"/>
          </a:solidFill>
          <a:latin typeface="+mn-lt"/>
          <a:ea typeface="ＭＳ Ｐゴシック" pitchFamily="-60" charset="-128"/>
          <a:cs typeface="ＭＳ Ｐゴシック" pitchFamily="-60" charset="-128"/>
        </a:defRPr>
      </a:lvl1pPr>
      <a:lvl2pPr marL="742950" indent="-285750" algn="l" defTabSz="457200" rtl="0" fontAlgn="base">
        <a:spcBef>
          <a:spcPct val="20000"/>
        </a:spcBef>
        <a:spcAft>
          <a:spcPct val="0"/>
        </a:spcAft>
        <a:buFont typeface="Arial" pitchFamily="-60" charset="0"/>
        <a:buChar char="–"/>
        <a:defRPr sz="2800" kern="1200">
          <a:solidFill>
            <a:schemeClr val="tx1"/>
          </a:solidFill>
          <a:latin typeface="+mn-lt"/>
          <a:ea typeface="ＭＳ Ｐゴシック" pitchFamily="-60" charset="-128"/>
          <a:cs typeface="+mn-cs"/>
        </a:defRPr>
      </a:lvl2pPr>
      <a:lvl3pPr marL="1143000" indent="-228600" algn="l" defTabSz="457200" rtl="0" fontAlgn="base">
        <a:spcBef>
          <a:spcPct val="20000"/>
        </a:spcBef>
        <a:spcAft>
          <a:spcPct val="0"/>
        </a:spcAft>
        <a:buFont typeface="Arial" pitchFamily="-60" charset="0"/>
        <a:buChar char="•"/>
        <a:defRPr sz="2400" kern="1200">
          <a:solidFill>
            <a:schemeClr val="tx1"/>
          </a:solidFill>
          <a:latin typeface="+mn-lt"/>
          <a:ea typeface="ＭＳ Ｐゴシック" pitchFamily="-60" charset="-128"/>
          <a:cs typeface="+mn-cs"/>
        </a:defRPr>
      </a:lvl3pPr>
      <a:lvl4pPr marL="1600200" indent="-228600" algn="l" defTabSz="457200" rtl="0" fontAlgn="base">
        <a:spcBef>
          <a:spcPct val="20000"/>
        </a:spcBef>
        <a:spcAft>
          <a:spcPct val="0"/>
        </a:spcAft>
        <a:buFont typeface="Arial" pitchFamily="-60" charset="0"/>
        <a:buChar char="–"/>
        <a:defRPr sz="2000" kern="1200">
          <a:solidFill>
            <a:schemeClr val="tx1"/>
          </a:solidFill>
          <a:latin typeface="+mn-lt"/>
          <a:ea typeface="ＭＳ Ｐゴシック" pitchFamily="-60" charset="-128"/>
          <a:cs typeface="+mn-cs"/>
        </a:defRPr>
      </a:lvl4pPr>
      <a:lvl5pPr marL="2057400" indent="-228600" algn="l" defTabSz="457200" rtl="0" fontAlgn="base">
        <a:spcBef>
          <a:spcPct val="20000"/>
        </a:spcBef>
        <a:spcAft>
          <a:spcPct val="0"/>
        </a:spcAft>
        <a:buFont typeface="Arial" pitchFamily="-60" charset="0"/>
        <a:buChar char="»"/>
        <a:defRPr sz="2000" kern="1200">
          <a:solidFill>
            <a:schemeClr val="tx1"/>
          </a:solidFill>
          <a:latin typeface="+mn-lt"/>
          <a:ea typeface="ＭＳ Ｐゴシック" pitchFamily="-6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D8BD707-D9CF-40AE-B4C6-C98DA3205C09}" type="datetimeFigureOut">
              <a:rPr lang="en-US" smtClean="0">
                <a:solidFill>
                  <a:prstClr val="black">
                    <a:tint val="75000"/>
                  </a:prstClr>
                </a:solidFill>
                <a:latin typeface="Calibri"/>
                <a:ea typeface="+mn-ea"/>
                <a:cs typeface="+mn-cs"/>
              </a:rPr>
              <a:pPr defTabSz="914400" fontAlgn="auto">
                <a:spcBef>
                  <a:spcPts val="0"/>
                </a:spcBef>
                <a:spcAft>
                  <a:spcPts val="0"/>
                </a:spcAft>
              </a:pPr>
              <a:t>4/4/2012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B6F15528-21DE-4FAA-801E-634DDDAF4B2B}"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56259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D8BD707-D9CF-40AE-B4C6-C98DA3205C09}" type="datetimeFigureOut">
              <a:rPr lang="en-US" smtClean="0">
                <a:solidFill>
                  <a:prstClr val="black">
                    <a:tint val="75000"/>
                  </a:prstClr>
                </a:solidFill>
                <a:latin typeface="Calibri"/>
                <a:ea typeface="+mn-ea"/>
                <a:cs typeface="+mn-cs"/>
              </a:rPr>
              <a:pPr defTabSz="914400" fontAlgn="auto">
                <a:spcBef>
                  <a:spcPts val="0"/>
                </a:spcBef>
                <a:spcAft>
                  <a:spcPts val="0"/>
                </a:spcAft>
              </a:pPr>
              <a:t>4/4/2012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B6F15528-21DE-4FAA-801E-634DDDAF4B2B}"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91423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18" Type="http://schemas.openxmlformats.org/officeDocument/2006/relationships/image" Target="../media/image50.png"/><Relationship Id="rId3" Type="http://schemas.openxmlformats.org/officeDocument/2006/relationships/image" Target="../media/image35.jpe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jpeg"/><Relationship Id="rId17"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hyperlink" Target="http://en.wikipedia.org/wiki/File:Daschle_letter.jpg"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819400" y="304800"/>
            <a:ext cx="6248400" cy="3568700"/>
          </a:xfrm>
        </p:spPr>
        <p:txBody>
          <a:bodyPr/>
          <a:lstStyle/>
          <a:p>
            <a:pPr algn="l"/>
            <a:r>
              <a:rPr lang="en-US" b="1"/>
              <a:t>CONSIDER COURSES IN PLANT SCIENCES THIS FALL 2012</a:t>
            </a:r>
            <a:br>
              <a:rPr lang="en-US" b="1"/>
            </a:br>
            <a:r>
              <a:rPr lang="en-US" sz="2000" b="1" u="sng"/>
              <a:t>http://cals.arizona.edu/spls/undergraduate/courselist</a:t>
            </a:r>
            <a:endParaRPr lang="en-US" sz="1400" u="sng"/>
          </a:p>
        </p:txBody>
      </p:sp>
      <p:sp>
        <p:nvSpPr>
          <p:cNvPr id="3" name="Subtitle 2"/>
          <p:cNvSpPr>
            <a:spLocks noGrp="1"/>
          </p:cNvSpPr>
          <p:nvPr>
            <p:ph type="subTitle" idx="1"/>
          </p:nvPr>
        </p:nvSpPr>
        <p:spPr>
          <a:xfrm>
            <a:off x="76200" y="3581400"/>
            <a:ext cx="8991600" cy="3200400"/>
          </a:xfrm>
          <a:solidFill>
            <a:schemeClr val="bg1"/>
          </a:solidFill>
          <a:ln w="19050">
            <a:solidFill>
              <a:schemeClr val="accent3">
                <a:lumMod val="50000"/>
              </a:schemeClr>
            </a:solidFill>
          </a:ln>
        </p:spPr>
        <p:txBody>
          <a:bodyPr rtlCol="0">
            <a:noAutofit/>
          </a:bodyPr>
          <a:lstStyle/>
          <a:p>
            <a:pPr fontAlgn="auto">
              <a:spcAft>
                <a:spcPts val="0"/>
              </a:spcAft>
              <a:buFont typeface="Arial"/>
              <a:buNone/>
              <a:defRPr/>
            </a:pPr>
            <a:r>
              <a:rPr lang="en-US" sz="3000" b="1" dirty="0">
                <a:solidFill>
                  <a:schemeClr val="tx1"/>
                </a:solidFill>
                <a:ea typeface="+mn-ea"/>
                <a:cs typeface="+mn-cs"/>
              </a:rPr>
              <a:t>Plants are fundamental to all aspects of our existence. </a:t>
            </a:r>
            <a:r>
              <a:rPr lang="en-US" sz="2800" dirty="0" smtClean="0">
                <a:solidFill>
                  <a:schemeClr val="tx1"/>
                </a:solidFill>
                <a:ea typeface="+mn-ea"/>
                <a:cs typeface="+mn-cs"/>
              </a:rPr>
              <a:t>Given </a:t>
            </a:r>
            <a:r>
              <a:rPr lang="en-US" sz="2800" dirty="0">
                <a:solidFill>
                  <a:schemeClr val="tx1"/>
                </a:solidFill>
                <a:ea typeface="+mn-ea"/>
                <a:cs typeface="+mn-cs"/>
              </a:rPr>
              <a:t>the growth of </a:t>
            </a:r>
            <a:r>
              <a:rPr lang="en-US" sz="2800" dirty="0" smtClean="0">
                <a:solidFill>
                  <a:schemeClr val="tx1"/>
                </a:solidFill>
                <a:ea typeface="+mn-ea"/>
                <a:cs typeface="+mn-cs"/>
              </a:rPr>
              <a:t>the human </a:t>
            </a:r>
            <a:r>
              <a:rPr lang="en-US" sz="2800" dirty="0">
                <a:solidFill>
                  <a:schemeClr val="tx1"/>
                </a:solidFill>
                <a:ea typeface="+mn-ea"/>
                <a:cs typeface="+mn-cs"/>
              </a:rPr>
              <a:t>population and the effects of this growth on the environment, </a:t>
            </a:r>
            <a:r>
              <a:rPr lang="en-US" sz="2800" dirty="0" smtClean="0">
                <a:solidFill>
                  <a:schemeClr val="tx1"/>
                </a:solidFill>
                <a:ea typeface="+mn-ea"/>
                <a:cs typeface="+mn-cs"/>
              </a:rPr>
              <a:t>research and </a:t>
            </a:r>
            <a:r>
              <a:rPr lang="en-US" sz="2800" dirty="0">
                <a:solidFill>
                  <a:schemeClr val="tx1"/>
                </a:solidFill>
                <a:ea typeface="+mn-ea"/>
                <a:cs typeface="+mn-cs"/>
              </a:rPr>
              <a:t>training </a:t>
            </a:r>
            <a:endParaRPr lang="en-US" sz="2800" dirty="0" smtClean="0">
              <a:solidFill>
                <a:schemeClr val="tx1"/>
              </a:solidFill>
              <a:ea typeface="+mn-ea"/>
              <a:cs typeface="+mn-cs"/>
            </a:endParaRPr>
          </a:p>
          <a:p>
            <a:pPr fontAlgn="auto">
              <a:spcAft>
                <a:spcPts val="0"/>
              </a:spcAft>
              <a:buFont typeface="Arial"/>
              <a:buNone/>
              <a:defRPr/>
            </a:pPr>
            <a:r>
              <a:rPr lang="en-US" sz="2800" dirty="0" smtClean="0">
                <a:solidFill>
                  <a:schemeClr val="tx1"/>
                </a:solidFill>
                <a:ea typeface="+mn-ea"/>
                <a:cs typeface="+mn-cs"/>
              </a:rPr>
              <a:t>in </a:t>
            </a:r>
            <a:r>
              <a:rPr lang="en-US" sz="2800" dirty="0">
                <a:solidFill>
                  <a:schemeClr val="tx1"/>
                </a:solidFill>
                <a:ea typeface="+mn-ea"/>
                <a:cs typeface="+mn-cs"/>
              </a:rPr>
              <a:t>the Plant Sciences has never been more critical. </a:t>
            </a:r>
            <a:endParaRPr lang="en-US" sz="2800" dirty="0" smtClean="0">
              <a:solidFill>
                <a:schemeClr val="tx1"/>
              </a:solidFill>
              <a:ea typeface="+mn-ea"/>
              <a:cs typeface="+mn-cs"/>
            </a:endParaRPr>
          </a:p>
          <a:p>
            <a:pPr fontAlgn="auto">
              <a:spcAft>
                <a:spcPts val="0"/>
              </a:spcAft>
              <a:buFont typeface="Arial"/>
              <a:buNone/>
              <a:defRPr/>
            </a:pPr>
            <a:r>
              <a:rPr lang="en-US" sz="2400" dirty="0" smtClean="0">
                <a:solidFill>
                  <a:schemeClr val="tx1"/>
                </a:solidFill>
                <a:ea typeface="+mn-ea"/>
                <a:cs typeface="+mn-cs"/>
              </a:rPr>
              <a:t>Courses prepare students for careers in research</a:t>
            </a:r>
            <a:r>
              <a:rPr lang="en-US" sz="2400" dirty="0">
                <a:solidFill>
                  <a:schemeClr val="tx1"/>
                </a:solidFill>
                <a:ea typeface="+mn-ea"/>
                <a:cs typeface="+mn-cs"/>
              </a:rPr>
              <a:t>, </a:t>
            </a:r>
            <a:endParaRPr lang="en-US" sz="2400" dirty="0" smtClean="0">
              <a:solidFill>
                <a:schemeClr val="tx1"/>
              </a:solidFill>
              <a:ea typeface="+mn-ea"/>
              <a:cs typeface="+mn-cs"/>
            </a:endParaRPr>
          </a:p>
          <a:p>
            <a:pPr fontAlgn="auto">
              <a:spcAft>
                <a:spcPts val="0"/>
              </a:spcAft>
              <a:buFont typeface="Arial"/>
              <a:buNone/>
              <a:defRPr/>
            </a:pPr>
            <a:r>
              <a:rPr lang="en-US" sz="2400" dirty="0" smtClean="0">
                <a:solidFill>
                  <a:schemeClr val="tx1"/>
                </a:solidFill>
                <a:ea typeface="+mn-ea"/>
                <a:cs typeface="+mn-cs"/>
              </a:rPr>
              <a:t>medicine</a:t>
            </a:r>
            <a:r>
              <a:rPr lang="en-US" sz="2400" dirty="0">
                <a:solidFill>
                  <a:schemeClr val="tx1"/>
                </a:solidFill>
                <a:ea typeface="+mn-ea"/>
                <a:cs typeface="+mn-cs"/>
              </a:rPr>
              <a:t>, </a:t>
            </a:r>
            <a:r>
              <a:rPr lang="en-US" sz="2400" dirty="0" smtClean="0">
                <a:solidFill>
                  <a:schemeClr val="tx1"/>
                </a:solidFill>
                <a:ea typeface="+mn-ea"/>
                <a:cs typeface="+mn-cs"/>
              </a:rPr>
              <a:t>pharmacy</a:t>
            </a:r>
            <a:r>
              <a:rPr lang="en-US" sz="2400" dirty="0">
                <a:solidFill>
                  <a:schemeClr val="tx1"/>
                </a:solidFill>
                <a:ea typeface="+mn-ea"/>
                <a:cs typeface="+mn-cs"/>
              </a:rPr>
              <a:t>, </a:t>
            </a:r>
            <a:r>
              <a:rPr lang="en-US" sz="2400" dirty="0" smtClean="0">
                <a:solidFill>
                  <a:schemeClr val="tx1"/>
                </a:solidFill>
                <a:ea typeface="+mn-ea"/>
                <a:cs typeface="+mn-cs"/>
              </a:rPr>
              <a:t>biotechnology, </a:t>
            </a:r>
          </a:p>
          <a:p>
            <a:pPr fontAlgn="auto">
              <a:spcAft>
                <a:spcPts val="0"/>
              </a:spcAft>
              <a:buFont typeface="Arial"/>
              <a:buNone/>
              <a:defRPr/>
            </a:pPr>
            <a:r>
              <a:rPr lang="en-US" sz="2400" dirty="0" smtClean="0">
                <a:solidFill>
                  <a:schemeClr val="tx1"/>
                </a:solidFill>
                <a:ea typeface="+mn-ea"/>
                <a:cs typeface="+mn-cs"/>
              </a:rPr>
              <a:t>horticulture</a:t>
            </a:r>
            <a:r>
              <a:rPr lang="en-US" sz="2400" dirty="0">
                <a:solidFill>
                  <a:schemeClr val="tx1"/>
                </a:solidFill>
                <a:ea typeface="+mn-ea"/>
                <a:cs typeface="+mn-cs"/>
              </a:rPr>
              <a:t>, </a:t>
            </a:r>
            <a:r>
              <a:rPr lang="en-US" sz="2400" dirty="0" smtClean="0">
                <a:solidFill>
                  <a:schemeClr val="tx1"/>
                </a:solidFill>
                <a:ea typeface="+mn-ea"/>
                <a:cs typeface="+mn-cs"/>
              </a:rPr>
              <a:t>agriculture or microbiology.</a:t>
            </a:r>
          </a:p>
        </p:txBody>
      </p:sp>
      <p:sp>
        <p:nvSpPr>
          <p:cNvPr id="6" name="Rectangle 5"/>
          <p:cNvSpPr/>
          <p:nvPr/>
        </p:nvSpPr>
        <p:spPr>
          <a:xfrm>
            <a:off x="228600" y="914400"/>
            <a:ext cx="2286000" cy="25908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0" name="Picture 3"/>
          <p:cNvPicPr>
            <a:picLocks noChangeAspect="1"/>
          </p:cNvPicPr>
          <p:nvPr/>
        </p:nvPicPr>
        <p:blipFill>
          <a:blip r:embed="rId2"/>
          <a:srcRect/>
          <a:stretch>
            <a:fillRect/>
          </a:stretch>
        </p:blipFill>
        <p:spPr bwMode="auto">
          <a:xfrm>
            <a:off x="0" y="0"/>
            <a:ext cx="9144000" cy="866775"/>
          </a:xfrm>
          <a:prstGeom prst="rect">
            <a:avLst/>
          </a:prstGeom>
          <a:noFill/>
          <a:ln w="9525">
            <a:noFill/>
            <a:miter lim="800000"/>
            <a:headEnd/>
            <a:tailEnd/>
          </a:ln>
        </p:spPr>
      </p:pic>
      <p:sp>
        <p:nvSpPr>
          <p:cNvPr id="14341" name="TextBox 4"/>
          <p:cNvSpPr txBox="1">
            <a:spLocks noChangeArrowheads="1"/>
          </p:cNvSpPr>
          <p:nvPr/>
        </p:nvSpPr>
        <p:spPr bwMode="auto">
          <a:xfrm>
            <a:off x="990600" y="457200"/>
            <a:ext cx="5070475" cy="519113"/>
          </a:xfrm>
          <a:prstGeom prst="rect">
            <a:avLst/>
          </a:prstGeom>
          <a:noFill/>
          <a:ln w="9525">
            <a:noFill/>
            <a:miter lim="800000"/>
            <a:headEnd/>
            <a:tailEnd/>
          </a:ln>
        </p:spPr>
        <p:txBody>
          <a:bodyPr wrap="none">
            <a:prstTxWarp prst="textNoShape">
              <a:avLst/>
            </a:prstTxWarp>
            <a:spAutoFit/>
          </a:bodyPr>
          <a:lstStyle/>
          <a:p>
            <a:r>
              <a:rPr lang="en-US" sz="2800">
                <a:solidFill>
                  <a:schemeClr val="bg1"/>
                </a:solidFill>
                <a:latin typeface="Century Gothic" pitchFamily="-60" charset="0"/>
              </a:rPr>
              <a:t>The School of Plant Sciences</a:t>
            </a:r>
          </a:p>
        </p:txBody>
      </p:sp>
      <p:pic>
        <p:nvPicPr>
          <p:cNvPr id="14342" name="Picture 3"/>
          <p:cNvPicPr>
            <a:picLocks noChangeAspect="1" noChangeArrowheads="1"/>
          </p:cNvPicPr>
          <p:nvPr/>
        </p:nvPicPr>
        <p:blipFill>
          <a:blip r:embed="rId3"/>
          <a:srcRect r="70319" b="51970"/>
          <a:stretch>
            <a:fillRect/>
          </a:stretch>
        </p:blipFill>
        <p:spPr bwMode="auto">
          <a:xfrm>
            <a:off x="250825" y="941388"/>
            <a:ext cx="2187575" cy="2487612"/>
          </a:xfrm>
          <a:prstGeom prst="rect">
            <a:avLst/>
          </a:prstGeom>
          <a:noFill/>
          <a:ln w="9525">
            <a:noFill/>
            <a:miter lim="800000"/>
            <a:headEnd/>
            <a:tailEnd/>
          </a:ln>
        </p:spPr>
      </p:pic>
      <p:sp>
        <p:nvSpPr>
          <p:cNvPr id="8" name="Rectangle 7"/>
          <p:cNvSpPr/>
          <p:nvPr/>
        </p:nvSpPr>
        <p:spPr>
          <a:xfrm>
            <a:off x="304800" y="990600"/>
            <a:ext cx="381000" cy="381000"/>
          </a:xfrm>
          <a:prstGeom prst="rect">
            <a:avLst/>
          </a:prstGeom>
          <a:solidFill>
            <a:srgbClr val="292E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4" name="Picture 2"/>
          <p:cNvPicPr>
            <a:picLocks noChangeAspect="1" noChangeArrowheads="1"/>
          </p:cNvPicPr>
          <p:nvPr/>
        </p:nvPicPr>
        <p:blipFill>
          <a:blip r:embed="rId4"/>
          <a:srcRect/>
          <a:stretch>
            <a:fillRect/>
          </a:stretch>
        </p:blipFill>
        <p:spPr bwMode="auto">
          <a:xfrm>
            <a:off x="1905000" y="2895600"/>
            <a:ext cx="384175" cy="384175"/>
          </a:xfrm>
          <a:prstGeom prst="rect">
            <a:avLst/>
          </a:prstGeom>
          <a:noFill/>
          <a:ln w="9525">
            <a:noFill/>
            <a:miter lim="800000"/>
            <a:headEnd/>
            <a:tailEnd/>
          </a:ln>
        </p:spPr>
      </p:pic>
      <p:sp>
        <p:nvSpPr>
          <p:cNvPr id="11" name="Rectangle 10"/>
          <p:cNvSpPr/>
          <p:nvPr/>
        </p:nvSpPr>
        <p:spPr>
          <a:xfrm>
            <a:off x="0" y="0"/>
            <a:ext cx="9144000" cy="6858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22531" name="Picture 18"/>
          <p:cNvPicPr>
            <a:picLocks noChangeAspect="1" noChangeArrowheads="1"/>
          </p:cNvPicPr>
          <p:nvPr/>
        </p:nvPicPr>
        <p:blipFill>
          <a:blip r:embed="rId3"/>
          <a:srcRect/>
          <a:stretch>
            <a:fillRect/>
          </a:stretch>
        </p:blipFill>
        <p:spPr bwMode="auto">
          <a:xfrm>
            <a:off x="6699250" y="4535488"/>
            <a:ext cx="1468438" cy="1358900"/>
          </a:xfrm>
          <a:prstGeom prst="rect">
            <a:avLst/>
          </a:prstGeom>
          <a:noFill/>
          <a:ln w="9525">
            <a:noFill/>
            <a:miter lim="800000"/>
            <a:headEnd/>
            <a:tailEnd/>
          </a:ln>
        </p:spPr>
      </p:pic>
      <p:grpSp>
        <p:nvGrpSpPr>
          <p:cNvPr id="22532" name="Group 32"/>
          <p:cNvGrpSpPr>
            <a:grpSpLocks/>
          </p:cNvGrpSpPr>
          <p:nvPr/>
        </p:nvGrpSpPr>
        <p:grpSpPr bwMode="auto">
          <a:xfrm>
            <a:off x="103188" y="1358900"/>
            <a:ext cx="8950325" cy="5499100"/>
            <a:chOff x="103118" y="1359223"/>
            <a:chExt cx="8949820" cy="5498776"/>
          </a:xfrm>
        </p:grpSpPr>
        <p:pic>
          <p:nvPicPr>
            <p:cNvPr id="22539" name="Picture 5"/>
            <p:cNvPicPr>
              <a:picLocks noChangeAspect="1"/>
            </p:cNvPicPr>
            <p:nvPr/>
          </p:nvPicPr>
          <p:blipFill>
            <a:blip r:embed="rId4"/>
            <a:srcRect/>
            <a:stretch>
              <a:fillRect/>
            </a:stretch>
          </p:blipFill>
          <p:spPr bwMode="auto">
            <a:xfrm>
              <a:off x="103118" y="1368425"/>
              <a:ext cx="1986032" cy="1980952"/>
            </a:xfrm>
            <a:prstGeom prst="rect">
              <a:avLst/>
            </a:prstGeom>
            <a:noFill/>
            <a:ln w="9525">
              <a:solidFill>
                <a:schemeClr val="tx1">
                  <a:alpha val="23137"/>
                </a:schemeClr>
              </a:solidFill>
              <a:miter lim="800000"/>
              <a:headEnd/>
              <a:tailEnd/>
            </a:ln>
          </p:spPr>
        </p:pic>
        <p:pic>
          <p:nvPicPr>
            <p:cNvPr id="22540" name="Picture 2" descr="helianthus_stem_%20cs_40x_sk"/>
            <p:cNvPicPr>
              <a:picLocks noChangeAspect="1" noChangeArrowheads="1"/>
            </p:cNvPicPr>
            <p:nvPr/>
          </p:nvPicPr>
          <p:blipFill>
            <a:blip r:embed="rId5"/>
            <a:srcRect/>
            <a:stretch>
              <a:fillRect/>
            </a:stretch>
          </p:blipFill>
          <p:spPr bwMode="auto">
            <a:xfrm>
              <a:off x="6670040" y="3358579"/>
              <a:ext cx="1506598" cy="1168943"/>
            </a:xfrm>
            <a:prstGeom prst="rect">
              <a:avLst/>
            </a:prstGeom>
            <a:noFill/>
            <a:ln w="9525">
              <a:noFill/>
              <a:miter lim="800000"/>
              <a:headEnd/>
              <a:tailEnd/>
            </a:ln>
          </p:spPr>
        </p:pic>
        <p:pic>
          <p:nvPicPr>
            <p:cNvPr id="22541" name="Picture 10" descr="Picture 1.png"/>
            <p:cNvPicPr>
              <a:picLocks noChangeAspect="1"/>
            </p:cNvPicPr>
            <p:nvPr/>
          </p:nvPicPr>
          <p:blipFill>
            <a:blip r:embed="rId6"/>
            <a:srcRect/>
            <a:stretch>
              <a:fillRect/>
            </a:stretch>
          </p:blipFill>
          <p:spPr bwMode="auto">
            <a:xfrm>
              <a:off x="1380803" y="5574676"/>
              <a:ext cx="1177188" cy="1264920"/>
            </a:xfrm>
            <a:prstGeom prst="rect">
              <a:avLst/>
            </a:prstGeom>
            <a:noFill/>
            <a:ln w="9525">
              <a:noFill/>
              <a:miter lim="800000"/>
              <a:headEnd/>
              <a:tailEnd/>
            </a:ln>
          </p:spPr>
        </p:pic>
        <p:pic>
          <p:nvPicPr>
            <p:cNvPr id="22542" name="Picture 11"/>
            <p:cNvPicPr>
              <a:picLocks noChangeAspect="1"/>
            </p:cNvPicPr>
            <p:nvPr/>
          </p:nvPicPr>
          <p:blipFill>
            <a:blip r:embed="rId7"/>
            <a:srcRect/>
            <a:stretch>
              <a:fillRect/>
            </a:stretch>
          </p:blipFill>
          <p:spPr bwMode="auto">
            <a:xfrm>
              <a:off x="4744682" y="1359223"/>
              <a:ext cx="1952653" cy="1980952"/>
            </a:xfrm>
            <a:prstGeom prst="rect">
              <a:avLst/>
            </a:prstGeom>
            <a:noFill/>
            <a:ln w="9525">
              <a:noFill/>
              <a:miter lim="800000"/>
              <a:headEnd/>
              <a:tailEnd/>
            </a:ln>
          </p:spPr>
        </p:pic>
        <p:pic>
          <p:nvPicPr>
            <p:cNvPr id="22543" name="Picture 12"/>
            <p:cNvPicPr>
              <a:picLocks noChangeAspect="1"/>
            </p:cNvPicPr>
            <p:nvPr/>
          </p:nvPicPr>
          <p:blipFill>
            <a:blip r:embed="rId8"/>
            <a:srcRect/>
            <a:stretch>
              <a:fillRect/>
            </a:stretch>
          </p:blipFill>
          <p:spPr bwMode="auto">
            <a:xfrm rot="-5400000">
              <a:off x="7323362" y="2212499"/>
              <a:ext cx="2582851" cy="876300"/>
            </a:xfrm>
            <a:prstGeom prst="rect">
              <a:avLst/>
            </a:prstGeom>
            <a:noFill/>
            <a:ln w="9525">
              <a:solidFill>
                <a:schemeClr val="tx1">
                  <a:alpha val="23921"/>
                </a:schemeClr>
              </a:solidFill>
              <a:miter lim="800000"/>
              <a:headEnd/>
              <a:tailEnd/>
            </a:ln>
          </p:spPr>
        </p:pic>
        <p:pic>
          <p:nvPicPr>
            <p:cNvPr id="22544" name="Picture 4"/>
            <p:cNvPicPr>
              <a:picLocks noChangeAspect="1" noChangeArrowheads="1"/>
            </p:cNvPicPr>
            <p:nvPr/>
          </p:nvPicPr>
          <p:blipFill>
            <a:blip r:embed="rId9"/>
            <a:srcRect/>
            <a:stretch>
              <a:fillRect/>
            </a:stretch>
          </p:blipFill>
          <p:spPr bwMode="auto">
            <a:xfrm>
              <a:off x="103118" y="3380104"/>
              <a:ext cx="1986032" cy="2517770"/>
            </a:xfrm>
            <a:prstGeom prst="rect">
              <a:avLst/>
            </a:prstGeom>
            <a:noFill/>
            <a:ln w="9525">
              <a:noFill/>
              <a:miter lim="800000"/>
              <a:headEnd/>
              <a:tailEnd/>
            </a:ln>
          </p:spPr>
        </p:pic>
        <p:pic>
          <p:nvPicPr>
            <p:cNvPr id="22545" name="Picture 14"/>
            <p:cNvPicPr>
              <a:picLocks noChangeAspect="1"/>
            </p:cNvPicPr>
            <p:nvPr/>
          </p:nvPicPr>
          <p:blipFill>
            <a:blip r:embed="rId10"/>
            <a:srcRect/>
            <a:stretch>
              <a:fillRect/>
            </a:stretch>
          </p:blipFill>
          <p:spPr bwMode="auto">
            <a:xfrm rot="10800000" flipV="1">
              <a:off x="8176638" y="3942074"/>
              <a:ext cx="876300" cy="1441790"/>
            </a:xfrm>
            <a:prstGeom prst="rect">
              <a:avLst/>
            </a:prstGeom>
            <a:noFill/>
            <a:ln w="9525">
              <a:noFill/>
              <a:miter lim="800000"/>
              <a:headEnd/>
              <a:tailEnd/>
            </a:ln>
          </p:spPr>
        </p:pic>
        <p:pic>
          <p:nvPicPr>
            <p:cNvPr id="22546" name="Picture 15"/>
            <p:cNvPicPr>
              <a:picLocks noChangeAspect="1"/>
            </p:cNvPicPr>
            <p:nvPr/>
          </p:nvPicPr>
          <p:blipFill>
            <a:blip r:embed="rId11"/>
            <a:srcRect/>
            <a:stretch>
              <a:fillRect/>
            </a:stretch>
          </p:blipFill>
          <p:spPr bwMode="auto">
            <a:xfrm>
              <a:off x="6697732" y="1359223"/>
              <a:ext cx="1460500" cy="1980952"/>
            </a:xfrm>
            <a:prstGeom prst="rect">
              <a:avLst/>
            </a:prstGeom>
            <a:noFill/>
            <a:ln w="9525">
              <a:noFill/>
              <a:miter lim="800000"/>
              <a:headEnd/>
              <a:tailEnd/>
            </a:ln>
          </p:spPr>
        </p:pic>
        <p:pic>
          <p:nvPicPr>
            <p:cNvPr id="22547" name="Picture 16" descr="14%20PTERIDIUM%20AMPHIPHL%20DICTYO"/>
            <p:cNvPicPr>
              <a:picLocks noChangeAspect="1" noChangeArrowheads="1"/>
            </p:cNvPicPr>
            <p:nvPr/>
          </p:nvPicPr>
          <p:blipFill>
            <a:blip r:embed="rId12"/>
            <a:srcRect/>
            <a:stretch>
              <a:fillRect/>
            </a:stretch>
          </p:blipFill>
          <p:spPr bwMode="auto">
            <a:xfrm>
              <a:off x="2103415" y="3368034"/>
              <a:ext cx="2641268" cy="2511183"/>
            </a:xfrm>
            <a:prstGeom prst="rect">
              <a:avLst/>
            </a:prstGeom>
            <a:noFill/>
            <a:ln w="9525">
              <a:noFill/>
              <a:miter lim="800000"/>
              <a:headEnd/>
              <a:tailEnd/>
            </a:ln>
          </p:spPr>
        </p:pic>
        <p:pic>
          <p:nvPicPr>
            <p:cNvPr id="22548" name="Picture 7" descr="cucurbita_vb_cs"/>
            <p:cNvPicPr>
              <a:picLocks noChangeAspect="1" noChangeArrowheads="1"/>
            </p:cNvPicPr>
            <p:nvPr/>
          </p:nvPicPr>
          <p:blipFill>
            <a:blip r:embed="rId13"/>
            <a:srcRect/>
            <a:stretch>
              <a:fillRect/>
            </a:stretch>
          </p:blipFill>
          <p:spPr bwMode="auto">
            <a:xfrm>
              <a:off x="4744684" y="3358579"/>
              <a:ext cx="1952652" cy="2521680"/>
            </a:xfrm>
            <a:prstGeom prst="rect">
              <a:avLst/>
            </a:prstGeom>
            <a:noFill/>
            <a:ln w="9525">
              <a:noFill/>
              <a:miter lim="800000"/>
              <a:headEnd/>
              <a:tailEnd/>
            </a:ln>
          </p:spPr>
        </p:pic>
        <p:pic>
          <p:nvPicPr>
            <p:cNvPr id="22549" name="Picture 4" descr="arabidopsis"/>
            <p:cNvPicPr>
              <a:picLocks noChangeAspect="1" noChangeArrowheads="1"/>
            </p:cNvPicPr>
            <p:nvPr/>
          </p:nvPicPr>
          <p:blipFill>
            <a:blip r:embed="rId14"/>
            <a:srcRect/>
            <a:stretch>
              <a:fillRect/>
            </a:stretch>
          </p:blipFill>
          <p:spPr bwMode="auto">
            <a:xfrm>
              <a:off x="8176638" y="5383864"/>
              <a:ext cx="876300" cy="1446530"/>
            </a:xfrm>
            <a:prstGeom prst="rect">
              <a:avLst/>
            </a:prstGeom>
            <a:noFill/>
            <a:ln w="9525">
              <a:noFill/>
              <a:miter lim="800000"/>
              <a:headEnd/>
              <a:tailEnd/>
            </a:ln>
          </p:spPr>
        </p:pic>
        <p:pic>
          <p:nvPicPr>
            <p:cNvPr id="22550" name="Picture 21"/>
            <p:cNvPicPr>
              <a:picLocks noChangeAspect="1"/>
            </p:cNvPicPr>
            <p:nvPr/>
          </p:nvPicPr>
          <p:blipFill>
            <a:blip r:embed="rId15"/>
            <a:srcRect/>
            <a:stretch>
              <a:fillRect/>
            </a:stretch>
          </p:blipFill>
          <p:spPr bwMode="auto">
            <a:xfrm>
              <a:off x="2089150" y="1359223"/>
              <a:ext cx="2655534" cy="2017384"/>
            </a:xfrm>
            <a:prstGeom prst="rect">
              <a:avLst/>
            </a:prstGeom>
            <a:noFill/>
            <a:ln w="9525">
              <a:solidFill>
                <a:srgbClr val="000000"/>
              </a:solidFill>
              <a:miter lim="800000"/>
              <a:headEnd/>
              <a:tailEnd/>
            </a:ln>
          </p:spPr>
        </p:pic>
        <p:pic>
          <p:nvPicPr>
            <p:cNvPr id="22551" name="Picture 22"/>
            <p:cNvPicPr>
              <a:picLocks noChangeAspect="1"/>
            </p:cNvPicPr>
            <p:nvPr/>
          </p:nvPicPr>
          <p:blipFill>
            <a:blip r:embed="rId16"/>
            <a:srcRect/>
            <a:stretch>
              <a:fillRect/>
            </a:stretch>
          </p:blipFill>
          <p:spPr bwMode="auto">
            <a:xfrm>
              <a:off x="133872" y="5912495"/>
              <a:ext cx="1237728" cy="927101"/>
            </a:xfrm>
            <a:prstGeom prst="rect">
              <a:avLst/>
            </a:prstGeom>
            <a:noFill/>
            <a:ln w="9525">
              <a:noFill/>
              <a:miter lim="800000"/>
              <a:headEnd/>
              <a:tailEnd/>
            </a:ln>
          </p:spPr>
        </p:pic>
        <p:pic>
          <p:nvPicPr>
            <p:cNvPr id="22552" name="Picture 23"/>
            <p:cNvPicPr>
              <a:picLocks noChangeAspect="1"/>
            </p:cNvPicPr>
            <p:nvPr/>
          </p:nvPicPr>
          <p:blipFill>
            <a:blip r:embed="rId17"/>
            <a:srcRect/>
            <a:stretch>
              <a:fillRect/>
            </a:stretch>
          </p:blipFill>
          <p:spPr bwMode="auto">
            <a:xfrm>
              <a:off x="2572394" y="5885362"/>
              <a:ext cx="1237606" cy="945031"/>
            </a:xfrm>
            <a:prstGeom prst="rect">
              <a:avLst/>
            </a:prstGeom>
            <a:noFill/>
            <a:ln w="9525">
              <a:noFill/>
              <a:miter lim="800000"/>
              <a:headEnd/>
              <a:tailEnd/>
            </a:ln>
          </p:spPr>
        </p:pic>
        <p:pic>
          <p:nvPicPr>
            <p:cNvPr id="22553" name="Picture 25"/>
            <p:cNvPicPr>
              <a:picLocks noChangeAspect="1"/>
            </p:cNvPicPr>
            <p:nvPr/>
          </p:nvPicPr>
          <p:blipFill>
            <a:blip r:embed="rId18"/>
            <a:srcRect/>
            <a:stretch>
              <a:fillRect/>
            </a:stretch>
          </p:blipFill>
          <p:spPr bwMode="auto">
            <a:xfrm>
              <a:off x="6112777" y="5912495"/>
              <a:ext cx="1118636" cy="932980"/>
            </a:xfrm>
            <a:prstGeom prst="rect">
              <a:avLst/>
            </a:prstGeom>
            <a:noFill/>
            <a:ln w="9525">
              <a:noFill/>
              <a:miter lim="800000"/>
              <a:headEnd/>
              <a:tailEnd/>
            </a:ln>
          </p:spPr>
        </p:pic>
        <p:pic>
          <p:nvPicPr>
            <p:cNvPr id="22554" name="Picture 26"/>
            <p:cNvPicPr>
              <a:picLocks noChangeAspect="1"/>
            </p:cNvPicPr>
            <p:nvPr/>
          </p:nvPicPr>
          <p:blipFill>
            <a:blip r:embed="rId19"/>
            <a:srcRect/>
            <a:stretch>
              <a:fillRect/>
            </a:stretch>
          </p:blipFill>
          <p:spPr bwMode="auto">
            <a:xfrm>
              <a:off x="7231412" y="5912494"/>
              <a:ext cx="926820" cy="945505"/>
            </a:xfrm>
            <a:prstGeom prst="rect">
              <a:avLst/>
            </a:prstGeom>
            <a:noFill/>
            <a:ln w="9525">
              <a:noFill/>
              <a:miter lim="800000"/>
              <a:headEnd/>
              <a:tailEnd/>
            </a:ln>
          </p:spPr>
        </p:pic>
        <p:pic>
          <p:nvPicPr>
            <p:cNvPr id="22555" name="Picture 29"/>
            <p:cNvPicPr>
              <a:picLocks noChangeAspect="1"/>
            </p:cNvPicPr>
            <p:nvPr/>
          </p:nvPicPr>
          <p:blipFill>
            <a:blip r:embed="rId20"/>
            <a:srcRect/>
            <a:stretch>
              <a:fillRect/>
            </a:stretch>
          </p:blipFill>
          <p:spPr bwMode="auto">
            <a:xfrm>
              <a:off x="4923425" y="5909109"/>
              <a:ext cx="1194219" cy="939688"/>
            </a:xfrm>
            <a:prstGeom prst="rect">
              <a:avLst/>
            </a:prstGeom>
            <a:noFill/>
            <a:ln w="9525">
              <a:solidFill>
                <a:schemeClr val="tx1">
                  <a:alpha val="27843"/>
                </a:schemeClr>
              </a:solidFill>
              <a:miter lim="800000"/>
              <a:headEnd/>
              <a:tailEnd/>
            </a:ln>
          </p:spPr>
        </p:pic>
        <p:pic>
          <p:nvPicPr>
            <p:cNvPr id="22556" name="Picture 31"/>
            <p:cNvPicPr>
              <a:picLocks noChangeAspect="1"/>
            </p:cNvPicPr>
            <p:nvPr/>
          </p:nvPicPr>
          <p:blipFill>
            <a:blip r:embed="rId21"/>
            <a:srcRect/>
            <a:stretch>
              <a:fillRect/>
            </a:stretch>
          </p:blipFill>
          <p:spPr bwMode="auto">
            <a:xfrm>
              <a:off x="3830982" y="5912495"/>
              <a:ext cx="1074420" cy="917898"/>
            </a:xfrm>
            <a:prstGeom prst="rect">
              <a:avLst/>
            </a:prstGeom>
            <a:noFill/>
            <a:ln w="9525">
              <a:noFill/>
              <a:miter lim="800000"/>
              <a:headEnd/>
              <a:tailEnd/>
            </a:ln>
          </p:spPr>
        </p:pic>
      </p:grpSp>
      <p:sp>
        <p:nvSpPr>
          <p:cNvPr id="34" name="Rectangle 33"/>
          <p:cNvSpPr/>
          <p:nvPr/>
        </p:nvSpPr>
        <p:spPr>
          <a:xfrm>
            <a:off x="103188" y="0"/>
            <a:ext cx="8950325" cy="6811963"/>
          </a:xfrm>
          <a:prstGeom prst="rect">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228600" y="5334000"/>
            <a:ext cx="8672513" cy="75247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fontAlgn="auto">
              <a:spcBef>
                <a:spcPts val="0"/>
              </a:spcBef>
              <a:spcAft>
                <a:spcPts val="0"/>
              </a:spcAft>
              <a:defRPr/>
            </a:pPr>
            <a:r>
              <a:rPr lang="en-US" b="1">
                <a:solidFill>
                  <a:srgbClr val="000000"/>
                </a:solidFill>
                <a:ea typeface="ＭＳ Ｐゴシック" pitchFamily="-60" charset="-128"/>
                <a:cs typeface="ＭＳ Ｐゴシック" pitchFamily="-60" charset="-128"/>
              </a:rPr>
              <a:t>Comprehensive discussion on structure and function of cells, tissues and organs in higher plants. 				  </a:t>
            </a:r>
            <a:r>
              <a:rPr lang="en-US" b="1" i="1">
                <a:solidFill>
                  <a:srgbClr val="000000"/>
                </a:solidFill>
                <a:ea typeface="ＭＳ Ｐゴシック" pitchFamily="-60" charset="-128"/>
                <a:cs typeface="ＭＳ Ｐゴシック" pitchFamily="-60" charset="-128"/>
              </a:rPr>
              <a:t>Dr. Ravi Palanivelu</a:t>
            </a:r>
            <a:endParaRPr lang="en-US" b="1">
              <a:solidFill>
                <a:srgbClr val="000000"/>
              </a:solidFill>
              <a:ea typeface="ＭＳ Ｐゴシック" pitchFamily="-60" charset="-128"/>
              <a:cs typeface="ＭＳ Ｐゴシック" pitchFamily="-60" charset="-128"/>
            </a:endParaRPr>
          </a:p>
        </p:txBody>
      </p:sp>
      <p:sp>
        <p:nvSpPr>
          <p:cNvPr id="38" name="Rectangle 37"/>
          <p:cNvSpPr/>
          <p:nvPr/>
        </p:nvSpPr>
        <p:spPr>
          <a:xfrm>
            <a:off x="103188" y="6831013"/>
            <a:ext cx="9040812" cy="444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6" name="Rectangle 28"/>
          <p:cNvSpPr>
            <a:spLocks noChangeArrowheads="1"/>
          </p:cNvSpPr>
          <p:nvPr/>
        </p:nvSpPr>
        <p:spPr bwMode="auto">
          <a:xfrm>
            <a:off x="92075" y="0"/>
            <a:ext cx="8961438" cy="1362075"/>
          </a:xfrm>
          <a:prstGeom prst="rect">
            <a:avLst/>
          </a:prstGeom>
          <a:solidFill>
            <a:srgbClr val="99CCFF">
              <a:alpha val="25098"/>
            </a:srgbClr>
          </a:solidFill>
          <a:ln w="9525">
            <a:solidFill>
              <a:schemeClr val="tx1"/>
            </a:solidFill>
            <a:miter lim="800000"/>
            <a:headEnd/>
            <a:tailEnd/>
          </a:ln>
        </p:spPr>
        <p:txBody>
          <a:bodyPr wrap="none" anchor="ctr">
            <a:prstTxWarp prst="textNoShape">
              <a:avLst/>
            </a:prstTxWarp>
          </a:bodyPr>
          <a:lstStyle/>
          <a:p>
            <a:endParaRPr lang="en-US">
              <a:latin typeface="Calibri" pitchFamily="-60" charset="0"/>
            </a:endParaRPr>
          </a:p>
        </p:txBody>
      </p:sp>
      <p:cxnSp>
        <p:nvCxnSpPr>
          <p:cNvPr id="36" name="Straight Connector 35"/>
          <p:cNvCxnSpPr/>
          <p:nvPr/>
        </p:nvCxnSpPr>
        <p:spPr>
          <a:xfrm>
            <a:off x="92075" y="1362075"/>
            <a:ext cx="8961438" cy="11113"/>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538" name="TextBox 28"/>
          <p:cNvSpPr txBox="1">
            <a:spLocks noChangeArrowheads="1"/>
          </p:cNvSpPr>
          <p:nvPr/>
        </p:nvSpPr>
        <p:spPr bwMode="auto">
          <a:xfrm>
            <a:off x="92075" y="0"/>
            <a:ext cx="8961438" cy="1371600"/>
          </a:xfrm>
          <a:prstGeom prst="rect">
            <a:avLst/>
          </a:prstGeom>
          <a:noFill/>
          <a:ln w="9525">
            <a:noFill/>
            <a:miter lim="800000"/>
            <a:headEnd/>
            <a:tailEnd/>
          </a:ln>
        </p:spPr>
        <p:txBody>
          <a:bodyPr>
            <a:prstTxWarp prst="textNoShape">
              <a:avLst/>
            </a:prstTxWarp>
            <a:spAutoFit/>
          </a:bodyPr>
          <a:lstStyle/>
          <a:p>
            <a:pPr algn="ctr"/>
            <a:r>
              <a:rPr lang="en-US" sz="3200" b="1">
                <a:solidFill>
                  <a:srgbClr val="000000"/>
                </a:solidFill>
                <a:latin typeface="Calibri" pitchFamily="-60" charset="0"/>
                <a:ea typeface="Calibri" pitchFamily="-60" charset="0"/>
                <a:cs typeface="Calibri" pitchFamily="-60" charset="0"/>
              </a:rPr>
              <a:t>PLS 359 – Plant Cell Structure and Function </a:t>
            </a:r>
          </a:p>
          <a:p>
            <a:pPr algn="ctr"/>
            <a:r>
              <a:rPr lang="en-US" sz="3200" b="1">
                <a:solidFill>
                  <a:srgbClr val="000000"/>
                </a:solidFill>
                <a:latin typeface="Calibri" pitchFamily="-60" charset="0"/>
                <a:ea typeface="Calibri" pitchFamily="-60" charset="0"/>
                <a:cs typeface="Calibri" pitchFamily="-60" charset="0"/>
              </a:rPr>
              <a:t>PLS 359L – Plant Cell Structure and Function Lab</a:t>
            </a:r>
            <a:r>
              <a:rPr lang="en-US" sz="2300" b="1">
                <a:solidFill>
                  <a:srgbClr val="000000"/>
                </a:solidFill>
                <a:latin typeface="Calibri" pitchFamily="-60" charset="0"/>
                <a:ea typeface="Calibri" pitchFamily="-60" charset="0"/>
                <a:cs typeface="Calibri" pitchFamily="-60" charset="0"/>
              </a:rPr>
              <a:t> </a:t>
            </a:r>
          </a:p>
          <a:p>
            <a:r>
              <a:rPr lang="en-US" sz="2000" b="1" i="1">
                <a:solidFill>
                  <a:srgbClr val="000000"/>
                </a:solidFill>
                <a:latin typeface="Calibri" pitchFamily="-60" charset="0"/>
                <a:ea typeface="Calibri" pitchFamily="-60" charset="0"/>
                <a:cs typeface="Calibri" pitchFamily="-60" charset="0"/>
              </a:rPr>
              <a:t>LECTURE</a:t>
            </a:r>
            <a:r>
              <a:rPr lang="en-US" sz="2000" b="1">
                <a:solidFill>
                  <a:srgbClr val="000000"/>
                </a:solidFill>
                <a:latin typeface="Calibri" pitchFamily="-60" charset="0"/>
                <a:ea typeface="Calibri" pitchFamily="-60" charset="0"/>
                <a:cs typeface="Calibri" pitchFamily="-60" charset="0"/>
              </a:rPr>
              <a:t>: 3 credits, T&amp;Th, 3:30 - 4:45 				      </a:t>
            </a:r>
            <a:r>
              <a:rPr lang="en-US" sz="2000" b="1" i="1">
                <a:solidFill>
                  <a:srgbClr val="000000"/>
                </a:solidFill>
                <a:latin typeface="Calibri" pitchFamily="-60" charset="0"/>
                <a:ea typeface="Calibri" pitchFamily="-60" charset="0"/>
                <a:cs typeface="Calibri" pitchFamily="-60" charset="0"/>
              </a:rPr>
              <a:t>LAB</a:t>
            </a:r>
            <a:r>
              <a:rPr lang="en-US" sz="2000" b="1">
                <a:solidFill>
                  <a:srgbClr val="000000"/>
                </a:solidFill>
                <a:latin typeface="Calibri" pitchFamily="-60" charset="0"/>
                <a:ea typeface="Calibri" pitchFamily="-60" charset="0"/>
                <a:cs typeface="Calibri" pitchFamily="-60" charset="0"/>
              </a:rPr>
              <a:t>: 1 credit, W, 2:00 - 4:50</a:t>
            </a:r>
            <a:endParaRPr lang="en-US" sz="2300" b="1">
              <a:solidFill>
                <a:srgbClr val="000000"/>
              </a:solidFill>
              <a:latin typeface="Calibri" pitchFamily="-60" charset="0"/>
              <a:ea typeface="Calibri" pitchFamily="-60" charset="0"/>
              <a:cs typeface="Calibri" pitchFamily="-60"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2346325" y="-333375"/>
            <a:ext cx="6815138" cy="2533650"/>
          </a:xfrm>
        </p:spPr>
        <p:txBody>
          <a:bodyPr/>
          <a:lstStyle/>
          <a:p>
            <a:pPr algn="l"/>
            <a:r>
              <a:rPr lang="en-US" b="1" smtClean="0"/>
              <a:t>PLS/MCB/ECOL 440/540 </a:t>
            </a:r>
            <a:r>
              <a:rPr lang="en-US" smtClean="0"/>
              <a:t/>
            </a:r>
            <a:br>
              <a:rPr lang="en-US" smtClean="0"/>
            </a:br>
            <a:r>
              <a:rPr lang="en-US" sz="3100" b="1" smtClean="0"/>
              <a:t>MECHANISMS IN PLANT DEVELOPMENT </a:t>
            </a:r>
            <a:endParaRPr lang="en-US" sz="2700" b="1" smtClean="0"/>
          </a:p>
        </p:txBody>
      </p:sp>
      <p:sp>
        <p:nvSpPr>
          <p:cNvPr id="3" name="Subtitle 2"/>
          <p:cNvSpPr>
            <a:spLocks noGrp="1"/>
          </p:cNvSpPr>
          <p:nvPr>
            <p:ph type="subTitle" idx="1"/>
          </p:nvPr>
        </p:nvSpPr>
        <p:spPr>
          <a:xfrm>
            <a:off x="185178" y="4221088"/>
            <a:ext cx="8786812" cy="2594050"/>
          </a:xfrm>
          <a:solidFill>
            <a:schemeClr val="accent1">
              <a:lumMod val="75000"/>
            </a:schemeClr>
          </a:solidFill>
          <a:ln w="19050">
            <a:solidFill>
              <a:srgbClr val="0070C0"/>
            </a:solidFill>
          </a:ln>
        </p:spPr>
        <p:txBody>
          <a:bodyPr rtlCol="0">
            <a:noAutofit/>
          </a:bodyPr>
          <a:lstStyle/>
          <a:p>
            <a:pPr algn="l" fontAlgn="auto">
              <a:spcAft>
                <a:spcPts val="0"/>
              </a:spcAft>
              <a:buFont typeface="Arial"/>
              <a:buNone/>
              <a:defRPr/>
            </a:pPr>
            <a:r>
              <a:rPr lang="en-US" sz="2400" b="1" dirty="0">
                <a:solidFill>
                  <a:schemeClr val="bg1"/>
                </a:solidFill>
                <a:ea typeface="+mn-ea"/>
                <a:cs typeface="+mn-cs"/>
              </a:rPr>
              <a:t>This course </a:t>
            </a:r>
            <a:r>
              <a:rPr lang="en-US" sz="2400" b="1" dirty="0" smtClean="0">
                <a:solidFill>
                  <a:schemeClr val="bg1"/>
                </a:solidFill>
                <a:ea typeface="+mn-ea"/>
                <a:cs typeface="+mn-cs"/>
              </a:rPr>
              <a:t>provides </a:t>
            </a:r>
            <a:r>
              <a:rPr lang="en-US" sz="2400" b="1" dirty="0">
                <a:solidFill>
                  <a:schemeClr val="bg1"/>
                </a:solidFill>
                <a:ea typeface="+mn-ea"/>
                <a:cs typeface="+mn-cs"/>
              </a:rPr>
              <a:t>a fundamental knowledge of the molecular </a:t>
            </a:r>
            <a:r>
              <a:rPr lang="en-US" sz="2400" b="1" dirty="0" smtClean="0">
                <a:solidFill>
                  <a:schemeClr val="bg1"/>
                </a:solidFill>
                <a:ea typeface="+mn-ea"/>
                <a:cs typeface="+mn-cs"/>
              </a:rPr>
              <a:t>mechanisms </a:t>
            </a:r>
            <a:r>
              <a:rPr lang="en-US" sz="2400" b="1" dirty="0">
                <a:solidFill>
                  <a:schemeClr val="bg1"/>
                </a:solidFill>
                <a:ea typeface="+mn-ea"/>
                <a:cs typeface="+mn-cs"/>
              </a:rPr>
              <a:t>that underlie plant development.  We </a:t>
            </a:r>
            <a:r>
              <a:rPr lang="en-US" sz="2400" b="1" dirty="0" smtClean="0">
                <a:solidFill>
                  <a:schemeClr val="bg1"/>
                </a:solidFill>
                <a:ea typeface="+mn-ea"/>
                <a:cs typeface="+mn-cs"/>
              </a:rPr>
              <a:t>will study </a:t>
            </a:r>
            <a:r>
              <a:rPr lang="en-US" sz="2400" b="1" dirty="0">
                <a:solidFill>
                  <a:schemeClr val="bg1"/>
                </a:solidFill>
                <a:ea typeface="+mn-ea"/>
                <a:cs typeface="+mn-cs"/>
              </a:rPr>
              <a:t>central </a:t>
            </a:r>
            <a:r>
              <a:rPr lang="en-US" sz="2400" b="1" dirty="0" smtClean="0">
                <a:solidFill>
                  <a:schemeClr val="bg1"/>
                </a:solidFill>
                <a:ea typeface="+mn-ea"/>
                <a:cs typeface="+mn-cs"/>
              </a:rPr>
              <a:t>processes </a:t>
            </a:r>
            <a:r>
              <a:rPr lang="en-US" sz="2400" b="1" dirty="0">
                <a:solidFill>
                  <a:schemeClr val="bg1"/>
                </a:solidFill>
                <a:ea typeface="+mn-ea"/>
                <a:cs typeface="+mn-cs"/>
              </a:rPr>
              <a:t>in </a:t>
            </a:r>
            <a:r>
              <a:rPr lang="en-US" sz="2400" b="1" dirty="0" smtClean="0">
                <a:solidFill>
                  <a:schemeClr val="bg1"/>
                </a:solidFill>
                <a:ea typeface="+mn-ea"/>
                <a:cs typeface="+mn-cs"/>
              </a:rPr>
              <a:t>development and explore their </a:t>
            </a:r>
            <a:r>
              <a:rPr lang="en-US" sz="2400" b="1" dirty="0">
                <a:solidFill>
                  <a:schemeClr val="bg1"/>
                </a:solidFill>
                <a:ea typeface="+mn-ea"/>
                <a:cs typeface="+mn-cs"/>
              </a:rPr>
              <a:t>genetic and genomic </a:t>
            </a:r>
            <a:r>
              <a:rPr lang="en-US" sz="2400" b="1" dirty="0" smtClean="0">
                <a:solidFill>
                  <a:schemeClr val="bg1"/>
                </a:solidFill>
                <a:ea typeface="+mn-ea"/>
                <a:cs typeface="+mn-cs"/>
              </a:rPr>
              <a:t>control. We will learn </a:t>
            </a:r>
            <a:r>
              <a:rPr lang="en-US" sz="2400" b="1" dirty="0">
                <a:solidFill>
                  <a:schemeClr val="bg1"/>
                </a:solidFill>
                <a:ea typeface="+mn-ea"/>
                <a:cs typeface="+mn-cs"/>
              </a:rPr>
              <a:t>how </a:t>
            </a:r>
            <a:r>
              <a:rPr lang="en-US" sz="2400" b="1" dirty="0" smtClean="0">
                <a:solidFill>
                  <a:schemeClr val="bg1"/>
                </a:solidFill>
                <a:ea typeface="+mn-ea"/>
                <a:cs typeface="+mn-cs"/>
              </a:rPr>
              <a:t>experiments </a:t>
            </a:r>
            <a:r>
              <a:rPr lang="en-US" sz="2400" b="1" dirty="0">
                <a:solidFill>
                  <a:schemeClr val="bg1"/>
                </a:solidFill>
                <a:ea typeface="+mn-ea"/>
                <a:cs typeface="+mn-cs"/>
              </a:rPr>
              <a:t>are performed, how the data is analyzed and how the results form </a:t>
            </a:r>
            <a:r>
              <a:rPr lang="en-US" sz="2400" b="1" dirty="0" smtClean="0">
                <a:solidFill>
                  <a:schemeClr val="bg1"/>
                </a:solidFill>
                <a:ea typeface="+mn-ea"/>
                <a:cs typeface="+mn-cs"/>
              </a:rPr>
              <a:t>concepts </a:t>
            </a:r>
            <a:r>
              <a:rPr lang="en-US" sz="2400" b="1" dirty="0">
                <a:solidFill>
                  <a:schemeClr val="bg1"/>
                </a:solidFill>
                <a:ea typeface="+mn-ea"/>
                <a:cs typeface="+mn-cs"/>
              </a:rPr>
              <a:t>in plant developmental biology</a:t>
            </a:r>
            <a:r>
              <a:rPr lang="en-US" sz="2400" b="1" dirty="0" smtClean="0">
                <a:solidFill>
                  <a:schemeClr val="bg1"/>
                </a:solidFill>
                <a:ea typeface="+mn-ea"/>
                <a:cs typeface="+mn-cs"/>
              </a:rPr>
              <a:t>.</a:t>
            </a:r>
            <a:endParaRPr lang="en-US" sz="2400" b="1" dirty="0">
              <a:solidFill>
                <a:schemeClr val="bg1"/>
              </a:solidFill>
              <a:ea typeface="+mn-ea"/>
              <a:cs typeface="+mn-cs"/>
            </a:endParaRPr>
          </a:p>
        </p:txBody>
      </p:sp>
      <p:sp>
        <p:nvSpPr>
          <p:cNvPr id="24579" name="TextBox 3"/>
          <p:cNvSpPr txBox="1">
            <a:spLocks noChangeArrowheads="1"/>
          </p:cNvSpPr>
          <p:nvPr/>
        </p:nvSpPr>
        <p:spPr bwMode="auto">
          <a:xfrm>
            <a:off x="0" y="6448425"/>
            <a:ext cx="9144000" cy="366713"/>
          </a:xfrm>
          <a:prstGeom prst="rect">
            <a:avLst/>
          </a:prstGeom>
          <a:noFill/>
          <a:ln w="9525">
            <a:noFill/>
            <a:miter lim="800000"/>
            <a:headEnd/>
            <a:tailEnd/>
          </a:ln>
        </p:spPr>
        <p:txBody>
          <a:bodyPr>
            <a:prstTxWarp prst="textNoShape">
              <a:avLst/>
            </a:prstTxWarp>
            <a:spAutoFit/>
          </a:bodyPr>
          <a:lstStyle/>
          <a:p>
            <a:pPr algn="ctr"/>
            <a:r>
              <a:rPr lang="en-US" b="1">
                <a:solidFill>
                  <a:srgbClr val="FFFFFF"/>
                </a:solidFill>
                <a:latin typeface="Calibri" pitchFamily="-60" charset="0"/>
              </a:rPr>
              <a:t>Pre-requisites: PLS 312 or ECOL 320.  / Recommended: BIOC 384, PLS 360, and MCB 304. </a:t>
            </a:r>
          </a:p>
        </p:txBody>
      </p:sp>
      <p:pic>
        <p:nvPicPr>
          <p:cNvPr id="24580" name="Picture 16" descr="H:\Ovules.jpg"/>
          <p:cNvPicPr>
            <a:picLocks noChangeAspect="1" noChangeArrowheads="1"/>
          </p:cNvPicPr>
          <p:nvPr/>
        </p:nvPicPr>
        <p:blipFill>
          <a:blip r:embed="rId2"/>
          <a:srcRect/>
          <a:stretch>
            <a:fillRect/>
          </a:stretch>
        </p:blipFill>
        <p:spPr bwMode="auto">
          <a:xfrm>
            <a:off x="165100" y="2279650"/>
            <a:ext cx="1855788" cy="1855788"/>
          </a:xfrm>
          <a:prstGeom prst="rect">
            <a:avLst/>
          </a:prstGeom>
          <a:noFill/>
          <a:ln w="9525">
            <a:noFill/>
            <a:miter lim="800000"/>
            <a:headEnd/>
            <a:tailEnd/>
          </a:ln>
        </p:spPr>
      </p:pic>
      <p:sp>
        <p:nvSpPr>
          <p:cNvPr id="24581" name="TextBox 12"/>
          <p:cNvSpPr txBox="1">
            <a:spLocks noChangeArrowheads="1"/>
          </p:cNvSpPr>
          <p:nvPr/>
        </p:nvSpPr>
        <p:spPr bwMode="auto">
          <a:xfrm>
            <a:off x="3314700" y="2413000"/>
            <a:ext cx="2667000" cy="762000"/>
          </a:xfrm>
          <a:prstGeom prst="rect">
            <a:avLst/>
          </a:prstGeom>
          <a:noFill/>
          <a:ln w="9525">
            <a:noFill/>
            <a:miter lim="800000"/>
            <a:headEnd/>
            <a:tailEnd/>
          </a:ln>
        </p:spPr>
        <p:txBody>
          <a:bodyPr wrap="none">
            <a:prstTxWarp prst="textNoShape">
              <a:avLst/>
            </a:prstTxWarp>
            <a:spAutoFit/>
          </a:bodyPr>
          <a:lstStyle/>
          <a:p>
            <a:r>
              <a:rPr lang="en-US" sz="2200" b="1">
                <a:solidFill>
                  <a:srgbClr val="000000"/>
                </a:solidFill>
                <a:latin typeface="Calibri" pitchFamily="-60" charset="0"/>
              </a:rPr>
              <a:t>Fall 2012     </a:t>
            </a:r>
          </a:p>
          <a:p>
            <a:r>
              <a:rPr lang="en-US" sz="2200" b="1">
                <a:solidFill>
                  <a:srgbClr val="000000"/>
                </a:solidFill>
                <a:latin typeface="Calibri" pitchFamily="-60" charset="0"/>
              </a:rPr>
              <a:t>Tu, Th 9:30-10:45 AM</a:t>
            </a:r>
            <a:endParaRPr lang="en-US" sz="2200">
              <a:solidFill>
                <a:srgbClr val="000000"/>
              </a:solidFill>
              <a:latin typeface="Calibri" pitchFamily="-60" charset="0"/>
            </a:endParaRPr>
          </a:p>
        </p:txBody>
      </p:sp>
      <p:pic>
        <p:nvPicPr>
          <p:cNvPr id="24582" name="Picture 18"/>
          <p:cNvPicPr>
            <a:picLocks noChangeAspect="1" noChangeArrowheads="1"/>
          </p:cNvPicPr>
          <p:nvPr/>
        </p:nvPicPr>
        <p:blipFill>
          <a:blip r:embed="rId3"/>
          <a:srcRect l="9100" t="5077" r="7660" b="19704"/>
          <a:stretch>
            <a:fillRect/>
          </a:stretch>
        </p:blipFill>
        <p:spPr bwMode="auto">
          <a:xfrm rot="5400000">
            <a:off x="70644" y="278606"/>
            <a:ext cx="2082800" cy="1881188"/>
          </a:xfrm>
          <a:prstGeom prst="rect">
            <a:avLst/>
          </a:prstGeom>
          <a:noFill/>
          <a:ln w="9525">
            <a:noFill/>
            <a:miter lim="800000"/>
            <a:headEnd/>
            <a:tailEnd/>
          </a:ln>
        </p:spPr>
      </p:pic>
      <p:pic>
        <p:nvPicPr>
          <p:cNvPr id="24583" name="Picture 17"/>
          <p:cNvPicPr>
            <a:picLocks noChangeAspect="1" noChangeArrowheads="1"/>
          </p:cNvPicPr>
          <p:nvPr/>
        </p:nvPicPr>
        <p:blipFill>
          <a:blip r:embed="rId4"/>
          <a:srcRect b="7390"/>
          <a:stretch>
            <a:fillRect/>
          </a:stretch>
        </p:blipFill>
        <p:spPr bwMode="auto">
          <a:xfrm>
            <a:off x="1804988" y="1660525"/>
            <a:ext cx="1355725" cy="1568450"/>
          </a:xfrm>
          <a:prstGeom prst="rect">
            <a:avLst/>
          </a:prstGeom>
          <a:noFill/>
          <a:ln w="9525">
            <a:noFill/>
            <a:miter lim="800000"/>
            <a:headEnd/>
            <a:tailEnd/>
          </a:ln>
        </p:spPr>
      </p:pic>
      <p:pic>
        <p:nvPicPr>
          <p:cNvPr id="24584" name="Picture 4"/>
          <p:cNvPicPr>
            <a:picLocks noChangeAspect="1" noChangeArrowheads="1"/>
          </p:cNvPicPr>
          <p:nvPr/>
        </p:nvPicPr>
        <p:blipFill>
          <a:blip r:embed="rId5"/>
          <a:srcRect/>
          <a:stretch>
            <a:fillRect/>
          </a:stretch>
        </p:blipFill>
        <p:spPr bwMode="auto">
          <a:xfrm>
            <a:off x="6089650" y="2317750"/>
            <a:ext cx="2892425" cy="1549400"/>
          </a:xfrm>
          <a:prstGeom prst="rect">
            <a:avLst/>
          </a:prstGeom>
          <a:noFill/>
          <a:ln w="9525">
            <a:noFill/>
            <a:miter lim="800000"/>
            <a:headEnd/>
            <a:tailEnd/>
          </a:ln>
        </p:spPr>
      </p:pic>
      <p:sp>
        <p:nvSpPr>
          <p:cNvPr id="24585" name="TextBox 4"/>
          <p:cNvSpPr txBox="1">
            <a:spLocks noChangeArrowheads="1"/>
          </p:cNvSpPr>
          <p:nvPr/>
        </p:nvSpPr>
        <p:spPr bwMode="auto">
          <a:xfrm>
            <a:off x="3884613" y="1601788"/>
            <a:ext cx="3665537" cy="519112"/>
          </a:xfrm>
          <a:prstGeom prst="rect">
            <a:avLst/>
          </a:prstGeom>
          <a:noFill/>
          <a:ln w="9525">
            <a:noFill/>
            <a:miter lim="800000"/>
            <a:headEnd/>
            <a:tailEnd/>
          </a:ln>
        </p:spPr>
        <p:txBody>
          <a:bodyPr>
            <a:prstTxWarp prst="textNoShape">
              <a:avLst/>
            </a:prstTxWarp>
            <a:spAutoFit/>
          </a:bodyPr>
          <a:lstStyle/>
          <a:p>
            <a:pPr algn="ctr"/>
            <a:r>
              <a:rPr lang="en-US" sz="2800" b="1">
                <a:solidFill>
                  <a:srgbClr val="000000"/>
                </a:solidFill>
                <a:latin typeface="Calibri" pitchFamily="-60" charset="0"/>
              </a:rPr>
              <a:t>Dr. Karen Schumaker</a:t>
            </a:r>
            <a:endParaRPr lang="en-US" sz="2800">
              <a:solidFill>
                <a:srgbClr val="000000"/>
              </a:solidFill>
              <a:latin typeface="Calibri" pitchFamily="-6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04800"/>
            <a:ext cx="6248400" cy="3568700"/>
          </a:xfrm>
        </p:spPr>
        <p:txBody>
          <a:bodyPr rtlCol="0">
            <a:normAutofit fontScale="90000"/>
          </a:bodyPr>
          <a:lstStyle/>
          <a:p>
            <a:pPr algn="l" fontAlgn="auto">
              <a:spcAft>
                <a:spcPts val="0"/>
              </a:spcAft>
              <a:defRPr/>
            </a:pPr>
            <a:r>
              <a:rPr lang="en-US" b="1" dirty="0">
                <a:ea typeface="+mj-ea"/>
                <a:cs typeface="+mj-cs"/>
              </a:rPr>
              <a:t>PLP452/552</a:t>
            </a:r>
            <a:r>
              <a:rPr lang="en-US" b="1" dirty="0" smtClean="0">
                <a:ea typeface="+mj-ea"/>
                <a:cs typeface="+mj-cs"/>
              </a:rPr>
              <a:t/>
            </a:r>
            <a:br>
              <a:rPr lang="en-US" b="1" dirty="0" smtClean="0">
                <a:ea typeface="+mj-ea"/>
                <a:cs typeface="+mj-cs"/>
              </a:rPr>
            </a:br>
            <a:r>
              <a:rPr lang="en-US" sz="4900" b="1" dirty="0">
                <a:ea typeface="+mj-ea"/>
                <a:cs typeface="+mj-cs"/>
              </a:rPr>
              <a:t>Antibiotics – A </a:t>
            </a:r>
            <a:r>
              <a:rPr lang="en-US" sz="4900" b="1" dirty="0" smtClean="0">
                <a:ea typeface="+mj-ea"/>
                <a:cs typeface="+mj-cs"/>
              </a:rPr>
              <a:t>Biological Perspective.</a:t>
            </a:r>
            <a:r>
              <a:rPr lang="en-US" b="1" dirty="0">
                <a:ea typeface="+mj-ea"/>
                <a:cs typeface="+mj-cs"/>
              </a:rPr>
              <a:t/>
            </a:r>
            <a:br>
              <a:rPr lang="en-US" b="1" dirty="0">
                <a:ea typeface="+mj-ea"/>
                <a:cs typeface="+mj-cs"/>
              </a:rPr>
            </a:br>
            <a:r>
              <a:rPr lang="en-US" sz="3600" b="1" dirty="0" smtClean="0">
                <a:ea typeface="+mj-ea"/>
                <a:cs typeface="+mj-cs"/>
              </a:rPr>
              <a:t>Dr. </a:t>
            </a:r>
            <a:r>
              <a:rPr lang="en-US" sz="3200" b="1" dirty="0" err="1">
                <a:ea typeface="+mj-ea"/>
                <a:cs typeface="+mj-cs"/>
              </a:rPr>
              <a:t>István</a:t>
            </a:r>
            <a:r>
              <a:rPr lang="en-US" sz="3200" b="1" dirty="0">
                <a:ea typeface="+mj-ea"/>
                <a:cs typeface="+mj-cs"/>
              </a:rPr>
              <a:t> </a:t>
            </a:r>
            <a:r>
              <a:rPr lang="en-US" sz="3200" b="1" dirty="0" err="1">
                <a:ea typeface="+mj-ea"/>
                <a:cs typeface="+mj-cs"/>
              </a:rPr>
              <a:t>Molnár</a:t>
            </a:r>
            <a:r>
              <a:rPr lang="en-US" sz="2200" b="1" dirty="0" smtClean="0">
                <a:ea typeface="+mj-ea"/>
                <a:cs typeface="+mj-cs"/>
              </a:rPr>
              <a:t/>
            </a:r>
            <a:br>
              <a:rPr lang="en-US" sz="2200" b="1" dirty="0" smtClean="0">
                <a:ea typeface="+mj-ea"/>
                <a:cs typeface="+mj-cs"/>
              </a:rPr>
            </a:br>
            <a:r>
              <a:rPr lang="en-US" sz="2200" b="1" smtClean="0">
                <a:ea typeface="+mj-ea"/>
                <a:cs typeface="+mj-cs"/>
              </a:rPr>
              <a:t/>
            </a:r>
            <a:br>
              <a:rPr lang="en-US" sz="2200" b="1" smtClean="0">
                <a:ea typeface="+mj-ea"/>
                <a:cs typeface="+mj-cs"/>
              </a:rPr>
            </a:br>
            <a:r>
              <a:rPr lang="en-US" sz="3100" smtClean="0">
                <a:ea typeface="+mj-ea"/>
                <a:cs typeface="+mj-cs"/>
              </a:rPr>
              <a:t>Fall</a:t>
            </a:r>
            <a:r>
              <a:rPr lang="en-US" sz="3100" dirty="0" smtClean="0">
                <a:ea typeface="+mj-ea"/>
                <a:cs typeface="+mj-cs"/>
              </a:rPr>
              <a:t/>
            </a:r>
            <a:br>
              <a:rPr lang="en-US" sz="3100" dirty="0" smtClean="0">
                <a:ea typeface="+mj-ea"/>
                <a:cs typeface="+mj-cs"/>
              </a:rPr>
            </a:br>
            <a:r>
              <a:rPr lang="en-US" sz="3100" dirty="0" err="1" smtClean="0">
                <a:ea typeface="+mj-ea"/>
                <a:cs typeface="+mj-cs"/>
              </a:rPr>
              <a:t>Tu</a:t>
            </a:r>
            <a:r>
              <a:rPr lang="en-US" sz="3100" dirty="0" smtClean="0">
                <a:ea typeface="+mj-ea"/>
                <a:cs typeface="+mj-cs"/>
              </a:rPr>
              <a:t>, </a:t>
            </a:r>
            <a:r>
              <a:rPr lang="en-US" sz="3100" dirty="0" err="1" smtClean="0">
                <a:ea typeface="+mj-ea"/>
                <a:cs typeface="+mj-cs"/>
              </a:rPr>
              <a:t>Th</a:t>
            </a:r>
            <a:r>
              <a:rPr lang="en-US" sz="3100" dirty="0" smtClean="0">
                <a:ea typeface="+mj-ea"/>
                <a:cs typeface="+mj-cs"/>
              </a:rPr>
              <a:t> 6:00pm-7:15pm</a:t>
            </a:r>
            <a:endParaRPr lang="en-US" sz="3100" dirty="0">
              <a:ea typeface="+mj-ea"/>
              <a:cs typeface="+mj-cs"/>
            </a:endParaRPr>
          </a:p>
        </p:txBody>
      </p:sp>
      <p:sp>
        <p:nvSpPr>
          <p:cNvPr id="3" name="Subtitle 2"/>
          <p:cNvSpPr>
            <a:spLocks noGrp="1"/>
          </p:cNvSpPr>
          <p:nvPr>
            <p:ph type="subTitle" idx="1"/>
          </p:nvPr>
        </p:nvSpPr>
        <p:spPr>
          <a:xfrm>
            <a:off x="293688" y="4191000"/>
            <a:ext cx="8736012" cy="2286000"/>
          </a:xfrm>
          <a:solidFill>
            <a:schemeClr val="tx2">
              <a:lumMod val="50000"/>
            </a:schemeClr>
          </a:solidFill>
          <a:ln w="19050">
            <a:solidFill>
              <a:schemeClr val="bg1"/>
            </a:solidFill>
          </a:ln>
        </p:spPr>
        <p:txBody>
          <a:bodyPr rtlCol="0">
            <a:noAutofit/>
          </a:bodyPr>
          <a:lstStyle/>
          <a:p>
            <a:pPr fontAlgn="auto">
              <a:spcAft>
                <a:spcPts val="0"/>
              </a:spcAft>
              <a:buFont typeface="Arial"/>
              <a:buNone/>
              <a:defRPr/>
            </a:pPr>
            <a:r>
              <a:rPr lang="en-US" sz="2400" dirty="0" smtClean="0">
                <a:solidFill>
                  <a:schemeClr val="bg1"/>
                </a:solidFill>
                <a:ea typeface="+mn-ea"/>
                <a:cs typeface="+mn-cs"/>
              </a:rPr>
              <a:t>This course provides </a:t>
            </a:r>
            <a:r>
              <a:rPr lang="en-US" sz="2400" dirty="0">
                <a:solidFill>
                  <a:schemeClr val="bg1"/>
                </a:solidFill>
                <a:ea typeface="+mn-ea"/>
                <a:cs typeface="+mn-cs"/>
              </a:rPr>
              <a:t>an introduction to the major classes of antibiotics, </a:t>
            </a:r>
            <a:r>
              <a:rPr lang="en-US" sz="2400" dirty="0" smtClean="0">
                <a:solidFill>
                  <a:schemeClr val="bg1"/>
                </a:solidFill>
                <a:ea typeface="+mn-ea"/>
                <a:cs typeface="+mn-cs"/>
              </a:rPr>
              <a:t>their discovery, mechanisms of actions, biosynthesis</a:t>
            </a:r>
            <a:r>
              <a:rPr lang="en-US" sz="2400" dirty="0">
                <a:solidFill>
                  <a:schemeClr val="bg1"/>
                </a:solidFill>
                <a:ea typeface="+mn-ea"/>
                <a:cs typeface="+mn-cs"/>
              </a:rPr>
              <a:t>, microbiological role</a:t>
            </a:r>
            <a:r>
              <a:rPr lang="en-US" sz="2400" dirty="0" smtClean="0">
                <a:solidFill>
                  <a:schemeClr val="bg1"/>
                </a:solidFill>
                <a:ea typeface="+mn-ea"/>
                <a:cs typeface="+mn-cs"/>
              </a:rPr>
              <a:t>, </a:t>
            </a:r>
            <a:r>
              <a:rPr lang="en-US" sz="2400" dirty="0">
                <a:solidFill>
                  <a:schemeClr val="bg1"/>
                </a:solidFill>
                <a:ea typeface="+mn-ea"/>
                <a:cs typeface="+mn-cs"/>
              </a:rPr>
              <a:t>and industrial </a:t>
            </a:r>
            <a:r>
              <a:rPr lang="en-US" sz="2400" dirty="0" smtClean="0">
                <a:solidFill>
                  <a:schemeClr val="bg1"/>
                </a:solidFill>
                <a:ea typeface="+mn-ea"/>
                <a:cs typeface="+mn-cs"/>
              </a:rPr>
              <a:t>production. The development of resistance</a:t>
            </a:r>
            <a:r>
              <a:rPr lang="en-US" sz="2400" dirty="0">
                <a:solidFill>
                  <a:schemeClr val="bg1"/>
                </a:solidFill>
                <a:ea typeface="+mn-ea"/>
                <a:cs typeface="+mn-cs"/>
              </a:rPr>
              <a:t> </a:t>
            </a:r>
            <a:r>
              <a:rPr lang="en-US" sz="2400" dirty="0" smtClean="0">
                <a:solidFill>
                  <a:schemeClr val="bg1"/>
                </a:solidFill>
                <a:ea typeface="+mn-ea"/>
                <a:cs typeface="+mn-cs"/>
              </a:rPr>
              <a:t>leading to the </a:t>
            </a:r>
            <a:r>
              <a:rPr lang="en-US" sz="2400" dirty="0">
                <a:solidFill>
                  <a:schemeClr val="bg1"/>
                </a:solidFill>
                <a:ea typeface="+mn-ea"/>
                <a:cs typeface="+mn-cs"/>
              </a:rPr>
              <a:t>threat </a:t>
            </a:r>
            <a:r>
              <a:rPr lang="en-US" sz="2400" dirty="0" smtClean="0">
                <a:solidFill>
                  <a:schemeClr val="bg1"/>
                </a:solidFill>
                <a:ea typeface="+mn-ea"/>
                <a:cs typeface="+mn-cs"/>
              </a:rPr>
              <a:t>and the </a:t>
            </a:r>
            <a:r>
              <a:rPr lang="en-US" sz="2400" dirty="0">
                <a:solidFill>
                  <a:schemeClr val="bg1"/>
                </a:solidFill>
                <a:ea typeface="+mn-ea"/>
                <a:cs typeface="+mn-cs"/>
              </a:rPr>
              <a:t>reality of </a:t>
            </a:r>
            <a:r>
              <a:rPr lang="en-US" sz="2400" dirty="0" smtClean="0">
                <a:solidFill>
                  <a:schemeClr val="bg1"/>
                </a:solidFill>
                <a:ea typeface="+mn-ea"/>
                <a:cs typeface="+mn-cs"/>
              </a:rPr>
              <a:t>antibiotic-resistant </a:t>
            </a:r>
            <a:r>
              <a:rPr lang="en-US" sz="2400" dirty="0">
                <a:solidFill>
                  <a:schemeClr val="bg1"/>
                </a:solidFill>
                <a:ea typeface="+mn-ea"/>
                <a:cs typeface="+mn-cs"/>
              </a:rPr>
              <a:t>“</a:t>
            </a:r>
            <a:r>
              <a:rPr lang="en-US" sz="2400" dirty="0" smtClean="0">
                <a:solidFill>
                  <a:schemeClr val="bg1"/>
                </a:solidFill>
                <a:ea typeface="+mn-ea"/>
                <a:cs typeface="+mn-cs"/>
              </a:rPr>
              <a:t>superbugs”, and the context of use and </a:t>
            </a:r>
            <a:r>
              <a:rPr lang="en-US" sz="2400" dirty="0" err="1" smtClean="0">
                <a:solidFill>
                  <a:schemeClr val="bg1"/>
                </a:solidFill>
                <a:ea typeface="+mn-ea"/>
                <a:cs typeface="+mn-cs"/>
              </a:rPr>
              <a:t>mis</a:t>
            </a:r>
            <a:r>
              <a:rPr lang="en-US" sz="2400" dirty="0" smtClean="0">
                <a:solidFill>
                  <a:schemeClr val="bg1"/>
                </a:solidFill>
                <a:ea typeface="+mn-ea"/>
                <a:cs typeface="+mn-cs"/>
              </a:rPr>
              <a:t>-use of antibiotics in our society will also be addressed.</a:t>
            </a:r>
          </a:p>
        </p:txBody>
      </p:sp>
      <p:sp>
        <p:nvSpPr>
          <p:cNvPr id="6" name="Rectangle 5"/>
          <p:cNvSpPr/>
          <p:nvPr/>
        </p:nvSpPr>
        <p:spPr>
          <a:xfrm>
            <a:off x="293688" y="304800"/>
            <a:ext cx="2449512" cy="33528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477000" y="1905000"/>
            <a:ext cx="2133600" cy="196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5" name="Picture 2" descr="http://c3.yousaytoo.com/rss_temp_image/pics/30/70/77/4934930/original/remote_image20100807-27171-trmzsl-0.jpg"/>
          <p:cNvPicPr>
            <a:picLocks noChangeAspect="1" noChangeArrowheads="1"/>
          </p:cNvPicPr>
          <p:nvPr/>
        </p:nvPicPr>
        <p:blipFill>
          <a:blip r:embed="rId2"/>
          <a:srcRect/>
          <a:stretch>
            <a:fillRect/>
          </a:stretch>
        </p:blipFill>
        <p:spPr bwMode="auto">
          <a:xfrm>
            <a:off x="342900" y="381000"/>
            <a:ext cx="2324100" cy="3200400"/>
          </a:xfrm>
          <a:prstGeom prst="rect">
            <a:avLst/>
          </a:prstGeom>
          <a:noFill/>
          <a:ln w="9525">
            <a:noFill/>
            <a:miter lim="800000"/>
            <a:headEnd/>
            <a:tailEnd/>
          </a:ln>
        </p:spPr>
      </p:pic>
      <p:pic>
        <p:nvPicPr>
          <p:cNvPr id="25606" name="Picture 6" descr="http://htmlimg2.scribdassets.com/6u1rff694wpa20h/images/3-3b841dfa84.jpg"/>
          <p:cNvPicPr>
            <a:picLocks noChangeAspect="1" noChangeArrowheads="1"/>
          </p:cNvPicPr>
          <p:nvPr/>
        </p:nvPicPr>
        <p:blipFill>
          <a:blip r:embed="rId3"/>
          <a:srcRect l="64854" t="36816" r="3253" b="24954"/>
          <a:stretch>
            <a:fillRect/>
          </a:stretch>
        </p:blipFill>
        <p:spPr bwMode="auto">
          <a:xfrm>
            <a:off x="6569075" y="2012950"/>
            <a:ext cx="1949450" cy="1752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8000">
              <a:schemeClr val="bg1"/>
            </a:gs>
            <a:gs pos="61000">
              <a:srgbClr val="44641A"/>
            </a:gs>
            <a:gs pos="100000">
              <a:schemeClr val="tx2">
                <a:lumMod val="50000"/>
              </a:schemeClr>
            </a:gs>
          </a:gsLst>
          <a:lin ang="5400000" scaled="0"/>
        </a:gradFill>
        <a:effectLst/>
      </p:bgPr>
    </p:bg>
    <p:spTree>
      <p:nvGrpSpPr>
        <p:cNvPr id="1" name=""/>
        <p:cNvGrpSpPr/>
        <p:nvPr/>
      </p:nvGrpSpPr>
      <p:grpSpPr>
        <a:xfrm>
          <a:off x="0" y="0"/>
          <a:ext cx="0" cy="0"/>
          <a:chOff x="0" y="0"/>
          <a:chExt cx="0" cy="0"/>
        </a:xfrm>
      </p:grpSpPr>
      <p:sp>
        <p:nvSpPr>
          <p:cNvPr id="105" name="TextBox 104"/>
          <p:cNvSpPr txBox="1"/>
          <p:nvPr/>
        </p:nvSpPr>
        <p:spPr>
          <a:xfrm>
            <a:off x="81187" y="-57150"/>
            <a:ext cx="5715000" cy="6955750"/>
          </a:xfrm>
          <a:prstGeom prst="rect">
            <a:avLst/>
          </a:prstGeom>
          <a:noFill/>
        </p:spPr>
        <p:txBody>
          <a:bodyPr wrap="square" rtlCol="0">
            <a:spAutoFit/>
          </a:bodyPr>
          <a:lstStyle/>
          <a:p>
            <a:pPr defTabSz="914400" fontAlgn="auto">
              <a:spcBef>
                <a:spcPts val="0"/>
              </a:spcBef>
              <a:spcAft>
                <a:spcPts val="0"/>
              </a:spcAft>
            </a:pPr>
            <a:r>
              <a:rPr lang="en-US" sz="3600" b="1" dirty="0" smtClean="0">
                <a:solidFill>
                  <a:srgbClr val="4BACC6">
                    <a:lumMod val="50000"/>
                  </a:srgbClr>
                </a:solidFill>
                <a:effectLst>
                  <a:outerShdw blurRad="38100" dist="38100" dir="2700000" algn="tl">
                    <a:srgbClr val="000000">
                      <a:alpha val="43137"/>
                    </a:srgbClr>
                  </a:outerShdw>
                </a:effectLst>
                <a:latin typeface="Calibri"/>
                <a:ea typeface="+mn-ea"/>
                <a:cs typeface="+mn-cs"/>
              </a:rPr>
              <a:t>PLS 170</a:t>
            </a:r>
          </a:p>
          <a:p>
            <a:pPr defTabSz="914400" fontAlgn="auto">
              <a:spcBef>
                <a:spcPts val="0"/>
              </a:spcBef>
              <a:spcAft>
                <a:spcPts val="0"/>
              </a:spcAft>
            </a:pPr>
            <a:r>
              <a:rPr lang="en-US" sz="3200" b="1" dirty="0" smtClean="0">
                <a:solidFill>
                  <a:srgbClr val="4BACC6">
                    <a:lumMod val="50000"/>
                  </a:srgbClr>
                </a:solidFill>
                <a:effectLst>
                  <a:outerShdw blurRad="38100" dist="38100" dir="2700000" algn="tl">
                    <a:srgbClr val="000000">
                      <a:alpha val="43137"/>
                    </a:srgbClr>
                  </a:outerShdw>
                </a:effectLst>
                <a:latin typeface="Calibri"/>
                <a:ea typeface="+mn-ea"/>
                <a:cs typeface="+mn-cs"/>
              </a:rPr>
              <a:t>Introductory Biotechnology  </a:t>
            </a:r>
          </a:p>
          <a:p>
            <a:pPr defTabSz="914400" fontAlgn="auto">
              <a:spcBef>
                <a:spcPts val="0"/>
              </a:spcBef>
              <a:spcAft>
                <a:spcPts val="0"/>
              </a:spcAft>
            </a:pPr>
            <a:r>
              <a:rPr lang="en-US" sz="3200" b="1" dirty="0" smtClean="0">
                <a:solidFill>
                  <a:srgbClr val="4BACC6">
                    <a:lumMod val="50000"/>
                  </a:srgbClr>
                </a:solidFill>
                <a:effectLst>
                  <a:outerShdw blurRad="38100" dist="38100" dir="2700000" algn="tl">
                    <a:srgbClr val="000000">
                      <a:alpha val="43137"/>
                    </a:srgbClr>
                  </a:outerShdw>
                </a:effectLst>
                <a:latin typeface="Calibri"/>
                <a:ea typeface="+mn-ea"/>
                <a:cs typeface="+mn-cs"/>
              </a:rPr>
              <a:t>Dr. Ken </a:t>
            </a:r>
            <a:r>
              <a:rPr lang="en-US" sz="3200" b="1" dirty="0" err="1" smtClean="0">
                <a:solidFill>
                  <a:srgbClr val="4BACC6">
                    <a:lumMod val="50000"/>
                  </a:srgbClr>
                </a:solidFill>
                <a:effectLst>
                  <a:outerShdw blurRad="38100" dist="38100" dir="2700000" algn="tl">
                    <a:srgbClr val="000000">
                      <a:alpha val="43137"/>
                    </a:srgbClr>
                  </a:outerShdw>
                </a:effectLst>
                <a:latin typeface="Calibri"/>
                <a:ea typeface="+mn-ea"/>
                <a:cs typeface="+mn-cs"/>
              </a:rPr>
              <a:t>Feldmann</a:t>
            </a:r>
            <a:endParaRPr lang="en-US" sz="3200" b="1" dirty="0" smtClean="0">
              <a:solidFill>
                <a:srgbClr val="4BACC6">
                  <a:lumMod val="50000"/>
                </a:srgbClr>
              </a:solidFill>
              <a:effectLst>
                <a:outerShdw blurRad="38100" dist="38100" dir="2700000" algn="tl">
                  <a:srgbClr val="000000">
                    <a:alpha val="43137"/>
                  </a:srgbClr>
                </a:outerShdw>
              </a:effectLst>
              <a:latin typeface="Calibri"/>
              <a:ea typeface="+mn-ea"/>
              <a:cs typeface="+mn-cs"/>
            </a:endParaRPr>
          </a:p>
          <a:p>
            <a:pPr defTabSz="914400" fontAlgn="auto">
              <a:spcBef>
                <a:spcPts val="0"/>
              </a:spcBef>
              <a:spcAft>
                <a:spcPts val="0"/>
              </a:spcAft>
            </a:pPr>
            <a:r>
              <a:rPr lang="en-US" sz="3200" dirty="0" smtClean="0">
                <a:solidFill>
                  <a:prstClr val="black"/>
                </a:solidFill>
                <a:latin typeface="Calibri"/>
                <a:ea typeface="+mn-ea"/>
                <a:cs typeface="+mn-cs"/>
              </a:rPr>
              <a:t>Fall Semester</a:t>
            </a:r>
          </a:p>
          <a:p>
            <a:pPr defTabSz="914400" fontAlgn="auto">
              <a:spcBef>
                <a:spcPts val="0"/>
              </a:spcBef>
              <a:spcAft>
                <a:spcPts val="0"/>
              </a:spcAft>
            </a:pPr>
            <a:r>
              <a:rPr lang="en-US" sz="2400" dirty="0" smtClean="0">
                <a:solidFill>
                  <a:prstClr val="black"/>
                </a:solidFill>
                <a:latin typeface="Calibri"/>
                <a:ea typeface="+mn-ea"/>
                <a:cs typeface="+mn-cs"/>
              </a:rPr>
              <a:t>Lecture: </a:t>
            </a:r>
            <a:r>
              <a:rPr lang="en-US" sz="2400" dirty="0" err="1" smtClean="0">
                <a:solidFill>
                  <a:prstClr val="black"/>
                </a:solidFill>
                <a:latin typeface="Calibri"/>
                <a:ea typeface="+mn-ea"/>
                <a:cs typeface="+mn-cs"/>
              </a:rPr>
              <a:t>TTh</a:t>
            </a:r>
            <a:r>
              <a:rPr lang="en-US" sz="2400" dirty="0" smtClean="0">
                <a:solidFill>
                  <a:prstClr val="black"/>
                </a:solidFill>
                <a:latin typeface="Calibri"/>
                <a:ea typeface="+mn-ea"/>
                <a:cs typeface="+mn-cs"/>
              </a:rPr>
              <a:t> 12:30-1:45</a:t>
            </a: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1400" dirty="0" smtClean="0">
              <a:solidFill>
                <a:prstClr val="black"/>
              </a:solidFill>
              <a:latin typeface="Calibri"/>
              <a:ea typeface="+mn-ea"/>
              <a:cs typeface="+mn-cs"/>
            </a:endParaRPr>
          </a:p>
          <a:p>
            <a:pPr defTabSz="914400" fontAlgn="auto">
              <a:spcBef>
                <a:spcPts val="0"/>
              </a:spcBef>
              <a:spcAft>
                <a:spcPts val="0"/>
              </a:spcAft>
            </a:pPr>
            <a:endParaRPr lang="en-US" sz="1400" dirty="0">
              <a:solidFill>
                <a:prstClr val="black"/>
              </a:solidFill>
              <a:latin typeface="Calibri"/>
              <a:ea typeface="+mn-ea"/>
              <a:cs typeface="+mn-cs"/>
            </a:endParaRPr>
          </a:p>
          <a:p>
            <a:pPr defTabSz="914400" fontAlgn="auto">
              <a:spcBef>
                <a:spcPts val="0"/>
              </a:spcBef>
              <a:spcAft>
                <a:spcPts val="0"/>
              </a:spcAft>
            </a:pPr>
            <a:endParaRPr lang="en-US" sz="1400" dirty="0" smtClean="0">
              <a:solidFill>
                <a:prstClr val="black"/>
              </a:solidFill>
              <a:latin typeface="Calibri"/>
              <a:ea typeface="+mn-ea"/>
              <a:cs typeface="+mn-cs"/>
            </a:endParaRPr>
          </a:p>
          <a:p>
            <a:pPr defTabSz="914400" fontAlgn="auto">
              <a:spcBef>
                <a:spcPts val="0"/>
              </a:spcBef>
              <a:spcAft>
                <a:spcPts val="0"/>
              </a:spcAft>
            </a:pPr>
            <a:endParaRPr lang="en-US" sz="1600" dirty="0" smtClean="0">
              <a:solidFill>
                <a:srgbClr val="FFC000"/>
              </a:solidFill>
              <a:latin typeface="Calibri"/>
              <a:ea typeface="+mn-ea"/>
              <a:cs typeface="+mn-cs"/>
            </a:endParaRPr>
          </a:p>
          <a:p>
            <a:pPr defTabSz="914400" fontAlgn="auto">
              <a:spcBef>
                <a:spcPts val="0"/>
              </a:spcBef>
              <a:spcAft>
                <a:spcPts val="0"/>
              </a:spcAft>
            </a:pPr>
            <a:r>
              <a:rPr lang="en-US" sz="1600" dirty="0" smtClean="0">
                <a:solidFill>
                  <a:srgbClr val="FFC000"/>
                </a:solidFill>
                <a:latin typeface="Calibri"/>
                <a:ea typeface="+mn-ea"/>
                <a:cs typeface="+mn-cs"/>
              </a:rPr>
              <a:t>Prerequisites: None</a:t>
            </a:r>
          </a:p>
        </p:txBody>
      </p:sp>
      <p:sp>
        <p:nvSpPr>
          <p:cNvPr id="2" name="Rectangle 1"/>
          <p:cNvSpPr/>
          <p:nvPr/>
        </p:nvSpPr>
        <p:spPr>
          <a:xfrm>
            <a:off x="5326519" y="6396335"/>
            <a:ext cx="3741281" cy="461665"/>
          </a:xfrm>
          <a:prstGeom prst="rect">
            <a:avLst/>
          </a:prstGeom>
        </p:spPr>
        <p:txBody>
          <a:bodyPr wrap="none">
            <a:spAutoFit/>
          </a:bodyPr>
          <a:lstStyle/>
          <a:p>
            <a:pPr defTabSz="914400" fontAlgn="auto">
              <a:spcBef>
                <a:spcPts val="0"/>
              </a:spcBef>
              <a:spcAft>
                <a:spcPts val="0"/>
              </a:spcAft>
            </a:pPr>
            <a:r>
              <a:rPr lang="en-US" sz="2400" b="1" dirty="0">
                <a:solidFill>
                  <a:prstClr val="white"/>
                </a:solidFill>
                <a:latin typeface="Calibri"/>
                <a:ea typeface="+mn-ea"/>
                <a:cs typeface="+mn-cs"/>
              </a:rPr>
              <a:t>http://cals.arizona.edu/spls</a:t>
            </a:r>
          </a:p>
        </p:txBody>
      </p:sp>
      <p:pic>
        <p:nvPicPr>
          <p:cNvPr id="11" name="Picture 2" descr="http://www.sawse.com/wp-content/uploads/2008/08/glofish.jpg"/>
          <p:cNvPicPr>
            <a:picLocks noChangeAspect="1" noChangeArrowheads="1"/>
          </p:cNvPicPr>
          <p:nvPr/>
        </p:nvPicPr>
        <p:blipFill>
          <a:blip r:embed="rId2" cstate="print"/>
          <a:srcRect/>
          <a:stretch>
            <a:fillRect/>
          </a:stretch>
        </p:blipFill>
        <p:spPr bwMode="auto">
          <a:xfrm>
            <a:off x="3400425" y="2460772"/>
            <a:ext cx="1746283" cy="1530203"/>
          </a:xfrm>
          <a:prstGeom prst="rect">
            <a:avLst/>
          </a:prstGeom>
          <a:noFill/>
        </p:spPr>
      </p:pic>
      <p:pic>
        <p:nvPicPr>
          <p:cNvPr id="13" name="Picture 4" descr="http://www.rdkco.com/upload/frostban.jpg"/>
          <p:cNvPicPr>
            <a:picLocks noChangeAspect="1" noChangeArrowheads="1"/>
          </p:cNvPicPr>
          <p:nvPr/>
        </p:nvPicPr>
        <p:blipFill>
          <a:blip r:embed="rId3" cstate="print"/>
          <a:srcRect/>
          <a:stretch>
            <a:fillRect/>
          </a:stretch>
        </p:blipFill>
        <p:spPr bwMode="auto">
          <a:xfrm>
            <a:off x="7040550" y="914400"/>
            <a:ext cx="2103450" cy="3352800"/>
          </a:xfrm>
          <a:prstGeom prst="rect">
            <a:avLst/>
          </a:prstGeom>
          <a:noFill/>
        </p:spPr>
      </p:pic>
      <p:sp>
        <p:nvSpPr>
          <p:cNvPr id="106" name="TextBox 105"/>
          <p:cNvSpPr txBox="1"/>
          <p:nvPr/>
        </p:nvSpPr>
        <p:spPr>
          <a:xfrm>
            <a:off x="0" y="4038600"/>
            <a:ext cx="9144000" cy="2308324"/>
          </a:xfrm>
          <a:prstGeom prst="rect">
            <a:avLst/>
          </a:prstGeom>
          <a:solidFill>
            <a:schemeClr val="bg1"/>
          </a:solidFill>
          <a:ln>
            <a:solidFill>
              <a:schemeClr val="tx1"/>
            </a:solidFill>
          </a:ln>
        </p:spPr>
        <p:txBody>
          <a:bodyPr wrap="square" rtlCol="0">
            <a:spAutoFit/>
          </a:bodyPr>
          <a:lstStyle/>
          <a:p>
            <a:pPr algn="ctr" defTabSz="914400" fontAlgn="auto">
              <a:spcBef>
                <a:spcPts val="0"/>
              </a:spcBef>
              <a:spcAft>
                <a:spcPts val="0"/>
              </a:spcAft>
            </a:pPr>
            <a:r>
              <a:rPr lang="en-US" sz="2400" dirty="0">
                <a:solidFill>
                  <a:prstClr val="black"/>
                </a:solidFill>
                <a:latin typeface="Calibri"/>
                <a:ea typeface="+mn-ea"/>
                <a:cs typeface="+mn-cs"/>
              </a:rPr>
              <a:t>Biotechnology is </a:t>
            </a:r>
            <a:r>
              <a:rPr lang="en-US" sz="2400" dirty="0" smtClean="0">
                <a:solidFill>
                  <a:prstClr val="black"/>
                </a:solidFill>
                <a:latin typeface="Calibri"/>
                <a:ea typeface="+mn-ea"/>
                <a:cs typeface="+mn-cs"/>
              </a:rPr>
              <a:t>a </a:t>
            </a:r>
            <a:r>
              <a:rPr lang="en-US" sz="2400" dirty="0">
                <a:solidFill>
                  <a:prstClr val="black"/>
                </a:solidFill>
                <a:latin typeface="Calibri"/>
                <a:ea typeface="+mn-ea"/>
                <a:cs typeface="+mn-cs"/>
              </a:rPr>
              <a:t>field of applied biology that involves the </a:t>
            </a:r>
            <a:r>
              <a:rPr lang="en-US" sz="2400" dirty="0" smtClean="0">
                <a:solidFill>
                  <a:prstClr val="black"/>
                </a:solidFill>
                <a:latin typeface="Calibri"/>
                <a:ea typeface="+mn-ea"/>
                <a:cs typeface="+mn-cs"/>
              </a:rPr>
              <a:t>modification of </a:t>
            </a:r>
            <a:r>
              <a:rPr lang="en-US" sz="2400" dirty="0">
                <a:solidFill>
                  <a:prstClr val="black"/>
                </a:solidFill>
                <a:latin typeface="Calibri"/>
                <a:ea typeface="+mn-ea"/>
                <a:cs typeface="+mn-cs"/>
              </a:rPr>
              <a:t>living organisms </a:t>
            </a:r>
            <a:r>
              <a:rPr lang="en-US" sz="2400" dirty="0" smtClean="0">
                <a:solidFill>
                  <a:prstClr val="black"/>
                </a:solidFill>
                <a:latin typeface="Calibri"/>
                <a:ea typeface="+mn-ea"/>
                <a:cs typeface="+mn-cs"/>
              </a:rPr>
              <a:t>to create products directed at improving human </a:t>
            </a:r>
            <a:r>
              <a:rPr lang="en-US" sz="2400" dirty="0">
                <a:solidFill>
                  <a:prstClr val="black"/>
                </a:solidFill>
                <a:latin typeface="Calibri"/>
                <a:ea typeface="+mn-ea"/>
                <a:cs typeface="+mn-cs"/>
              </a:rPr>
              <a:t>health and </a:t>
            </a:r>
            <a:r>
              <a:rPr lang="en-US" sz="2400" dirty="0" smtClean="0">
                <a:solidFill>
                  <a:prstClr val="black"/>
                </a:solidFill>
                <a:latin typeface="Calibri"/>
                <a:ea typeface="+mn-ea"/>
                <a:cs typeface="+mn-cs"/>
              </a:rPr>
              <a:t>minimizing environmental impacts. An increasing number of product we use including the food we  eat and the therapeutics we use are created using biotechnology. This course explores the methods, applications and ethics associated with these emerging technologies.</a:t>
            </a:r>
            <a:endParaRPr lang="en-US" dirty="0">
              <a:solidFill>
                <a:prstClr val="black"/>
              </a:solidFill>
              <a:latin typeface="Calibri"/>
              <a:ea typeface="+mn-ea"/>
              <a:cs typeface="+mn-cs"/>
            </a:endParaRPr>
          </a:p>
        </p:txBody>
      </p:sp>
      <p:pic>
        <p:nvPicPr>
          <p:cNvPr id="14" name="Picture 2" descr="http://www.success4dummies.com/wp-content/uploads/2009/07/Human-Clon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770" y="1600200"/>
            <a:ext cx="1814629" cy="2390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0599" y="621268"/>
            <a:ext cx="1614801" cy="338554"/>
          </a:xfrm>
          <a:prstGeom prst="rect">
            <a:avLst/>
          </a:prstGeom>
          <a:noFill/>
        </p:spPr>
        <p:txBody>
          <a:bodyPr wrap="none" rtlCol="0">
            <a:spAutoFit/>
          </a:bodyPr>
          <a:lstStyle/>
          <a:p>
            <a:pPr defTabSz="914400" fontAlgn="auto">
              <a:spcBef>
                <a:spcPts val="0"/>
              </a:spcBef>
              <a:spcAft>
                <a:spcPts val="0"/>
              </a:spcAft>
            </a:pPr>
            <a:r>
              <a:rPr lang="en-US" sz="1600" dirty="0" smtClean="0">
                <a:solidFill>
                  <a:prstClr val="black"/>
                </a:solidFill>
                <a:latin typeface="Calibri"/>
                <a:ea typeface="+mn-ea"/>
                <a:cs typeface="+mn-cs"/>
              </a:rPr>
              <a:t>Transgenic plants</a:t>
            </a:r>
          </a:p>
        </p:txBody>
      </p:sp>
      <p:sp>
        <p:nvSpPr>
          <p:cNvPr id="16" name="TextBox 15"/>
          <p:cNvSpPr txBox="1"/>
          <p:nvPr/>
        </p:nvSpPr>
        <p:spPr>
          <a:xfrm>
            <a:off x="3414379" y="2173843"/>
            <a:ext cx="1748171" cy="338554"/>
          </a:xfrm>
          <a:prstGeom prst="rect">
            <a:avLst/>
          </a:prstGeom>
          <a:noFill/>
        </p:spPr>
        <p:txBody>
          <a:bodyPr wrap="none" rtlCol="0">
            <a:spAutoFit/>
          </a:bodyPr>
          <a:lstStyle/>
          <a:p>
            <a:pPr defTabSz="914400" fontAlgn="auto">
              <a:spcBef>
                <a:spcPts val="0"/>
              </a:spcBef>
              <a:spcAft>
                <a:spcPts val="0"/>
              </a:spcAft>
            </a:pPr>
            <a:r>
              <a:rPr lang="en-US" sz="1600" dirty="0" smtClean="0">
                <a:solidFill>
                  <a:prstClr val="black"/>
                </a:solidFill>
                <a:latin typeface="Calibri"/>
                <a:ea typeface="+mn-ea"/>
                <a:cs typeface="+mn-cs"/>
              </a:rPr>
              <a:t>Transgenic animals</a:t>
            </a:r>
          </a:p>
        </p:txBody>
      </p:sp>
      <p:sp>
        <p:nvSpPr>
          <p:cNvPr id="7" name="TextBox 6"/>
          <p:cNvSpPr txBox="1"/>
          <p:nvPr/>
        </p:nvSpPr>
        <p:spPr>
          <a:xfrm>
            <a:off x="5400550" y="1304925"/>
            <a:ext cx="1457450" cy="338554"/>
          </a:xfrm>
          <a:prstGeom prst="rect">
            <a:avLst/>
          </a:prstGeom>
          <a:noFill/>
        </p:spPr>
        <p:txBody>
          <a:bodyPr wrap="none" rtlCol="0">
            <a:spAutoFit/>
          </a:bodyPr>
          <a:lstStyle/>
          <a:p>
            <a:pPr defTabSz="914400" fontAlgn="auto">
              <a:spcBef>
                <a:spcPts val="0"/>
              </a:spcBef>
              <a:spcAft>
                <a:spcPts val="0"/>
              </a:spcAft>
            </a:pPr>
            <a:r>
              <a:rPr lang="en-US" sz="1600" dirty="0" smtClean="0">
                <a:solidFill>
                  <a:prstClr val="black"/>
                </a:solidFill>
                <a:latin typeface="Calibri"/>
                <a:ea typeface="+mn-ea"/>
                <a:cs typeface="+mn-cs"/>
              </a:rPr>
              <a:t>Human Cloning</a:t>
            </a:r>
            <a:endParaRPr lang="en-US" sz="1600" dirty="0">
              <a:solidFill>
                <a:prstClr val="black"/>
              </a:solidFill>
              <a:latin typeface="Calibri"/>
              <a:ea typeface="+mn-ea"/>
              <a:cs typeface="+mn-cs"/>
            </a:endParaRPr>
          </a:p>
        </p:txBody>
      </p:sp>
      <p:pic>
        <p:nvPicPr>
          <p:cNvPr id="18" name="Picture 2" descr="http://images.google.com/url?source=imglanding&amp;ct=img&amp;q=http://i.telegraph.co.uk/multimedia/archive/01505/Octomum_1505465c.jpg&amp;sa=X&amp;ei=p1KoToCWM5DJsQKh2unsDw&amp;ved=0CAsQ8wc&amp;usg=AFQjCNEhXP4H1AEzFdhZtompvSWRv0GuR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119" y="2926826"/>
            <a:ext cx="1699681" cy="10641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90675" y="2667000"/>
            <a:ext cx="1827295" cy="338554"/>
          </a:xfrm>
          <a:prstGeom prst="rect">
            <a:avLst/>
          </a:prstGeom>
          <a:noFill/>
        </p:spPr>
        <p:txBody>
          <a:bodyPr wrap="none" rtlCol="0">
            <a:spAutoFit/>
          </a:bodyPr>
          <a:lstStyle/>
          <a:p>
            <a:pPr defTabSz="914400" fontAlgn="auto">
              <a:spcBef>
                <a:spcPts val="0"/>
              </a:spcBef>
              <a:spcAft>
                <a:spcPts val="0"/>
              </a:spcAft>
            </a:pPr>
            <a:r>
              <a:rPr lang="en-US" sz="1600" dirty="0" smtClean="0">
                <a:solidFill>
                  <a:prstClr val="black"/>
                </a:solidFill>
                <a:latin typeface="Calibri"/>
                <a:ea typeface="+mn-ea"/>
                <a:cs typeface="+mn-cs"/>
              </a:rPr>
              <a:t>In Vitro Fertilization</a:t>
            </a:r>
          </a:p>
        </p:txBody>
      </p:sp>
      <p:pic>
        <p:nvPicPr>
          <p:cNvPr id="20" name="Picture 2" descr="http://upload.wikimedia.org/wikipedia/commons/thumb/0/0a/Daschle_letter.jpg/250px-Daschle_letter.jpg">
            <a:hlinkClick r:id="rId6" tooltip="A letter sent to Senate Majority Leader Tom Daschle containing anthrax powder killed two postal workers"/>
          </p:cNvPr>
          <p:cNvPicPr>
            <a:picLocks noChangeAspect="1" noChangeArrowheads="1"/>
          </p:cNvPicPr>
          <p:nvPr/>
        </p:nvPicPr>
        <p:blipFill>
          <a:blip r:embed="rId7" cstate="print"/>
          <a:srcRect/>
          <a:stretch>
            <a:fillRect/>
          </a:stretch>
        </p:blipFill>
        <p:spPr bwMode="auto">
          <a:xfrm>
            <a:off x="19049" y="3087510"/>
            <a:ext cx="1590675" cy="884416"/>
          </a:xfrm>
          <a:prstGeom prst="rect">
            <a:avLst/>
          </a:prstGeom>
          <a:noFill/>
        </p:spPr>
      </p:pic>
      <p:sp>
        <p:nvSpPr>
          <p:cNvPr id="21" name="TextBox 20"/>
          <p:cNvSpPr txBox="1"/>
          <p:nvPr/>
        </p:nvSpPr>
        <p:spPr>
          <a:xfrm>
            <a:off x="232922" y="2814221"/>
            <a:ext cx="1233928" cy="338554"/>
          </a:xfrm>
          <a:prstGeom prst="rect">
            <a:avLst/>
          </a:prstGeom>
          <a:noFill/>
        </p:spPr>
        <p:txBody>
          <a:bodyPr wrap="none" rtlCol="0">
            <a:spAutoFit/>
          </a:bodyPr>
          <a:lstStyle/>
          <a:p>
            <a:pPr defTabSz="914400" fontAlgn="auto">
              <a:spcBef>
                <a:spcPts val="0"/>
              </a:spcBef>
              <a:spcAft>
                <a:spcPts val="0"/>
              </a:spcAft>
            </a:pPr>
            <a:r>
              <a:rPr lang="en-US" sz="1600" dirty="0" smtClean="0">
                <a:solidFill>
                  <a:prstClr val="black"/>
                </a:solidFill>
                <a:latin typeface="Calibri"/>
                <a:ea typeface="+mn-ea"/>
                <a:cs typeface="+mn-cs"/>
              </a:rPr>
              <a:t>Bioterrorism</a:t>
            </a:r>
          </a:p>
        </p:txBody>
      </p:sp>
    </p:spTree>
    <p:extLst>
      <p:ext uri="{BB962C8B-B14F-4D97-AF65-F5344CB8AC3E}">
        <p14:creationId xmlns:p14="http://schemas.microsoft.com/office/powerpoint/2010/main" val="3813187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04800"/>
            <a:ext cx="5105400" cy="3352800"/>
          </a:xfrm>
        </p:spPr>
        <p:txBody>
          <a:bodyPr rtlCol="0">
            <a:normAutofit fontScale="90000"/>
          </a:bodyPr>
          <a:lstStyle/>
          <a:p>
            <a:pPr algn="l" fontAlgn="auto">
              <a:spcAft>
                <a:spcPts val="0"/>
              </a:spcAft>
              <a:defRPr/>
            </a:pPr>
            <a:r>
              <a:rPr lang="en-US" b="1" smtClean="0">
                <a:ea typeface="+mj-ea"/>
                <a:cs typeface="+mj-cs"/>
              </a:rPr>
              <a:t>PLS 170 C1 </a:t>
            </a:r>
            <a:br>
              <a:rPr lang="en-US" b="1" smtClean="0">
                <a:ea typeface="+mj-ea"/>
                <a:cs typeface="+mj-cs"/>
              </a:rPr>
            </a:br>
            <a:r>
              <a:rPr lang="en-US" b="1" smtClean="0">
                <a:ea typeface="+mj-ea"/>
                <a:cs typeface="+mj-cs"/>
              </a:rPr>
              <a:t>Plants and Our World</a:t>
            </a:r>
            <a:br>
              <a:rPr lang="en-US" b="1" smtClean="0">
                <a:ea typeface="+mj-ea"/>
                <a:cs typeface="+mj-cs"/>
              </a:rPr>
            </a:br>
            <a:r>
              <a:rPr lang="en-US" sz="3600" b="1" smtClean="0">
                <a:ea typeface="+mj-ea"/>
                <a:cs typeface="+mj-cs"/>
              </a:rPr>
              <a:t>Dr. Tanya Quist</a:t>
            </a:r>
            <a:r>
              <a:rPr lang="en-US" b="1" smtClean="0">
                <a:ea typeface="+mj-ea"/>
                <a:cs typeface="+mj-cs"/>
              </a:rPr>
              <a:t/>
            </a:r>
            <a:br>
              <a:rPr lang="en-US" b="1" smtClean="0">
                <a:ea typeface="+mj-ea"/>
                <a:cs typeface="+mj-cs"/>
              </a:rPr>
            </a:br>
            <a:r>
              <a:rPr lang="en-US" b="1" smtClean="0">
                <a:solidFill>
                  <a:srgbClr val="92D050"/>
                </a:solidFill>
                <a:effectLst>
                  <a:outerShdw blurRad="38100" dist="38100" dir="2700000" algn="tl">
                    <a:srgbClr val="000000">
                      <a:alpha val="43137"/>
                    </a:srgbClr>
                  </a:outerShdw>
                </a:effectLst>
                <a:ea typeface="+mj-ea"/>
                <a:cs typeface="+mj-cs"/>
              </a:rPr>
              <a:t/>
            </a:r>
            <a:br>
              <a:rPr lang="en-US" b="1" smtClean="0">
                <a:solidFill>
                  <a:srgbClr val="92D050"/>
                </a:solidFill>
                <a:effectLst>
                  <a:outerShdw blurRad="38100" dist="38100" dir="2700000" algn="tl">
                    <a:srgbClr val="000000">
                      <a:alpha val="43137"/>
                    </a:srgbClr>
                  </a:outerShdw>
                </a:effectLst>
                <a:ea typeface="+mj-ea"/>
                <a:cs typeface="+mj-cs"/>
              </a:rPr>
            </a:br>
            <a:r>
              <a:rPr lang="en-US" sz="3100" smtClean="0">
                <a:ea typeface="+mj-ea"/>
                <a:cs typeface="+mj-cs"/>
              </a:rPr>
              <a:t>Fall semester</a:t>
            </a:r>
            <a:br>
              <a:rPr lang="en-US" sz="3100" smtClean="0">
                <a:ea typeface="+mj-ea"/>
                <a:cs typeface="+mj-cs"/>
              </a:rPr>
            </a:br>
            <a:endParaRPr lang="en-US" sz="3100" dirty="0">
              <a:ea typeface="+mj-ea"/>
              <a:cs typeface="+mj-cs"/>
            </a:endParaRPr>
          </a:p>
        </p:txBody>
      </p:sp>
      <p:sp>
        <p:nvSpPr>
          <p:cNvPr id="3" name="Subtitle 2"/>
          <p:cNvSpPr>
            <a:spLocks noGrp="1"/>
          </p:cNvSpPr>
          <p:nvPr>
            <p:ph type="subTitle" idx="1"/>
          </p:nvPr>
        </p:nvSpPr>
        <p:spPr>
          <a:xfrm>
            <a:off x="152400" y="4038600"/>
            <a:ext cx="8736013" cy="2590800"/>
          </a:xfrm>
          <a:solidFill>
            <a:schemeClr val="bg1"/>
          </a:solidFill>
          <a:ln w="19050">
            <a:solidFill>
              <a:schemeClr val="tx2"/>
            </a:solidFill>
          </a:ln>
        </p:spPr>
        <p:txBody>
          <a:bodyPr rtlCol="0">
            <a:noAutofit/>
          </a:bodyPr>
          <a:lstStyle/>
          <a:p>
            <a:pPr fontAlgn="auto">
              <a:spcAft>
                <a:spcPts val="0"/>
              </a:spcAft>
              <a:buFont typeface="Arial"/>
              <a:buNone/>
              <a:defRPr/>
            </a:pPr>
            <a:r>
              <a:rPr lang="en-US" sz="2800" b="1" dirty="0" smtClean="0">
                <a:solidFill>
                  <a:srgbClr val="002060"/>
                </a:solidFill>
                <a:ea typeface="+mn-ea"/>
                <a:cs typeface="+mn-cs"/>
              </a:rPr>
              <a:t>What makes plants uniquely interesting, different from </a:t>
            </a:r>
            <a:r>
              <a:rPr lang="en-US" sz="2800" b="1" dirty="0" smtClean="0">
                <a:solidFill>
                  <a:srgbClr val="002060"/>
                </a:solidFill>
                <a:ea typeface="+mn-ea"/>
                <a:cs typeface="+mn-cs"/>
              </a:rPr>
              <a:t>other organisms</a:t>
            </a:r>
            <a:r>
              <a:rPr lang="en-US" sz="2800" b="1" dirty="0" smtClean="0">
                <a:solidFill>
                  <a:srgbClr val="002060"/>
                </a:solidFill>
                <a:ea typeface="+mn-ea"/>
                <a:cs typeface="+mn-cs"/>
              </a:rPr>
              <a:t>, and central to human life and society? </a:t>
            </a:r>
          </a:p>
          <a:p>
            <a:pPr fontAlgn="auto">
              <a:spcAft>
                <a:spcPts val="0"/>
              </a:spcAft>
              <a:buFont typeface="Arial"/>
              <a:buNone/>
              <a:defRPr/>
            </a:pPr>
            <a:r>
              <a:rPr lang="en-US" sz="2400" dirty="0" smtClean="0">
                <a:solidFill>
                  <a:srgbClr val="002060"/>
                </a:solidFill>
                <a:ea typeface="+mn-ea"/>
                <a:cs typeface="+mn-cs"/>
              </a:rPr>
              <a:t>Discover the principles of plant growth, development and reproduction working at the cellular and whole plant level.</a:t>
            </a:r>
          </a:p>
          <a:p>
            <a:pPr fontAlgn="auto">
              <a:spcAft>
                <a:spcPts val="0"/>
              </a:spcAft>
              <a:buFont typeface="Arial"/>
              <a:buNone/>
              <a:defRPr/>
            </a:pPr>
            <a:r>
              <a:rPr lang="en-US" sz="2400" dirty="0" smtClean="0">
                <a:solidFill>
                  <a:srgbClr val="002060"/>
                </a:solidFill>
                <a:ea typeface="+mn-ea"/>
                <a:cs typeface="+mn-cs"/>
              </a:rPr>
              <a:t>Explore how plants are affected by their environment, </a:t>
            </a:r>
          </a:p>
          <a:p>
            <a:pPr fontAlgn="auto">
              <a:spcAft>
                <a:spcPts val="0"/>
              </a:spcAft>
              <a:buFont typeface="Arial"/>
              <a:buNone/>
              <a:defRPr/>
            </a:pPr>
            <a:r>
              <a:rPr lang="en-US" sz="2400" dirty="0" smtClean="0">
                <a:solidFill>
                  <a:srgbClr val="002060"/>
                </a:solidFill>
                <a:ea typeface="+mn-ea"/>
                <a:cs typeface="+mn-cs"/>
              </a:rPr>
              <a:t>and their ecology and evolution.</a:t>
            </a:r>
            <a:endParaRPr lang="en-US" sz="2400" dirty="0" smtClean="0">
              <a:solidFill>
                <a:srgbClr val="002060"/>
              </a:solidFill>
              <a:effectLst>
                <a:outerShdw blurRad="38100" dist="38100" dir="2700000" algn="tl">
                  <a:srgbClr val="000000">
                    <a:alpha val="43137"/>
                  </a:srgbClr>
                </a:outerShdw>
              </a:effectLst>
              <a:ea typeface="+mn-ea"/>
              <a:cs typeface="+mn-cs"/>
            </a:endParaRPr>
          </a:p>
        </p:txBody>
      </p:sp>
      <p:sp>
        <p:nvSpPr>
          <p:cNvPr id="6" name="Rectangle 5"/>
          <p:cNvSpPr/>
          <p:nvPr/>
        </p:nvSpPr>
        <p:spPr>
          <a:xfrm>
            <a:off x="152400" y="304800"/>
            <a:ext cx="2514600" cy="304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781800" y="1600200"/>
            <a:ext cx="2019300" cy="2286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5" name="Picture 3"/>
          <p:cNvPicPr>
            <a:picLocks noChangeAspect="1"/>
          </p:cNvPicPr>
          <p:nvPr/>
        </p:nvPicPr>
        <p:blipFill>
          <a:blip r:embed="rId2"/>
          <a:srcRect/>
          <a:stretch>
            <a:fillRect/>
          </a:stretch>
        </p:blipFill>
        <p:spPr bwMode="auto">
          <a:xfrm>
            <a:off x="228600" y="381000"/>
            <a:ext cx="2362200" cy="2895600"/>
          </a:xfrm>
          <a:prstGeom prst="rect">
            <a:avLst/>
          </a:prstGeom>
          <a:noFill/>
          <a:ln w="9525">
            <a:noFill/>
            <a:miter lim="800000"/>
            <a:headEnd/>
            <a:tailEnd/>
          </a:ln>
        </p:spPr>
      </p:pic>
      <p:pic>
        <p:nvPicPr>
          <p:cNvPr id="15366" name="Picture 4"/>
          <p:cNvPicPr>
            <a:picLocks noChangeAspect="1"/>
          </p:cNvPicPr>
          <p:nvPr/>
        </p:nvPicPr>
        <p:blipFill>
          <a:blip r:embed="rId3"/>
          <a:srcRect/>
          <a:stretch>
            <a:fillRect/>
          </a:stretch>
        </p:blipFill>
        <p:spPr bwMode="auto">
          <a:xfrm>
            <a:off x="6846888" y="1676400"/>
            <a:ext cx="1870075" cy="2133600"/>
          </a:xfrm>
          <a:prstGeom prst="rect">
            <a:avLst/>
          </a:prstGeom>
          <a:noFill/>
          <a:ln w="9525">
            <a:noFill/>
            <a:miter lim="800000"/>
            <a:headEnd/>
            <a:tailEnd/>
          </a:ln>
        </p:spPr>
      </p:pic>
      <p:sp>
        <p:nvSpPr>
          <p:cNvPr id="10" name="Rectangle 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Picture 5.png"/>
          <p:cNvPicPr>
            <a:picLocks noChangeAspect="1"/>
          </p:cNvPicPr>
          <p:nvPr/>
        </p:nvPicPr>
        <p:blipFill>
          <a:blip r:embed="rId2"/>
          <a:srcRect/>
          <a:stretch>
            <a:fillRect/>
          </a:stretch>
        </p:blipFill>
        <p:spPr bwMode="auto">
          <a:xfrm>
            <a:off x="152400" y="0"/>
            <a:ext cx="88392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25999">
              <a:srgbClr val="C2D1ED"/>
            </a:gs>
            <a:gs pos="50000">
              <a:srgbClr val="558ED5"/>
            </a:gs>
            <a:gs pos="100000">
              <a:srgbClr val="558ED5"/>
            </a:gs>
          </a:gsLst>
          <a:lin ang="5400000"/>
        </a:gradFill>
        <a:effectLst/>
      </p:bgPr>
    </p:bg>
    <p:spTree>
      <p:nvGrpSpPr>
        <p:cNvPr id="1" name=""/>
        <p:cNvGrpSpPr/>
        <p:nvPr/>
      </p:nvGrpSpPr>
      <p:grpSpPr>
        <a:xfrm>
          <a:off x="0" y="0"/>
          <a:ext cx="0" cy="0"/>
          <a:chOff x="0" y="0"/>
          <a:chExt cx="0" cy="0"/>
        </a:xfrm>
      </p:grpSpPr>
      <p:pic>
        <p:nvPicPr>
          <p:cNvPr id="26626" name="Picture 5"/>
          <p:cNvPicPr>
            <a:picLocks noChangeAspect="1"/>
          </p:cNvPicPr>
          <p:nvPr/>
        </p:nvPicPr>
        <p:blipFill>
          <a:blip r:embed="rId2"/>
          <a:srcRect l="3165" r="11420"/>
          <a:stretch>
            <a:fillRect/>
          </a:stretch>
        </p:blipFill>
        <p:spPr bwMode="auto">
          <a:xfrm>
            <a:off x="6477000" y="2293938"/>
            <a:ext cx="2468563" cy="2125662"/>
          </a:xfrm>
          <a:prstGeom prst="rect">
            <a:avLst/>
          </a:prstGeom>
          <a:noFill/>
          <a:ln w="19050">
            <a:solidFill>
              <a:schemeClr val="bg1"/>
            </a:solidFill>
            <a:miter lim="800000"/>
            <a:headEnd/>
            <a:tailEnd/>
          </a:ln>
        </p:spPr>
      </p:pic>
      <p:sp>
        <p:nvSpPr>
          <p:cNvPr id="26627" name="TextBox 3"/>
          <p:cNvSpPr txBox="1">
            <a:spLocks noChangeArrowheads="1"/>
          </p:cNvSpPr>
          <p:nvPr/>
        </p:nvSpPr>
        <p:spPr bwMode="auto">
          <a:xfrm>
            <a:off x="0" y="31750"/>
            <a:ext cx="7239000" cy="3262313"/>
          </a:xfrm>
          <a:prstGeom prst="rect">
            <a:avLst/>
          </a:prstGeom>
          <a:noFill/>
          <a:ln w="28575">
            <a:noFill/>
            <a:miter lim="800000"/>
            <a:headEnd/>
            <a:tailEnd/>
          </a:ln>
        </p:spPr>
        <p:txBody>
          <a:bodyPr>
            <a:prstTxWarp prst="textNoShape">
              <a:avLst/>
            </a:prstTxWarp>
            <a:spAutoFit/>
          </a:bodyPr>
          <a:lstStyle/>
          <a:p>
            <a:pPr defTabSz="914400"/>
            <a:r>
              <a:rPr lang="en-US" sz="3200" b="1">
                <a:latin typeface="Calibri" pitchFamily="-60" charset="0"/>
              </a:rPr>
              <a:t>PLS 217</a:t>
            </a:r>
          </a:p>
          <a:p>
            <a:pPr defTabSz="914400"/>
            <a:r>
              <a:rPr lang="en-US" sz="3600" b="1">
                <a:latin typeface="Calibri" pitchFamily="-60" charset="0"/>
              </a:rPr>
              <a:t>Introduction to Hydroponics &amp; Controlled Environment Agriculture</a:t>
            </a:r>
            <a:r>
              <a:rPr lang="en-US" sz="2400" b="1">
                <a:latin typeface="Calibri" pitchFamily="-60" charset="0"/>
              </a:rPr>
              <a:t>. </a:t>
            </a:r>
          </a:p>
          <a:p>
            <a:pPr defTabSz="914400"/>
            <a:r>
              <a:rPr lang="en-US" sz="2800" b="1">
                <a:latin typeface="Calibri" pitchFamily="-60" charset="0"/>
              </a:rPr>
              <a:t>Dr. Patricia Rorabaugh</a:t>
            </a:r>
          </a:p>
          <a:p>
            <a:pPr defTabSz="914400"/>
            <a:r>
              <a:rPr lang="en-US" sz="2400" b="1">
                <a:latin typeface="Calibri" pitchFamily="-60" charset="0"/>
              </a:rPr>
              <a:t>Fall Semester</a:t>
            </a:r>
          </a:p>
          <a:p>
            <a:pPr defTabSz="914400"/>
            <a:r>
              <a:rPr lang="en-US" sz="2400" b="1">
                <a:latin typeface="Calibri" pitchFamily="-60" charset="0"/>
              </a:rPr>
              <a:t>Tu/Th 3:00-5:30pm</a:t>
            </a:r>
          </a:p>
          <a:p>
            <a:pPr defTabSz="914400"/>
            <a:endParaRPr lang="en-US" sz="2800" b="1">
              <a:latin typeface="Calibri" pitchFamily="-60" charset="0"/>
            </a:endParaRPr>
          </a:p>
        </p:txBody>
      </p:sp>
      <p:sp>
        <p:nvSpPr>
          <p:cNvPr id="26628" name="TextBox 4"/>
          <p:cNvSpPr txBox="1">
            <a:spLocks noChangeArrowheads="1"/>
          </p:cNvSpPr>
          <p:nvPr/>
        </p:nvSpPr>
        <p:spPr bwMode="auto">
          <a:xfrm>
            <a:off x="76200" y="4495800"/>
            <a:ext cx="8915400" cy="1949450"/>
          </a:xfrm>
          <a:prstGeom prst="rect">
            <a:avLst/>
          </a:prstGeom>
          <a:solidFill>
            <a:schemeClr val="bg1"/>
          </a:solidFill>
          <a:ln w="28575">
            <a:solidFill>
              <a:schemeClr val="tx1"/>
            </a:solidFill>
            <a:miter lim="800000"/>
            <a:headEnd/>
            <a:tailEnd/>
          </a:ln>
        </p:spPr>
        <p:txBody>
          <a:bodyPr>
            <a:prstTxWarp prst="textNoShape">
              <a:avLst/>
            </a:prstTxWarp>
            <a:spAutoFit/>
          </a:bodyPr>
          <a:lstStyle/>
          <a:p>
            <a:pPr defTabSz="914400"/>
            <a:r>
              <a:rPr lang="en-US" sz="2000" b="1">
                <a:latin typeface="Calibri" pitchFamily="-60" charset="0"/>
              </a:rPr>
              <a:t>Learn the history of hydroponics and controlled environment agriculture.  Gain understanding of plant physiology and anatomy and how cultural practices affect plant protection, transplanting, pollination and plant nutrition. Further your knowledge of practical concerns affecting greenhouse site selection, greenhouse structures, controls, and strategies to “green” the greenhouse and excel in business through better understanding of marketing, economics &amp; business plans.</a:t>
            </a:r>
          </a:p>
        </p:txBody>
      </p:sp>
      <p:pic>
        <p:nvPicPr>
          <p:cNvPr id="26629" name="Picture 6"/>
          <p:cNvPicPr>
            <a:picLocks noChangeAspect="1"/>
          </p:cNvPicPr>
          <p:nvPr/>
        </p:nvPicPr>
        <p:blipFill>
          <a:blip r:embed="rId3"/>
          <a:srcRect/>
          <a:stretch>
            <a:fillRect/>
          </a:stretch>
        </p:blipFill>
        <p:spPr bwMode="auto">
          <a:xfrm>
            <a:off x="3810000" y="2324100"/>
            <a:ext cx="2590800" cy="1943100"/>
          </a:xfrm>
          <a:prstGeom prst="rect">
            <a:avLst/>
          </a:prstGeom>
          <a:noFill/>
          <a:ln w="19050">
            <a:solidFill>
              <a:schemeClr val="bg1"/>
            </a:solidFill>
            <a:miter lim="800000"/>
            <a:headEnd/>
            <a:tailEnd/>
          </a:ln>
        </p:spPr>
      </p:pic>
      <p:pic>
        <p:nvPicPr>
          <p:cNvPr id="26630" name="Picture 10"/>
          <p:cNvPicPr>
            <a:picLocks noChangeAspect="1"/>
          </p:cNvPicPr>
          <p:nvPr/>
        </p:nvPicPr>
        <p:blipFill>
          <a:blip r:embed="rId4"/>
          <a:srcRect/>
          <a:stretch>
            <a:fillRect/>
          </a:stretch>
        </p:blipFill>
        <p:spPr bwMode="auto">
          <a:xfrm>
            <a:off x="2133600" y="2954338"/>
            <a:ext cx="1600200" cy="1425575"/>
          </a:xfrm>
          <a:prstGeom prst="rect">
            <a:avLst/>
          </a:prstGeom>
          <a:noFill/>
          <a:ln w="19050">
            <a:solidFill>
              <a:schemeClr val="bg1"/>
            </a:solidFill>
            <a:miter lim="800000"/>
            <a:headEnd/>
            <a:tailEnd/>
          </a:ln>
        </p:spPr>
      </p:pic>
      <p:pic>
        <p:nvPicPr>
          <p:cNvPr id="26631" name="Picture 11"/>
          <p:cNvPicPr>
            <a:picLocks noChangeAspect="1"/>
          </p:cNvPicPr>
          <p:nvPr/>
        </p:nvPicPr>
        <p:blipFill>
          <a:blip r:embed="rId5"/>
          <a:srcRect/>
          <a:stretch>
            <a:fillRect/>
          </a:stretch>
        </p:blipFill>
        <p:spPr bwMode="auto">
          <a:xfrm>
            <a:off x="76200" y="2971800"/>
            <a:ext cx="2003425" cy="1404938"/>
          </a:xfrm>
          <a:prstGeom prst="rect">
            <a:avLst/>
          </a:prstGeom>
          <a:noFill/>
          <a:ln w="19050">
            <a:solidFill>
              <a:schemeClr val="bg1"/>
            </a:solidFill>
            <a:miter lim="800000"/>
            <a:headEnd/>
            <a:tailEnd/>
          </a:ln>
        </p:spPr>
      </p:pic>
      <p:sp>
        <p:nvSpPr>
          <p:cNvPr id="26632" name="TextBox 13"/>
          <p:cNvSpPr txBox="1">
            <a:spLocks noChangeArrowheads="1"/>
          </p:cNvSpPr>
          <p:nvPr/>
        </p:nvSpPr>
        <p:spPr bwMode="auto">
          <a:xfrm>
            <a:off x="3810000" y="3886200"/>
            <a:ext cx="2590800" cy="536575"/>
          </a:xfrm>
          <a:prstGeom prst="rect">
            <a:avLst/>
          </a:prstGeom>
          <a:solidFill>
            <a:schemeClr val="bg1"/>
          </a:solidFill>
          <a:ln w="19050">
            <a:solidFill>
              <a:schemeClr val="tx1"/>
            </a:solidFill>
            <a:miter lim="800000"/>
            <a:headEnd/>
            <a:tailEnd/>
          </a:ln>
        </p:spPr>
        <p:txBody>
          <a:bodyPr>
            <a:prstTxWarp prst="textNoShape">
              <a:avLst/>
            </a:prstTxWarp>
            <a:spAutoFit/>
          </a:bodyPr>
          <a:lstStyle/>
          <a:p>
            <a:pPr algn="ctr" defTabSz="914400"/>
            <a:r>
              <a:rPr lang="en-US" sz="1400">
                <a:latin typeface="Calibri" pitchFamily="-60" charset="0"/>
              </a:rPr>
              <a:t>CEAC: 1951 E. Roger Road</a:t>
            </a:r>
          </a:p>
          <a:p>
            <a:pPr algn="ctr" defTabSz="914400"/>
            <a:r>
              <a:rPr lang="en-US" sz="1400">
                <a:latin typeface="Calibri" pitchFamily="-60" charset="0"/>
              </a:rPr>
              <a:t>4 mi. north of main campus </a:t>
            </a:r>
          </a:p>
        </p:txBody>
      </p:sp>
      <p:sp>
        <p:nvSpPr>
          <p:cNvPr id="26633" name="TextBox 9"/>
          <p:cNvSpPr txBox="1">
            <a:spLocks noChangeArrowheads="1"/>
          </p:cNvSpPr>
          <p:nvPr/>
        </p:nvSpPr>
        <p:spPr bwMode="auto">
          <a:xfrm>
            <a:off x="4648200" y="6400800"/>
            <a:ext cx="4322763" cy="519113"/>
          </a:xfrm>
          <a:prstGeom prst="rect">
            <a:avLst/>
          </a:prstGeom>
          <a:noFill/>
          <a:ln w="9525">
            <a:noFill/>
            <a:miter lim="800000"/>
            <a:headEnd/>
            <a:tailEnd/>
          </a:ln>
        </p:spPr>
        <p:txBody>
          <a:bodyPr wrap="none">
            <a:prstTxWarp prst="textNoShape">
              <a:avLst/>
            </a:prstTxWarp>
            <a:spAutoFit/>
          </a:bodyPr>
          <a:lstStyle/>
          <a:p>
            <a:pPr defTabSz="914400"/>
            <a:r>
              <a:rPr lang="en-US" sz="2800" b="1">
                <a:solidFill>
                  <a:srgbClr val="FFFF00"/>
                </a:solidFill>
                <a:latin typeface="Calibri" pitchFamily="-60" charset="0"/>
              </a:rPr>
              <a:t>http://cals.arizona.edu/spls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176338"/>
            <a:ext cx="6248400" cy="1470025"/>
          </a:xfrm>
        </p:spPr>
        <p:txBody>
          <a:bodyPr rtlCol="0">
            <a:normAutofit fontScale="90000"/>
          </a:bodyPr>
          <a:lstStyle/>
          <a:p>
            <a:pPr algn="l" fontAlgn="auto">
              <a:spcAft>
                <a:spcPts val="0"/>
              </a:spcAft>
              <a:defRPr/>
            </a:pPr>
            <a:r>
              <a:rPr lang="en-US" b="1" dirty="0" smtClean="0">
                <a:solidFill>
                  <a:schemeClr val="accent3">
                    <a:lumMod val="50000"/>
                  </a:schemeClr>
                </a:solidFill>
                <a:ea typeface="+mj-ea"/>
                <a:cs typeface="+mj-cs"/>
              </a:rPr>
              <a:t>PLP 305 </a:t>
            </a:r>
            <a:br>
              <a:rPr lang="en-US" b="1" dirty="0" smtClean="0">
                <a:solidFill>
                  <a:schemeClr val="accent3">
                    <a:lumMod val="50000"/>
                  </a:schemeClr>
                </a:solidFill>
                <a:ea typeface="+mj-ea"/>
                <a:cs typeface="+mj-cs"/>
              </a:rPr>
            </a:br>
            <a:r>
              <a:rPr lang="en-US" b="1" dirty="0" smtClean="0">
                <a:solidFill>
                  <a:schemeClr val="accent3">
                    <a:lumMod val="50000"/>
                  </a:schemeClr>
                </a:solidFill>
                <a:ea typeface="+mj-ea"/>
                <a:cs typeface="+mj-cs"/>
              </a:rPr>
              <a:t>Plant Pathology</a:t>
            </a:r>
            <a:br>
              <a:rPr lang="en-US" b="1" dirty="0" smtClean="0">
                <a:solidFill>
                  <a:schemeClr val="accent3">
                    <a:lumMod val="50000"/>
                  </a:schemeClr>
                </a:solidFill>
                <a:ea typeface="+mj-ea"/>
                <a:cs typeface="+mj-cs"/>
              </a:rPr>
            </a:br>
            <a:r>
              <a:rPr lang="en-US" sz="3600" b="1" dirty="0" smtClean="0">
                <a:solidFill>
                  <a:schemeClr val="accent3">
                    <a:lumMod val="50000"/>
                  </a:schemeClr>
                </a:solidFill>
                <a:ea typeface="+mj-ea"/>
                <a:cs typeface="+mj-cs"/>
              </a:rPr>
              <a:t>Dr. Barry Pryor</a:t>
            </a:r>
            <a:r>
              <a:rPr lang="en-US" b="1" dirty="0" smtClean="0">
                <a:solidFill>
                  <a:schemeClr val="accent3">
                    <a:lumMod val="50000"/>
                  </a:schemeClr>
                </a:solidFill>
                <a:ea typeface="+mj-ea"/>
                <a:cs typeface="+mj-cs"/>
              </a:rPr>
              <a:t/>
            </a:r>
            <a:br>
              <a:rPr lang="en-US" b="1" dirty="0" smtClean="0">
                <a:solidFill>
                  <a:schemeClr val="accent3">
                    <a:lumMod val="50000"/>
                  </a:schemeClr>
                </a:solidFill>
                <a:ea typeface="+mj-ea"/>
                <a:cs typeface="+mj-cs"/>
              </a:rPr>
            </a:br>
            <a:r>
              <a:rPr lang="en-US" sz="1800" b="1" dirty="0" smtClean="0">
                <a:ea typeface="+mj-ea"/>
                <a:cs typeface="+mj-cs"/>
              </a:rPr>
              <a:t/>
            </a:r>
            <a:br>
              <a:rPr lang="en-US" sz="1800" b="1" dirty="0" smtClean="0">
                <a:ea typeface="+mj-ea"/>
                <a:cs typeface="+mj-cs"/>
              </a:rPr>
            </a:br>
            <a:r>
              <a:rPr lang="en-US" b="1" dirty="0" smtClean="0">
                <a:solidFill>
                  <a:srgbClr val="92D050"/>
                </a:solidFill>
                <a:effectLst>
                  <a:outerShdw blurRad="38100" dist="38100" dir="2700000" algn="tl">
                    <a:srgbClr val="000000">
                      <a:alpha val="43137"/>
                    </a:srgbClr>
                  </a:outerShdw>
                </a:effectLst>
                <a:ea typeface="+mj-ea"/>
                <a:cs typeface="+mj-cs"/>
              </a:rPr>
              <a:t/>
            </a:r>
            <a:br>
              <a:rPr lang="en-US" b="1" dirty="0" smtClean="0">
                <a:solidFill>
                  <a:srgbClr val="92D050"/>
                </a:solidFill>
                <a:effectLst>
                  <a:outerShdw blurRad="38100" dist="38100" dir="2700000" algn="tl">
                    <a:srgbClr val="000000">
                      <a:alpha val="43137"/>
                    </a:srgbClr>
                  </a:outerShdw>
                </a:effectLst>
                <a:ea typeface="+mj-ea"/>
                <a:cs typeface="+mj-cs"/>
              </a:rPr>
            </a:br>
            <a:r>
              <a:rPr lang="en-US" sz="3100" dirty="0" smtClean="0">
                <a:ea typeface="+mj-ea"/>
                <a:cs typeface="+mj-cs"/>
              </a:rPr>
              <a:t>Fall Semester</a:t>
            </a:r>
            <a:br>
              <a:rPr lang="en-US" sz="3100" dirty="0" smtClean="0">
                <a:ea typeface="+mj-ea"/>
                <a:cs typeface="+mj-cs"/>
              </a:rPr>
            </a:br>
            <a:r>
              <a:rPr lang="en-US" sz="2700" dirty="0" err="1" smtClean="0">
                <a:ea typeface="+mj-ea"/>
                <a:cs typeface="+mj-cs"/>
              </a:rPr>
              <a:t>Tu</a:t>
            </a:r>
            <a:r>
              <a:rPr lang="en-US" sz="2700" dirty="0" smtClean="0">
                <a:ea typeface="+mj-ea"/>
                <a:cs typeface="+mj-cs"/>
              </a:rPr>
              <a:t>, </a:t>
            </a:r>
            <a:r>
              <a:rPr lang="en-US" sz="2700" dirty="0" err="1" smtClean="0">
                <a:ea typeface="+mj-ea"/>
                <a:cs typeface="+mj-cs"/>
              </a:rPr>
              <a:t>Th</a:t>
            </a:r>
            <a:r>
              <a:rPr lang="en-US" sz="2700" dirty="0" smtClean="0">
                <a:ea typeface="+mj-ea"/>
                <a:cs typeface="+mj-cs"/>
              </a:rPr>
              <a:t> 12:30-1:45pm</a:t>
            </a:r>
            <a:endParaRPr lang="en-US" sz="3100" dirty="0">
              <a:ea typeface="+mj-ea"/>
              <a:cs typeface="+mj-cs"/>
            </a:endParaRPr>
          </a:p>
        </p:txBody>
      </p:sp>
      <p:sp>
        <p:nvSpPr>
          <p:cNvPr id="3" name="Subtitle 2"/>
          <p:cNvSpPr>
            <a:spLocks noGrp="1"/>
          </p:cNvSpPr>
          <p:nvPr>
            <p:ph type="subTitle" idx="1"/>
          </p:nvPr>
        </p:nvSpPr>
        <p:spPr>
          <a:xfrm>
            <a:off x="152400" y="3810000"/>
            <a:ext cx="8801100" cy="2971800"/>
          </a:xfrm>
          <a:solidFill>
            <a:srgbClr val="3C1C0A"/>
          </a:solidFill>
          <a:ln w="19050">
            <a:solidFill>
              <a:schemeClr val="accent6">
                <a:lumMod val="50000"/>
              </a:schemeClr>
            </a:solidFill>
          </a:ln>
        </p:spPr>
        <p:txBody>
          <a:bodyPr rtlCol="0">
            <a:noAutofit/>
          </a:bodyPr>
          <a:lstStyle/>
          <a:p>
            <a:pPr fontAlgn="auto">
              <a:spcAft>
                <a:spcPts val="0"/>
              </a:spcAft>
              <a:buFont typeface="Arial"/>
              <a:buNone/>
              <a:defRPr/>
            </a:pPr>
            <a:r>
              <a:rPr lang="en-US" sz="2800" b="1" dirty="0" smtClean="0">
                <a:solidFill>
                  <a:schemeClr val="bg1"/>
                </a:solidFill>
                <a:ea typeface="+mn-ea"/>
                <a:cs typeface="+mn-cs"/>
              </a:rPr>
              <a:t>Plants are fundamental to all aspects of life on  earth. </a:t>
            </a:r>
          </a:p>
          <a:p>
            <a:pPr fontAlgn="auto">
              <a:spcAft>
                <a:spcPts val="0"/>
              </a:spcAft>
              <a:buFont typeface="Arial"/>
              <a:buNone/>
              <a:defRPr/>
            </a:pPr>
            <a:r>
              <a:rPr lang="en-US" sz="2400" dirty="0" smtClean="0">
                <a:solidFill>
                  <a:schemeClr val="bg1"/>
                </a:solidFill>
                <a:ea typeface="+mn-ea"/>
                <a:cs typeface="+mn-cs"/>
              </a:rPr>
              <a:t>This course explores the critical need to understand the bacteria, </a:t>
            </a:r>
            <a:r>
              <a:rPr lang="en-US" sz="2400" dirty="0">
                <a:solidFill>
                  <a:schemeClr val="bg1"/>
                </a:solidFill>
                <a:ea typeface="+mn-ea"/>
                <a:cs typeface="+mn-cs"/>
              </a:rPr>
              <a:t>viruses, fungi, nematodes and other organisms </a:t>
            </a:r>
            <a:r>
              <a:rPr lang="en-US" sz="2400" dirty="0" smtClean="0">
                <a:solidFill>
                  <a:schemeClr val="bg1"/>
                </a:solidFill>
                <a:ea typeface="+mn-ea"/>
                <a:cs typeface="+mn-cs"/>
              </a:rPr>
              <a:t>that act as </a:t>
            </a:r>
            <a:r>
              <a:rPr lang="en-US" sz="2400" dirty="0">
                <a:solidFill>
                  <a:schemeClr val="bg1"/>
                </a:solidFill>
                <a:ea typeface="+mn-ea"/>
                <a:cs typeface="+mn-cs"/>
              </a:rPr>
              <a:t>plant </a:t>
            </a:r>
            <a:r>
              <a:rPr lang="en-US" sz="2400" dirty="0" smtClean="0">
                <a:solidFill>
                  <a:schemeClr val="bg1"/>
                </a:solidFill>
                <a:ea typeface="+mn-ea"/>
                <a:cs typeface="+mn-cs"/>
              </a:rPr>
              <a:t>pathogens; their role in </a:t>
            </a:r>
            <a:r>
              <a:rPr lang="en-US" sz="2400" dirty="0">
                <a:solidFill>
                  <a:schemeClr val="bg1"/>
                </a:solidFill>
                <a:ea typeface="+mn-ea"/>
                <a:cs typeface="+mn-cs"/>
              </a:rPr>
              <a:t>disease </a:t>
            </a:r>
            <a:r>
              <a:rPr lang="en-US" sz="2400" dirty="0" smtClean="0">
                <a:solidFill>
                  <a:schemeClr val="bg1"/>
                </a:solidFill>
                <a:ea typeface="+mn-ea"/>
                <a:cs typeface="+mn-cs"/>
              </a:rPr>
              <a:t>development, mechanisms of invasion and the natural plant defense responses and cultural </a:t>
            </a:r>
          </a:p>
          <a:p>
            <a:pPr fontAlgn="auto">
              <a:spcAft>
                <a:spcPts val="0"/>
              </a:spcAft>
              <a:buFont typeface="Arial"/>
              <a:buNone/>
              <a:defRPr/>
            </a:pPr>
            <a:r>
              <a:rPr lang="en-US" sz="2400" dirty="0" smtClean="0">
                <a:solidFill>
                  <a:schemeClr val="bg1"/>
                </a:solidFill>
                <a:ea typeface="+mn-ea"/>
                <a:cs typeface="+mn-cs"/>
              </a:rPr>
              <a:t>disease management strategies employed </a:t>
            </a:r>
          </a:p>
          <a:p>
            <a:pPr fontAlgn="auto">
              <a:spcAft>
                <a:spcPts val="0"/>
              </a:spcAft>
              <a:buFont typeface="Arial"/>
              <a:buNone/>
              <a:defRPr/>
            </a:pPr>
            <a:r>
              <a:rPr lang="en-US" sz="2400" dirty="0" smtClean="0">
                <a:solidFill>
                  <a:schemeClr val="bg1"/>
                </a:solidFill>
                <a:ea typeface="+mn-ea"/>
                <a:cs typeface="+mn-cs"/>
              </a:rPr>
              <a:t>to control infection and pathogenesis.</a:t>
            </a:r>
          </a:p>
        </p:txBody>
      </p:sp>
      <p:sp>
        <p:nvSpPr>
          <p:cNvPr id="8" name="Rectangle 7"/>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8436" name="Picture 2"/>
          <p:cNvPicPr>
            <a:picLocks noChangeAspect="1" noChangeArrowheads="1"/>
          </p:cNvPicPr>
          <p:nvPr/>
        </p:nvPicPr>
        <p:blipFill>
          <a:blip r:embed="rId2"/>
          <a:srcRect/>
          <a:stretch>
            <a:fillRect/>
          </a:stretch>
        </p:blipFill>
        <p:spPr bwMode="auto">
          <a:xfrm>
            <a:off x="152400" y="169863"/>
            <a:ext cx="2471738" cy="3511550"/>
          </a:xfrm>
          <a:prstGeom prst="rect">
            <a:avLst/>
          </a:prstGeom>
          <a:noFill/>
          <a:ln w="25400">
            <a:solidFill>
              <a:srgbClr val="3C1C0A"/>
            </a:solidFill>
            <a:miter lim="800000"/>
            <a:headEnd/>
            <a:tailEnd/>
          </a:ln>
        </p:spPr>
      </p:pic>
      <p:pic>
        <p:nvPicPr>
          <p:cNvPr id="18437" name="Picture 3"/>
          <p:cNvPicPr>
            <a:picLocks noChangeAspect="1" noChangeArrowheads="1"/>
          </p:cNvPicPr>
          <p:nvPr/>
        </p:nvPicPr>
        <p:blipFill>
          <a:blip r:embed="rId3"/>
          <a:srcRect/>
          <a:stretch>
            <a:fillRect/>
          </a:stretch>
        </p:blipFill>
        <p:spPr bwMode="auto">
          <a:xfrm>
            <a:off x="5973763" y="1479550"/>
            <a:ext cx="2909887" cy="2201863"/>
          </a:xfrm>
          <a:prstGeom prst="rect">
            <a:avLst/>
          </a:prstGeom>
          <a:noFill/>
          <a:ln w="25400">
            <a:solidFill>
              <a:srgbClr val="3C1C0A"/>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9"/>
          <p:cNvSpPr>
            <a:spLocks noGrp="1" noChangeArrowheads="1"/>
          </p:cNvSpPr>
          <p:nvPr>
            <p:ph type="ctrTitle"/>
          </p:nvPr>
        </p:nvSpPr>
        <p:spPr>
          <a:xfrm>
            <a:off x="0" y="-76200"/>
            <a:ext cx="5410200" cy="1143000"/>
          </a:xfrm>
          <a:solidFill>
            <a:schemeClr val="bg1"/>
          </a:solidFill>
        </p:spPr>
        <p:txBody>
          <a:bodyPr/>
          <a:lstStyle/>
          <a:p>
            <a:pPr algn="l"/>
            <a:r>
              <a:rPr lang="en-US" sz="3400" b="1">
                <a:latin typeface="Futura" pitchFamily="-60" charset="0"/>
              </a:rPr>
              <a:t>Microbial Diversity</a:t>
            </a:r>
            <a:br>
              <a:rPr lang="en-US" sz="3400" b="1">
                <a:latin typeface="Futura" pitchFamily="-60" charset="0"/>
              </a:rPr>
            </a:br>
            <a:r>
              <a:rPr lang="en-US" sz="2400">
                <a:latin typeface="Futura" pitchFamily="-60" charset="0"/>
              </a:rPr>
              <a:t>PLP/MIC/ECOL/VSC</a:t>
            </a:r>
            <a:r>
              <a:rPr lang="en-US" sz="2400" b="1">
                <a:latin typeface="Futura" pitchFamily="-60" charset="0"/>
              </a:rPr>
              <a:t> 329A</a:t>
            </a:r>
            <a:endParaRPr lang="en-US" sz="2400">
              <a:latin typeface="Futura" pitchFamily="-60" charset="0"/>
            </a:endParaRPr>
          </a:p>
        </p:txBody>
      </p:sp>
      <p:pic>
        <p:nvPicPr>
          <p:cNvPr id="19458" name="Picture 40" descr="campylo-dk2"/>
          <p:cNvPicPr>
            <a:picLocks noChangeAspect="1" noChangeArrowheads="1"/>
          </p:cNvPicPr>
          <p:nvPr/>
        </p:nvPicPr>
        <p:blipFill>
          <a:blip r:embed="rId3"/>
          <a:srcRect/>
          <a:stretch>
            <a:fillRect/>
          </a:stretch>
        </p:blipFill>
        <p:spPr bwMode="auto">
          <a:xfrm>
            <a:off x="7694613" y="0"/>
            <a:ext cx="1752600" cy="1404938"/>
          </a:xfrm>
          <a:prstGeom prst="rect">
            <a:avLst/>
          </a:prstGeom>
          <a:noFill/>
          <a:ln w="9525">
            <a:noFill/>
            <a:miter lim="800000"/>
            <a:headEnd/>
            <a:tailEnd/>
          </a:ln>
        </p:spPr>
      </p:pic>
      <p:pic>
        <p:nvPicPr>
          <p:cNvPr id="19459" name="Picture 38" descr="anti_hcv_01"/>
          <p:cNvPicPr>
            <a:picLocks noChangeAspect="1" noChangeArrowheads="1"/>
          </p:cNvPicPr>
          <p:nvPr/>
        </p:nvPicPr>
        <p:blipFill>
          <a:blip r:embed="rId4"/>
          <a:srcRect/>
          <a:stretch>
            <a:fillRect/>
          </a:stretch>
        </p:blipFill>
        <p:spPr bwMode="auto">
          <a:xfrm>
            <a:off x="6629400" y="0"/>
            <a:ext cx="1066800" cy="1066800"/>
          </a:xfrm>
          <a:prstGeom prst="rect">
            <a:avLst/>
          </a:prstGeom>
          <a:noFill/>
          <a:ln w="9525">
            <a:noFill/>
            <a:miter lim="800000"/>
            <a:headEnd/>
            <a:tailEnd/>
          </a:ln>
        </p:spPr>
      </p:pic>
      <p:pic>
        <p:nvPicPr>
          <p:cNvPr id="19460" name="Picture 36" descr="05Ion"/>
          <p:cNvPicPr>
            <a:picLocks noChangeAspect="1" noChangeArrowheads="1"/>
          </p:cNvPicPr>
          <p:nvPr/>
        </p:nvPicPr>
        <p:blipFill>
          <a:blip r:embed="rId5"/>
          <a:srcRect/>
          <a:stretch>
            <a:fillRect/>
          </a:stretch>
        </p:blipFill>
        <p:spPr bwMode="auto">
          <a:xfrm>
            <a:off x="5410200" y="-17463"/>
            <a:ext cx="1219200" cy="1084263"/>
          </a:xfrm>
          <a:prstGeom prst="rect">
            <a:avLst/>
          </a:prstGeom>
          <a:noFill/>
          <a:ln w="9525">
            <a:noFill/>
            <a:miter lim="800000"/>
            <a:headEnd/>
            <a:tailEnd/>
          </a:ln>
        </p:spPr>
      </p:pic>
      <p:pic>
        <p:nvPicPr>
          <p:cNvPr id="19461" name="Picture 20" descr="97218a"/>
          <p:cNvPicPr>
            <a:picLocks noChangeAspect="1" noChangeArrowheads="1"/>
          </p:cNvPicPr>
          <p:nvPr/>
        </p:nvPicPr>
        <p:blipFill>
          <a:blip r:embed="rId6"/>
          <a:srcRect/>
          <a:stretch>
            <a:fillRect/>
          </a:stretch>
        </p:blipFill>
        <p:spPr bwMode="auto">
          <a:xfrm>
            <a:off x="0" y="1047750"/>
            <a:ext cx="2165350" cy="1731963"/>
          </a:xfrm>
          <a:prstGeom prst="rect">
            <a:avLst/>
          </a:prstGeom>
          <a:noFill/>
          <a:ln w="9525">
            <a:noFill/>
            <a:miter lim="800000"/>
            <a:headEnd/>
            <a:tailEnd/>
          </a:ln>
        </p:spPr>
      </p:pic>
      <p:pic>
        <p:nvPicPr>
          <p:cNvPr id="19462" name="Picture 22" descr="96525g"/>
          <p:cNvPicPr>
            <a:picLocks noChangeAspect="1" noChangeArrowheads="1"/>
          </p:cNvPicPr>
          <p:nvPr/>
        </p:nvPicPr>
        <p:blipFill>
          <a:blip r:embed="rId7"/>
          <a:srcRect/>
          <a:stretch>
            <a:fillRect/>
          </a:stretch>
        </p:blipFill>
        <p:spPr bwMode="auto">
          <a:xfrm>
            <a:off x="1371600" y="1066800"/>
            <a:ext cx="2165350" cy="1731963"/>
          </a:xfrm>
          <a:prstGeom prst="rect">
            <a:avLst/>
          </a:prstGeom>
          <a:noFill/>
          <a:ln w="9525">
            <a:noFill/>
            <a:miter lim="800000"/>
            <a:headEnd/>
            <a:tailEnd/>
          </a:ln>
        </p:spPr>
      </p:pic>
      <p:pic>
        <p:nvPicPr>
          <p:cNvPr id="19463" name="Picture 23" descr="amoebaproteus450"/>
          <p:cNvPicPr>
            <a:picLocks noChangeAspect="1" noChangeArrowheads="1"/>
          </p:cNvPicPr>
          <p:nvPr/>
        </p:nvPicPr>
        <p:blipFill>
          <a:blip r:embed="rId8"/>
          <a:srcRect/>
          <a:stretch>
            <a:fillRect/>
          </a:stretch>
        </p:blipFill>
        <p:spPr bwMode="auto">
          <a:xfrm>
            <a:off x="2514600" y="1079500"/>
            <a:ext cx="2478088" cy="1527175"/>
          </a:xfrm>
          <a:prstGeom prst="rect">
            <a:avLst/>
          </a:prstGeom>
          <a:noFill/>
          <a:ln w="9525">
            <a:noFill/>
            <a:miter lim="800000"/>
            <a:headEnd/>
            <a:tailEnd/>
          </a:ln>
        </p:spPr>
      </p:pic>
      <p:pic>
        <p:nvPicPr>
          <p:cNvPr id="19464" name="Picture 26" descr="bacteria"/>
          <p:cNvPicPr>
            <a:picLocks noChangeAspect="1" noChangeArrowheads="1"/>
          </p:cNvPicPr>
          <p:nvPr/>
        </p:nvPicPr>
        <p:blipFill>
          <a:blip r:embed="rId9"/>
          <a:srcRect/>
          <a:stretch>
            <a:fillRect/>
          </a:stretch>
        </p:blipFill>
        <p:spPr bwMode="auto">
          <a:xfrm>
            <a:off x="4876800" y="1066800"/>
            <a:ext cx="1828800" cy="1828800"/>
          </a:xfrm>
          <a:prstGeom prst="rect">
            <a:avLst/>
          </a:prstGeom>
          <a:noFill/>
          <a:ln w="9525">
            <a:noFill/>
            <a:miter lim="800000"/>
            <a:headEnd/>
            <a:tailEnd/>
          </a:ln>
        </p:spPr>
      </p:pic>
      <p:pic>
        <p:nvPicPr>
          <p:cNvPr id="19465" name="Picture 13" descr="423px-Haeckel_Spumellaria"/>
          <p:cNvPicPr>
            <a:picLocks noChangeAspect="1" noChangeArrowheads="1"/>
          </p:cNvPicPr>
          <p:nvPr/>
        </p:nvPicPr>
        <p:blipFill>
          <a:blip r:embed="rId10"/>
          <a:srcRect/>
          <a:stretch>
            <a:fillRect/>
          </a:stretch>
        </p:blipFill>
        <p:spPr bwMode="auto">
          <a:xfrm>
            <a:off x="-9525" y="2486025"/>
            <a:ext cx="3035300" cy="4305300"/>
          </a:xfrm>
          <a:prstGeom prst="rect">
            <a:avLst/>
          </a:prstGeom>
          <a:noFill/>
          <a:ln w="9525">
            <a:solidFill>
              <a:schemeClr val="tx1"/>
            </a:solidFill>
            <a:miter lim="800000"/>
            <a:headEnd/>
            <a:tailEnd/>
          </a:ln>
        </p:spPr>
      </p:pic>
      <p:pic>
        <p:nvPicPr>
          <p:cNvPr id="19466" name="Picture 14" descr="422px-Haeckel_Stephoidea"/>
          <p:cNvPicPr>
            <a:picLocks noChangeAspect="1" noChangeArrowheads="1"/>
          </p:cNvPicPr>
          <p:nvPr/>
        </p:nvPicPr>
        <p:blipFill>
          <a:blip r:embed="rId11"/>
          <a:srcRect/>
          <a:stretch>
            <a:fillRect/>
          </a:stretch>
        </p:blipFill>
        <p:spPr bwMode="auto">
          <a:xfrm>
            <a:off x="3048000" y="2506663"/>
            <a:ext cx="3025775" cy="4295775"/>
          </a:xfrm>
          <a:prstGeom prst="rect">
            <a:avLst/>
          </a:prstGeom>
          <a:noFill/>
          <a:ln w="9525">
            <a:noFill/>
            <a:miter lim="800000"/>
            <a:headEnd/>
            <a:tailEnd/>
          </a:ln>
        </p:spPr>
      </p:pic>
      <p:sp>
        <p:nvSpPr>
          <p:cNvPr id="19467" name="Line 16"/>
          <p:cNvSpPr>
            <a:spLocks noChangeShapeType="1"/>
          </p:cNvSpPr>
          <p:nvPr/>
        </p:nvSpPr>
        <p:spPr bwMode="auto">
          <a:xfrm>
            <a:off x="3038475" y="2486025"/>
            <a:ext cx="0" cy="4295775"/>
          </a:xfrm>
          <a:prstGeom prst="line">
            <a:avLst/>
          </a:prstGeom>
          <a:noFill/>
          <a:ln w="76200">
            <a:solidFill>
              <a:schemeClr val="tx1"/>
            </a:solidFill>
            <a:round/>
            <a:headEnd/>
            <a:tailEnd/>
          </a:ln>
        </p:spPr>
        <p:txBody>
          <a:bodyPr wrap="none" anchor="ctr">
            <a:prstTxWarp prst="textNoShape">
              <a:avLst/>
            </a:prstTxWarp>
          </a:bodyPr>
          <a:lstStyle/>
          <a:p>
            <a:endParaRPr lang="en-US"/>
          </a:p>
        </p:txBody>
      </p:sp>
      <p:pic>
        <p:nvPicPr>
          <p:cNvPr id="19468" name="Picture 27" descr="BotryosphaeriaceaePlate"/>
          <p:cNvPicPr>
            <a:picLocks noChangeAspect="1" noChangeArrowheads="1"/>
          </p:cNvPicPr>
          <p:nvPr/>
        </p:nvPicPr>
        <p:blipFill>
          <a:blip r:embed="rId12"/>
          <a:srcRect/>
          <a:stretch>
            <a:fillRect/>
          </a:stretch>
        </p:blipFill>
        <p:spPr bwMode="auto">
          <a:xfrm>
            <a:off x="7724775" y="1066800"/>
            <a:ext cx="1447800" cy="1447800"/>
          </a:xfrm>
          <a:prstGeom prst="rect">
            <a:avLst/>
          </a:prstGeom>
          <a:noFill/>
          <a:ln w="9525">
            <a:noFill/>
            <a:miter lim="800000"/>
            <a:headEnd/>
            <a:tailEnd/>
          </a:ln>
        </p:spPr>
      </p:pic>
      <p:sp>
        <p:nvSpPr>
          <p:cNvPr id="19469" name="Line 37"/>
          <p:cNvSpPr>
            <a:spLocks noChangeShapeType="1"/>
          </p:cNvSpPr>
          <p:nvPr/>
        </p:nvSpPr>
        <p:spPr bwMode="auto">
          <a:xfrm flipV="1">
            <a:off x="5410200" y="0"/>
            <a:ext cx="0" cy="103822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9470" name="Line 39"/>
          <p:cNvSpPr>
            <a:spLocks noChangeShapeType="1"/>
          </p:cNvSpPr>
          <p:nvPr/>
        </p:nvSpPr>
        <p:spPr bwMode="auto">
          <a:xfrm>
            <a:off x="-152400" y="-38100"/>
            <a:ext cx="9372600" cy="381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9471" name="Line 41"/>
          <p:cNvSpPr>
            <a:spLocks noChangeShapeType="1"/>
          </p:cNvSpPr>
          <p:nvPr/>
        </p:nvSpPr>
        <p:spPr bwMode="auto">
          <a:xfrm flipV="1">
            <a:off x="9144000" y="-76200"/>
            <a:ext cx="0" cy="685800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9472" name="Line 43"/>
          <p:cNvSpPr>
            <a:spLocks noChangeShapeType="1"/>
          </p:cNvSpPr>
          <p:nvPr/>
        </p:nvSpPr>
        <p:spPr bwMode="auto">
          <a:xfrm flipV="1">
            <a:off x="0" y="-76200"/>
            <a:ext cx="0" cy="6858000"/>
          </a:xfrm>
          <a:prstGeom prst="line">
            <a:avLst/>
          </a:prstGeom>
          <a:noFill/>
          <a:ln w="76200">
            <a:solidFill>
              <a:schemeClr val="tx1"/>
            </a:solidFill>
            <a:round/>
            <a:headEnd/>
            <a:tailEnd/>
          </a:ln>
        </p:spPr>
        <p:txBody>
          <a:bodyPr wrap="none" anchor="ctr">
            <a:prstTxWarp prst="textNoShape">
              <a:avLst/>
            </a:prstTxWarp>
          </a:bodyPr>
          <a:lstStyle/>
          <a:p>
            <a:endParaRPr lang="en-US"/>
          </a:p>
        </p:txBody>
      </p:sp>
      <p:pic>
        <p:nvPicPr>
          <p:cNvPr id="19473" name="Picture 15" descr="422px-Haeckel_Phaeodaria_61"/>
          <p:cNvPicPr>
            <a:picLocks noChangeAspect="1" noChangeArrowheads="1"/>
          </p:cNvPicPr>
          <p:nvPr/>
        </p:nvPicPr>
        <p:blipFill>
          <a:blip r:embed="rId13"/>
          <a:srcRect/>
          <a:stretch>
            <a:fillRect/>
          </a:stretch>
        </p:blipFill>
        <p:spPr bwMode="auto">
          <a:xfrm>
            <a:off x="6083300" y="2493963"/>
            <a:ext cx="3068638" cy="4364037"/>
          </a:xfrm>
          <a:prstGeom prst="rect">
            <a:avLst/>
          </a:prstGeom>
          <a:noFill/>
          <a:ln w="9525">
            <a:noFill/>
            <a:miter lim="800000"/>
            <a:headEnd/>
            <a:tailEnd/>
          </a:ln>
        </p:spPr>
      </p:pic>
      <p:sp>
        <p:nvSpPr>
          <p:cNvPr id="19474" name="Line 18"/>
          <p:cNvSpPr>
            <a:spLocks noChangeShapeType="1"/>
          </p:cNvSpPr>
          <p:nvPr/>
        </p:nvSpPr>
        <p:spPr bwMode="auto">
          <a:xfrm>
            <a:off x="-76200" y="2486025"/>
            <a:ext cx="9372600" cy="38100"/>
          </a:xfrm>
          <a:prstGeom prst="line">
            <a:avLst/>
          </a:prstGeom>
          <a:noFill/>
          <a:ln w="76200">
            <a:solidFill>
              <a:schemeClr val="tx1"/>
            </a:solidFill>
            <a:round/>
            <a:headEnd/>
            <a:tailEnd/>
          </a:ln>
        </p:spPr>
        <p:txBody>
          <a:bodyPr wrap="none" anchor="ctr">
            <a:prstTxWarp prst="textNoShape">
              <a:avLst/>
            </a:prstTxWarp>
          </a:bodyPr>
          <a:lstStyle/>
          <a:p>
            <a:endParaRPr lang="en-US"/>
          </a:p>
        </p:txBody>
      </p:sp>
      <p:pic>
        <p:nvPicPr>
          <p:cNvPr id="19475" name="Picture 44" descr="th_1o4v"/>
          <p:cNvPicPr>
            <a:picLocks noChangeAspect="1" noChangeArrowheads="1"/>
          </p:cNvPicPr>
          <p:nvPr/>
        </p:nvPicPr>
        <p:blipFill>
          <a:blip r:embed="rId14"/>
          <a:srcRect/>
          <a:stretch>
            <a:fillRect/>
          </a:stretch>
        </p:blipFill>
        <p:spPr bwMode="auto">
          <a:xfrm>
            <a:off x="6324600" y="1066800"/>
            <a:ext cx="1447800" cy="1447800"/>
          </a:xfrm>
          <a:prstGeom prst="rect">
            <a:avLst/>
          </a:prstGeom>
          <a:noFill/>
          <a:ln w="9525">
            <a:noFill/>
            <a:miter lim="800000"/>
            <a:headEnd/>
            <a:tailEnd/>
          </a:ln>
        </p:spPr>
      </p:pic>
      <p:sp>
        <p:nvSpPr>
          <p:cNvPr id="19476" name="Line 30"/>
          <p:cNvSpPr>
            <a:spLocks noChangeShapeType="1"/>
          </p:cNvSpPr>
          <p:nvPr/>
        </p:nvSpPr>
        <p:spPr bwMode="auto">
          <a:xfrm>
            <a:off x="-171450" y="1038225"/>
            <a:ext cx="9372600" cy="381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9477" name="Line 17"/>
          <p:cNvSpPr>
            <a:spLocks noChangeShapeType="1"/>
          </p:cNvSpPr>
          <p:nvPr/>
        </p:nvSpPr>
        <p:spPr bwMode="auto">
          <a:xfrm>
            <a:off x="6086475" y="2476500"/>
            <a:ext cx="0" cy="4295775"/>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9478" name="Line 46"/>
          <p:cNvSpPr>
            <a:spLocks noChangeShapeType="1"/>
          </p:cNvSpPr>
          <p:nvPr/>
        </p:nvSpPr>
        <p:spPr bwMode="auto">
          <a:xfrm>
            <a:off x="1371600" y="1066800"/>
            <a:ext cx="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79" name="Line 47"/>
          <p:cNvSpPr>
            <a:spLocks noChangeShapeType="1"/>
          </p:cNvSpPr>
          <p:nvPr/>
        </p:nvSpPr>
        <p:spPr bwMode="auto">
          <a:xfrm>
            <a:off x="2514600" y="1066800"/>
            <a:ext cx="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80" name="Line 48"/>
          <p:cNvSpPr>
            <a:spLocks noChangeShapeType="1"/>
          </p:cNvSpPr>
          <p:nvPr/>
        </p:nvSpPr>
        <p:spPr bwMode="auto">
          <a:xfrm>
            <a:off x="4876800" y="1066800"/>
            <a:ext cx="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81" name="Line 49"/>
          <p:cNvSpPr>
            <a:spLocks noChangeShapeType="1"/>
          </p:cNvSpPr>
          <p:nvPr/>
        </p:nvSpPr>
        <p:spPr bwMode="auto">
          <a:xfrm>
            <a:off x="6604000" y="0"/>
            <a:ext cx="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82" name="Line 50"/>
          <p:cNvSpPr>
            <a:spLocks noChangeShapeType="1"/>
          </p:cNvSpPr>
          <p:nvPr/>
        </p:nvSpPr>
        <p:spPr bwMode="auto">
          <a:xfrm>
            <a:off x="7696200" y="0"/>
            <a:ext cx="0" cy="1447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83" name="Text Box 52"/>
          <p:cNvSpPr txBox="1">
            <a:spLocks noChangeArrowheads="1"/>
          </p:cNvSpPr>
          <p:nvPr/>
        </p:nvSpPr>
        <p:spPr bwMode="auto">
          <a:xfrm>
            <a:off x="1524000" y="5105400"/>
            <a:ext cx="6096000" cy="1149350"/>
          </a:xfrm>
          <a:prstGeom prst="rect">
            <a:avLst/>
          </a:prstGeom>
          <a:solidFill>
            <a:schemeClr val="bg1"/>
          </a:solidFill>
          <a:ln w="19050">
            <a:solidFill>
              <a:schemeClr val="tx1"/>
            </a:solidFill>
            <a:miter lim="800000"/>
            <a:headEnd/>
            <a:tailEnd/>
          </a:ln>
        </p:spPr>
        <p:txBody>
          <a:bodyPr>
            <a:prstTxWarp prst="textNoShape">
              <a:avLst/>
            </a:prstTxWarp>
            <a:spAutoFit/>
          </a:bodyPr>
          <a:lstStyle/>
          <a:p>
            <a:pPr algn="ctr"/>
            <a:r>
              <a:rPr lang="en-US">
                <a:latin typeface="Futura" pitchFamily="-60" charset="0"/>
              </a:rPr>
              <a:t>Fall Semester • M/W •5:00–6:15pm</a:t>
            </a:r>
            <a:r>
              <a:rPr lang="en-US">
                <a:solidFill>
                  <a:schemeClr val="bg1"/>
                </a:solidFill>
                <a:latin typeface="Futura" pitchFamily="-60" charset="0"/>
              </a:rPr>
              <a:t>_</a:t>
            </a:r>
            <a:endParaRPr lang="en-US">
              <a:latin typeface="Futura" pitchFamily="-60" charset="0"/>
            </a:endParaRPr>
          </a:p>
          <a:p>
            <a:pPr algn="ctr"/>
            <a:r>
              <a:rPr lang="en-US" sz="1600" i="1">
                <a:latin typeface="Futura" pitchFamily="-60" charset="0"/>
              </a:rPr>
              <a:t>Diversity, ecology, evolution, and importance of acellular,  prokaryotic, and eukaryotic microbes…and their genes</a:t>
            </a:r>
          </a:p>
          <a:p>
            <a:pPr algn="ctr"/>
            <a:r>
              <a:rPr lang="en-US">
                <a:latin typeface="Futura" pitchFamily="-60" charset="0"/>
              </a:rPr>
              <a:t>Dr. A. Elizabeth Arnold</a:t>
            </a:r>
            <a:r>
              <a:rPr lang="en-US">
                <a:solidFill>
                  <a:schemeClr val="bg1"/>
                </a:solidFill>
                <a:latin typeface="Futura" pitchFamily="-60" charset="0"/>
              </a:rPr>
              <a:t>_</a:t>
            </a:r>
            <a:r>
              <a:rPr lang="en-US">
                <a:latin typeface="Futura" pitchFamily="-60"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8000">
              <a:schemeClr val="bg1"/>
            </a:gs>
            <a:gs pos="61000">
              <a:schemeClr val="bg2">
                <a:lumMod val="25000"/>
              </a:schemeClr>
            </a:gs>
            <a:gs pos="100000">
              <a:schemeClr val="tx1">
                <a:lumMod val="95000"/>
                <a:lumOff val="5000"/>
              </a:schemeClr>
            </a:gs>
          </a:gsLst>
          <a:lin ang="5400000" scaled="0"/>
        </a:gradFill>
        <a:effectLst/>
      </p:bgPr>
    </p:bg>
    <p:spTree>
      <p:nvGrpSpPr>
        <p:cNvPr id="1" name=""/>
        <p:cNvGrpSpPr/>
        <p:nvPr/>
      </p:nvGrpSpPr>
      <p:grpSpPr>
        <a:xfrm>
          <a:off x="0" y="0"/>
          <a:ext cx="0" cy="0"/>
          <a:chOff x="0" y="0"/>
          <a:chExt cx="0" cy="0"/>
        </a:xfrm>
      </p:grpSpPr>
      <p:sp>
        <p:nvSpPr>
          <p:cNvPr id="105" name="TextBox 104"/>
          <p:cNvSpPr txBox="1"/>
          <p:nvPr/>
        </p:nvSpPr>
        <p:spPr>
          <a:xfrm>
            <a:off x="148659" y="-36195"/>
            <a:ext cx="5715000" cy="6894195"/>
          </a:xfrm>
          <a:prstGeom prst="rect">
            <a:avLst/>
          </a:prstGeom>
          <a:noFill/>
        </p:spPr>
        <p:txBody>
          <a:bodyPr wrap="square" rtlCol="0">
            <a:spAutoFit/>
          </a:bodyPr>
          <a:lstStyle/>
          <a:p>
            <a:pPr defTabSz="914400" fontAlgn="auto">
              <a:spcBef>
                <a:spcPts val="0"/>
              </a:spcBef>
              <a:spcAft>
                <a:spcPts val="0"/>
              </a:spcAft>
            </a:pPr>
            <a:r>
              <a:rPr lang="en-US" sz="3600" b="1" dirty="0" smtClean="0">
                <a:solidFill>
                  <a:srgbClr val="44641A"/>
                </a:solidFill>
                <a:effectLst>
                  <a:outerShdw blurRad="38100" dist="38100" dir="2700000" algn="tl">
                    <a:srgbClr val="000000">
                      <a:alpha val="43137"/>
                    </a:srgbClr>
                  </a:outerShdw>
                </a:effectLst>
                <a:latin typeface="Calibri"/>
                <a:ea typeface="+mn-ea"/>
                <a:cs typeface="+mn-cs"/>
              </a:rPr>
              <a:t>PLS 340</a:t>
            </a:r>
          </a:p>
          <a:p>
            <a:pPr defTabSz="914400" fontAlgn="auto">
              <a:spcBef>
                <a:spcPts val="0"/>
              </a:spcBef>
              <a:spcAft>
                <a:spcPts val="0"/>
              </a:spcAft>
            </a:pPr>
            <a:r>
              <a:rPr lang="en-US" sz="3200" b="1" dirty="0" smtClean="0">
                <a:solidFill>
                  <a:srgbClr val="44641A"/>
                </a:solidFill>
                <a:effectLst>
                  <a:outerShdw blurRad="38100" dist="38100" dir="2700000" algn="tl">
                    <a:srgbClr val="000000">
                      <a:alpha val="43137"/>
                    </a:srgbClr>
                  </a:outerShdw>
                </a:effectLst>
                <a:latin typeface="Calibri"/>
                <a:ea typeface="+mn-ea"/>
                <a:cs typeface="+mn-cs"/>
              </a:rPr>
              <a:t>Introduction to Biotechnology  </a:t>
            </a:r>
          </a:p>
          <a:p>
            <a:pPr defTabSz="914400" fontAlgn="auto">
              <a:spcBef>
                <a:spcPts val="0"/>
              </a:spcBef>
              <a:spcAft>
                <a:spcPts val="0"/>
              </a:spcAft>
            </a:pPr>
            <a:r>
              <a:rPr lang="en-US" sz="3200" b="1" dirty="0" smtClean="0">
                <a:solidFill>
                  <a:srgbClr val="44641A"/>
                </a:solidFill>
                <a:effectLst>
                  <a:outerShdw blurRad="38100" dist="38100" dir="2700000" algn="tl">
                    <a:srgbClr val="000000">
                      <a:alpha val="43137"/>
                    </a:srgbClr>
                  </a:outerShdw>
                </a:effectLst>
                <a:latin typeface="Calibri"/>
                <a:ea typeface="+mn-ea"/>
                <a:cs typeface="+mn-cs"/>
              </a:rPr>
              <a:t>Dr. Ken </a:t>
            </a:r>
            <a:r>
              <a:rPr lang="en-US" sz="3200" b="1" dirty="0" err="1" smtClean="0">
                <a:solidFill>
                  <a:srgbClr val="44641A"/>
                </a:solidFill>
                <a:effectLst>
                  <a:outerShdw blurRad="38100" dist="38100" dir="2700000" algn="tl">
                    <a:srgbClr val="000000">
                      <a:alpha val="43137"/>
                    </a:srgbClr>
                  </a:outerShdw>
                </a:effectLst>
                <a:latin typeface="Calibri"/>
                <a:ea typeface="+mn-ea"/>
                <a:cs typeface="+mn-cs"/>
              </a:rPr>
              <a:t>Feldmann</a:t>
            </a:r>
            <a:endParaRPr lang="en-US" sz="3200" b="1" dirty="0" smtClean="0">
              <a:solidFill>
                <a:srgbClr val="44641A"/>
              </a:solidFill>
              <a:effectLst>
                <a:outerShdw blurRad="38100" dist="38100" dir="2700000" algn="tl">
                  <a:srgbClr val="000000">
                    <a:alpha val="43137"/>
                  </a:srgbClr>
                </a:outerShdw>
              </a:effectLst>
              <a:latin typeface="Calibri"/>
              <a:ea typeface="+mn-ea"/>
              <a:cs typeface="+mn-cs"/>
            </a:endParaRPr>
          </a:p>
          <a:p>
            <a:pPr defTabSz="914400" fontAlgn="auto">
              <a:spcBef>
                <a:spcPts val="0"/>
              </a:spcBef>
              <a:spcAft>
                <a:spcPts val="0"/>
              </a:spcAft>
            </a:pPr>
            <a:r>
              <a:rPr lang="en-US" sz="3200" dirty="0" smtClean="0">
                <a:solidFill>
                  <a:prstClr val="black"/>
                </a:solidFill>
                <a:latin typeface="Calibri"/>
                <a:ea typeface="+mn-ea"/>
                <a:cs typeface="+mn-cs"/>
              </a:rPr>
              <a:t>Fall Semester</a:t>
            </a:r>
          </a:p>
          <a:p>
            <a:pPr defTabSz="914400" fontAlgn="auto">
              <a:spcBef>
                <a:spcPts val="0"/>
              </a:spcBef>
              <a:spcAft>
                <a:spcPts val="0"/>
              </a:spcAft>
            </a:pPr>
            <a:r>
              <a:rPr lang="en-US" sz="2400" dirty="0" smtClean="0">
                <a:solidFill>
                  <a:prstClr val="black"/>
                </a:solidFill>
                <a:latin typeface="Calibri"/>
                <a:ea typeface="+mn-ea"/>
                <a:cs typeface="+mn-cs"/>
              </a:rPr>
              <a:t>Lecture: MWF 1:00-1:50</a:t>
            </a: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2400" dirty="0" smtClean="0">
              <a:solidFill>
                <a:prstClr val="black"/>
              </a:solidFill>
              <a:latin typeface="Calibri"/>
              <a:ea typeface="+mn-ea"/>
              <a:cs typeface="+mn-cs"/>
            </a:endParaRP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endParaRPr lang="en-US" sz="1400" dirty="0" smtClean="0">
              <a:solidFill>
                <a:prstClr val="black"/>
              </a:solidFill>
              <a:latin typeface="Calibri"/>
              <a:ea typeface="+mn-ea"/>
              <a:cs typeface="+mn-cs"/>
            </a:endParaRPr>
          </a:p>
          <a:p>
            <a:pPr defTabSz="914400" fontAlgn="auto">
              <a:spcBef>
                <a:spcPts val="0"/>
              </a:spcBef>
              <a:spcAft>
                <a:spcPts val="0"/>
              </a:spcAft>
            </a:pPr>
            <a:endParaRPr lang="en-US" sz="1400" dirty="0">
              <a:solidFill>
                <a:prstClr val="black"/>
              </a:solidFill>
              <a:latin typeface="Calibri"/>
              <a:ea typeface="+mn-ea"/>
              <a:cs typeface="+mn-cs"/>
            </a:endParaRPr>
          </a:p>
          <a:p>
            <a:pPr defTabSz="914400" fontAlgn="auto">
              <a:spcBef>
                <a:spcPts val="0"/>
              </a:spcBef>
              <a:spcAft>
                <a:spcPts val="0"/>
              </a:spcAft>
            </a:pPr>
            <a:endParaRPr lang="en-US" sz="1400" dirty="0" smtClean="0">
              <a:solidFill>
                <a:prstClr val="black"/>
              </a:solidFill>
              <a:latin typeface="Calibri"/>
              <a:ea typeface="+mn-ea"/>
              <a:cs typeface="+mn-cs"/>
            </a:endParaRPr>
          </a:p>
          <a:p>
            <a:pPr defTabSz="914400" fontAlgn="auto">
              <a:spcBef>
                <a:spcPts val="0"/>
              </a:spcBef>
              <a:spcAft>
                <a:spcPts val="0"/>
              </a:spcAft>
            </a:pPr>
            <a:endParaRPr lang="en-US" sz="1400" dirty="0">
              <a:solidFill>
                <a:prstClr val="black"/>
              </a:solidFill>
              <a:latin typeface="Calibri"/>
              <a:ea typeface="+mn-ea"/>
              <a:cs typeface="+mn-cs"/>
            </a:endParaRPr>
          </a:p>
          <a:p>
            <a:pPr defTabSz="914400" fontAlgn="auto">
              <a:spcBef>
                <a:spcPts val="0"/>
              </a:spcBef>
              <a:spcAft>
                <a:spcPts val="0"/>
              </a:spcAft>
            </a:pPr>
            <a:r>
              <a:rPr lang="en-US" sz="1600" dirty="0" smtClean="0">
                <a:solidFill>
                  <a:srgbClr val="FFC000"/>
                </a:solidFill>
                <a:latin typeface="Calibri"/>
                <a:ea typeface="+mn-ea"/>
                <a:cs typeface="+mn-cs"/>
              </a:rPr>
              <a:t>Prerequisites: PLS 240 or MCB 181 or MIC 205A.</a:t>
            </a:r>
          </a:p>
        </p:txBody>
      </p:sp>
      <p:sp>
        <p:nvSpPr>
          <p:cNvPr id="106" name="TextBox 105"/>
          <p:cNvSpPr txBox="1"/>
          <p:nvPr/>
        </p:nvSpPr>
        <p:spPr>
          <a:xfrm>
            <a:off x="0" y="4038600"/>
            <a:ext cx="9144000" cy="2308324"/>
          </a:xfrm>
          <a:prstGeom prst="rect">
            <a:avLst/>
          </a:prstGeom>
          <a:solidFill>
            <a:schemeClr val="bg1"/>
          </a:solidFill>
          <a:ln>
            <a:solidFill>
              <a:schemeClr val="tx1"/>
            </a:solidFill>
          </a:ln>
        </p:spPr>
        <p:txBody>
          <a:bodyPr wrap="square" rtlCol="0">
            <a:spAutoFit/>
          </a:bodyPr>
          <a:lstStyle/>
          <a:p>
            <a:pPr algn="ctr" defTabSz="914400" fontAlgn="auto">
              <a:spcBef>
                <a:spcPts val="0"/>
              </a:spcBef>
              <a:spcAft>
                <a:spcPts val="0"/>
              </a:spcAft>
            </a:pPr>
            <a:r>
              <a:rPr lang="en-US" sz="2400" dirty="0" smtClean="0">
                <a:solidFill>
                  <a:prstClr val="black"/>
                </a:solidFill>
                <a:latin typeface="Calibri"/>
                <a:ea typeface="+mn-ea"/>
                <a:cs typeface="+mn-cs"/>
              </a:rPr>
              <a:t>Many Americans are blind to the prevalence of biotech products in the food consumed in the US. In this course, we will look at what constitutes a biotech product and explore the opportunities for these products in combating global warming, environmental degradation, feeding a growing population, providing feedstocks for the biofuels industry and making less expensive pharmaceuticals </a:t>
            </a:r>
            <a:r>
              <a:rPr lang="en-US" sz="2400" smtClean="0">
                <a:solidFill>
                  <a:prstClr val="black"/>
                </a:solidFill>
                <a:latin typeface="Calibri"/>
                <a:ea typeface="+mn-ea"/>
                <a:cs typeface="+mn-cs"/>
              </a:rPr>
              <a:t>in vivo.</a:t>
            </a:r>
            <a:endParaRPr lang="en-US" dirty="0">
              <a:solidFill>
                <a:prstClr val="black"/>
              </a:solidFill>
              <a:latin typeface="Calibri"/>
              <a:ea typeface="+mn-ea"/>
              <a:cs typeface="+mn-cs"/>
            </a:endParaRPr>
          </a:p>
        </p:txBody>
      </p:sp>
      <p:sp>
        <p:nvSpPr>
          <p:cNvPr id="2" name="Rectangle 1"/>
          <p:cNvSpPr/>
          <p:nvPr/>
        </p:nvSpPr>
        <p:spPr>
          <a:xfrm>
            <a:off x="5326519" y="6324600"/>
            <a:ext cx="3741281" cy="461665"/>
          </a:xfrm>
          <a:prstGeom prst="rect">
            <a:avLst/>
          </a:prstGeom>
        </p:spPr>
        <p:txBody>
          <a:bodyPr wrap="none">
            <a:spAutoFit/>
          </a:bodyPr>
          <a:lstStyle/>
          <a:p>
            <a:pPr defTabSz="914400" fontAlgn="auto">
              <a:spcBef>
                <a:spcPts val="0"/>
              </a:spcBef>
              <a:spcAft>
                <a:spcPts val="0"/>
              </a:spcAft>
            </a:pPr>
            <a:r>
              <a:rPr lang="en-US" sz="2400" b="1" dirty="0">
                <a:solidFill>
                  <a:srgbClr val="FFFF66"/>
                </a:solidFill>
                <a:latin typeface="Calibri"/>
                <a:ea typeface="+mn-ea"/>
                <a:cs typeface="+mn-cs"/>
              </a:rPr>
              <a:t>http://cals.arizona.edu/spls</a:t>
            </a:r>
          </a:p>
        </p:txBody>
      </p:sp>
      <p:pic>
        <p:nvPicPr>
          <p:cNvPr id="102" name="Picture 11" descr="fig3"/>
          <p:cNvPicPr>
            <a:picLocks noChangeAspect="1" noChangeArrowheads="1"/>
          </p:cNvPicPr>
          <p:nvPr/>
        </p:nvPicPr>
        <p:blipFill>
          <a:blip r:embed="rId2" cstate="print"/>
          <a:srcRect/>
          <a:stretch>
            <a:fillRect/>
          </a:stretch>
        </p:blipFill>
        <p:spPr bwMode="auto">
          <a:xfrm>
            <a:off x="63107" y="2466862"/>
            <a:ext cx="3651643" cy="1449726"/>
          </a:xfrm>
          <a:prstGeom prst="rect">
            <a:avLst/>
          </a:prstGeom>
          <a:noFill/>
          <a:ln w="15875">
            <a:solidFill>
              <a:schemeClr val="tx1"/>
            </a:solidFill>
          </a:ln>
        </p:spPr>
      </p:pic>
      <p:pic>
        <p:nvPicPr>
          <p:cNvPr id="7" name="Picture 4" descr="http://t1.gstatic.com/images?q=tbn:bQ45T2AYGYgs0M:http://www.upenn.edu/pennnews/photos/704/mice.jpg&amp;t=1"/>
          <p:cNvPicPr>
            <a:picLocks noChangeAspect="1" noChangeArrowheads="1"/>
          </p:cNvPicPr>
          <p:nvPr/>
        </p:nvPicPr>
        <p:blipFill>
          <a:blip r:embed="rId3" cstate="print"/>
          <a:srcRect/>
          <a:stretch>
            <a:fillRect/>
          </a:stretch>
        </p:blipFill>
        <p:spPr bwMode="auto">
          <a:xfrm>
            <a:off x="3762375" y="2286000"/>
            <a:ext cx="2403577" cy="1649689"/>
          </a:xfrm>
          <a:prstGeom prst="rect">
            <a:avLst/>
          </a:prstGeom>
          <a:noFill/>
        </p:spPr>
      </p:pic>
      <p:pic>
        <p:nvPicPr>
          <p:cNvPr id="8" name="Picture 12" descr="http://www.fitbuff.com/wp-content/uploads/2007/11/human-cloning.jpg"/>
          <p:cNvPicPr>
            <a:picLocks noChangeAspect="1" noChangeArrowheads="1"/>
          </p:cNvPicPr>
          <p:nvPr/>
        </p:nvPicPr>
        <p:blipFill>
          <a:blip r:embed="rId4" cstate="print"/>
          <a:srcRect/>
          <a:stretch>
            <a:fillRect/>
          </a:stretch>
        </p:blipFill>
        <p:spPr bwMode="auto">
          <a:xfrm>
            <a:off x="6224058" y="866774"/>
            <a:ext cx="2848681" cy="3076575"/>
          </a:xfrm>
          <a:prstGeom prst="rect">
            <a:avLst/>
          </a:prstGeom>
          <a:noFill/>
        </p:spPr>
      </p:pic>
    </p:spTree>
    <p:extLst>
      <p:ext uri="{BB962C8B-B14F-4D97-AF65-F5344CB8AC3E}">
        <p14:creationId xmlns:p14="http://schemas.microsoft.com/office/powerpoint/2010/main" val="38159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4"/>
          <p:cNvPicPr>
            <a:picLocks noChangeAspect="1" noChangeArrowheads="1"/>
          </p:cNvPicPr>
          <p:nvPr/>
        </p:nvPicPr>
        <p:blipFill>
          <a:blip r:embed="rId2"/>
          <a:srcRect/>
          <a:stretch>
            <a:fillRect/>
          </a:stretch>
        </p:blipFill>
        <p:spPr bwMode="auto">
          <a:xfrm rot="-5400000">
            <a:off x="1236663" y="-1208087"/>
            <a:ext cx="6843712" cy="9288462"/>
          </a:xfrm>
          <a:prstGeom prst="rect">
            <a:avLst/>
          </a:prstGeom>
          <a:noFill/>
          <a:ln w="9525">
            <a:noFill/>
            <a:miter lim="800000"/>
            <a:headEnd/>
            <a:tailEnd/>
          </a:ln>
        </p:spPr>
      </p:pic>
      <p:pic>
        <p:nvPicPr>
          <p:cNvPr id="21506" name="Picture 24" descr="lab bldg"/>
          <p:cNvPicPr>
            <a:picLocks noChangeAspect="1" noChangeArrowheads="1"/>
          </p:cNvPicPr>
          <p:nvPr/>
        </p:nvPicPr>
        <p:blipFill>
          <a:blip r:embed="rId3"/>
          <a:srcRect/>
          <a:stretch>
            <a:fillRect/>
          </a:stretch>
        </p:blipFill>
        <p:spPr bwMode="auto">
          <a:xfrm>
            <a:off x="304800" y="2660650"/>
            <a:ext cx="5595938" cy="4016375"/>
          </a:xfrm>
          <a:prstGeom prst="rect">
            <a:avLst/>
          </a:prstGeom>
          <a:noFill/>
          <a:ln w="22225">
            <a:solidFill>
              <a:schemeClr val="bg1"/>
            </a:solidFill>
            <a:miter lim="800000"/>
            <a:headEnd/>
            <a:tailEnd/>
          </a:ln>
        </p:spPr>
      </p:pic>
      <p:sp>
        <p:nvSpPr>
          <p:cNvPr id="21507" name="TextBox 3"/>
          <p:cNvSpPr txBox="1">
            <a:spLocks noChangeArrowheads="1"/>
          </p:cNvSpPr>
          <p:nvPr/>
        </p:nvSpPr>
        <p:spPr bwMode="auto">
          <a:xfrm>
            <a:off x="0" y="0"/>
            <a:ext cx="6629400" cy="1190625"/>
          </a:xfrm>
          <a:prstGeom prst="rect">
            <a:avLst/>
          </a:prstGeom>
          <a:noFill/>
          <a:ln w="28575">
            <a:noFill/>
            <a:miter lim="800000"/>
            <a:headEnd/>
            <a:tailEnd/>
          </a:ln>
        </p:spPr>
        <p:txBody>
          <a:bodyPr>
            <a:prstTxWarp prst="textNoShape">
              <a:avLst/>
            </a:prstTxWarp>
            <a:spAutoFit/>
          </a:bodyPr>
          <a:lstStyle/>
          <a:p>
            <a:r>
              <a:rPr lang="en-US" sz="3600" b="1">
                <a:solidFill>
                  <a:schemeClr val="bg1"/>
                </a:solidFill>
                <a:latin typeface="Calibri" pitchFamily="-60" charset="0"/>
              </a:rPr>
              <a:t>PLS 355</a:t>
            </a:r>
          </a:p>
          <a:p>
            <a:r>
              <a:rPr lang="en-US" sz="3600" b="1">
                <a:solidFill>
                  <a:schemeClr val="bg1"/>
                </a:solidFill>
                <a:latin typeface="Calibri" pitchFamily="-60" charset="0"/>
              </a:rPr>
              <a:t>Turfgrass Science and Culture</a:t>
            </a:r>
            <a:endParaRPr lang="en-US" sz="3200">
              <a:solidFill>
                <a:schemeClr val="bg1"/>
              </a:solidFill>
              <a:latin typeface="Calibri" pitchFamily="-60" charset="0"/>
            </a:endParaRPr>
          </a:p>
        </p:txBody>
      </p:sp>
      <p:sp>
        <p:nvSpPr>
          <p:cNvPr id="21508" name="TextBox 4"/>
          <p:cNvSpPr txBox="1">
            <a:spLocks noChangeArrowheads="1"/>
          </p:cNvSpPr>
          <p:nvPr/>
        </p:nvSpPr>
        <p:spPr bwMode="auto">
          <a:xfrm>
            <a:off x="3575050" y="1389063"/>
            <a:ext cx="5595938" cy="2055812"/>
          </a:xfrm>
          <a:prstGeom prst="rect">
            <a:avLst/>
          </a:prstGeom>
          <a:solidFill>
            <a:schemeClr val="bg1"/>
          </a:solidFill>
          <a:ln w="28575">
            <a:solidFill>
              <a:schemeClr val="tx1"/>
            </a:solidFill>
            <a:miter lim="800000"/>
            <a:headEnd/>
            <a:tailEnd/>
          </a:ln>
        </p:spPr>
        <p:txBody>
          <a:bodyPr>
            <a:prstTxWarp prst="textNoShape">
              <a:avLst/>
            </a:prstTxWarp>
            <a:spAutoFit/>
          </a:bodyPr>
          <a:lstStyle/>
          <a:p>
            <a:pPr algn="ctr"/>
            <a:r>
              <a:rPr lang="en-US" b="1">
                <a:latin typeface="Calibri" pitchFamily="-60" charset="0"/>
              </a:rPr>
              <a:t>FALL MWF   10:00 AM – 10:50 AM	</a:t>
            </a:r>
          </a:p>
          <a:p>
            <a:pPr algn="ctr"/>
            <a:r>
              <a:rPr lang="en-US" sz="1700" b="1">
                <a:latin typeface="Calibri" pitchFamily="-60" charset="0"/>
              </a:rPr>
              <a:t>Introduction to turfgrass management, identification, environmental adaptation, establishment techniques, management practices of low &amp; high input turfgrasses, &amp; pest control.   </a:t>
            </a:r>
          </a:p>
          <a:p>
            <a:pPr algn="ctr"/>
            <a:r>
              <a:rPr lang="en-US" sz="500" b="1">
                <a:latin typeface="Calibri" pitchFamily="-60" charset="0"/>
              </a:rPr>
              <a:t>   </a:t>
            </a:r>
          </a:p>
          <a:p>
            <a:pPr algn="ctr"/>
            <a:r>
              <a:rPr lang="en-US" b="1">
                <a:latin typeface="Calibri" pitchFamily="-60" charset="0"/>
              </a:rPr>
              <a:t>Dr. Mohammad Pessarakli, </a:t>
            </a:r>
          </a:p>
          <a:p>
            <a:pPr algn="ctr"/>
            <a:r>
              <a:rPr lang="en-US" b="1">
                <a:latin typeface="Calibri" pitchFamily="-60" charset="0"/>
              </a:rPr>
              <a:t>Pre-requisite: PLS 240</a:t>
            </a:r>
            <a:r>
              <a:rPr lang="en-US">
                <a:latin typeface="Calibri" pitchFamily="-60" charset="0"/>
              </a:rPr>
              <a:t> </a:t>
            </a:r>
          </a:p>
        </p:txBody>
      </p:sp>
      <p:sp>
        <p:nvSpPr>
          <p:cNvPr id="21509" name="TextBox 13"/>
          <p:cNvSpPr txBox="1">
            <a:spLocks noChangeArrowheads="1"/>
          </p:cNvSpPr>
          <p:nvPr/>
        </p:nvSpPr>
        <p:spPr bwMode="auto">
          <a:xfrm>
            <a:off x="304800" y="6303963"/>
            <a:ext cx="5581650" cy="385762"/>
          </a:xfrm>
          <a:prstGeom prst="rect">
            <a:avLst/>
          </a:prstGeom>
          <a:solidFill>
            <a:schemeClr val="bg1"/>
          </a:solidFill>
          <a:ln w="19050">
            <a:solidFill>
              <a:schemeClr val="tx1"/>
            </a:solidFill>
            <a:miter lim="800000"/>
            <a:headEnd/>
            <a:tailEnd/>
          </a:ln>
        </p:spPr>
        <p:txBody>
          <a:bodyPr>
            <a:prstTxWarp prst="textNoShape">
              <a:avLst/>
            </a:prstTxWarp>
            <a:spAutoFit/>
          </a:bodyPr>
          <a:lstStyle/>
          <a:p>
            <a:pPr algn="ctr"/>
            <a:r>
              <a:rPr lang="en-US" b="1">
                <a:latin typeface="Calibri" pitchFamily="-60" charset="0"/>
              </a:rPr>
              <a:t>Karsten Turfgrass Research Facility</a:t>
            </a:r>
            <a:endParaRPr lang="en-US">
              <a:latin typeface="Calibri" pitchFamily="-6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TotalTime>
  <Words>733</Words>
  <Application>Microsoft Office PowerPoint</Application>
  <PresentationFormat>On-screen Show (4:3)</PresentationFormat>
  <Paragraphs>98</Paragraphs>
  <Slides>12</Slides>
  <Notes>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2_Office Theme</vt:lpstr>
      <vt:lpstr>CONSIDER COURSES IN PLANT SCIENCES THIS FALL 2012 http://cals.arizona.edu/spls/undergraduate/courselist</vt:lpstr>
      <vt:lpstr>PowerPoint Presentation</vt:lpstr>
      <vt:lpstr>PLS 170 C1  Plants and Our World Dr. Tanya Quist  Fall semester </vt:lpstr>
      <vt:lpstr>PowerPoint Presentation</vt:lpstr>
      <vt:lpstr>PowerPoint Presentation</vt:lpstr>
      <vt:lpstr>PLP 305  Plant Pathology Dr. Barry Pryor   Fall Semester Tu, Th 12:30-1:45pm</vt:lpstr>
      <vt:lpstr>Microbial Diversity PLP/MIC/ECOL/VSC 329A</vt:lpstr>
      <vt:lpstr>PowerPoint Presentation</vt:lpstr>
      <vt:lpstr>PowerPoint Presentation</vt:lpstr>
      <vt:lpstr>PowerPoint Presentation</vt:lpstr>
      <vt:lpstr>PLS/MCB/ECOL 440/540  MECHANISMS IN PLANT DEVELOPMENT </vt:lpstr>
      <vt:lpstr>PLP452/552 Antibiotics – A Biological Perspective. Dr. István Molnár  Fall Tu, Th 6:00pm-7:15pm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COURSES IN PLANT SCIENCES THIS FALL 2012 http://cals.arizona.edu/spls/undergraduate/courselist</dc:title>
  <dc:creator>Ravi Palanivelu</dc:creator>
  <cp:lastModifiedBy>Tanya Quist</cp:lastModifiedBy>
  <cp:revision>9</cp:revision>
  <dcterms:created xsi:type="dcterms:W3CDTF">2012-04-02T20:45:07Z</dcterms:created>
  <dcterms:modified xsi:type="dcterms:W3CDTF">2012-04-04T18:34:35Z</dcterms:modified>
</cp:coreProperties>
</file>