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7" r:id="rId2"/>
  </p:sldMasterIdLst>
  <p:notesMasterIdLst>
    <p:notesMasterId r:id="rId9"/>
  </p:notesMasterIdLst>
  <p:sldIdLst>
    <p:sldId id="5989" r:id="rId3"/>
    <p:sldId id="2147475105" r:id="rId4"/>
    <p:sldId id="2147475103" r:id="rId5"/>
    <p:sldId id="2147475112" r:id="rId6"/>
    <p:sldId id="271" r:id="rId7"/>
    <p:sldId id="214747511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D3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58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u, Elliott C - (echeu)" userId="e7ddb02f-c4c8-4950-98c0-98ce8d3a8d01" providerId="ADAL" clId="{967993F9-AC69-449F-B8E8-8CA1284519E9}"/>
    <pc:docChg chg="delSld modSld">
      <pc:chgData name="Cheu, Elliott C - (echeu)" userId="e7ddb02f-c4c8-4950-98c0-98ce8d3a8d01" providerId="ADAL" clId="{967993F9-AC69-449F-B8E8-8CA1284519E9}" dt="2025-02-25T18:10:38.605" v="212" actId="20577"/>
      <pc:docMkLst>
        <pc:docMk/>
      </pc:docMkLst>
      <pc:sldChg chg="del">
        <pc:chgData name="Cheu, Elliott C - (echeu)" userId="e7ddb02f-c4c8-4950-98c0-98ce8d3a8d01" providerId="ADAL" clId="{967993F9-AC69-449F-B8E8-8CA1284519E9}" dt="2025-02-25T04:29:08.135" v="23" actId="47"/>
        <pc:sldMkLst>
          <pc:docMk/>
          <pc:sldMk cId="4139235284" sldId="270"/>
        </pc:sldMkLst>
      </pc:sldChg>
      <pc:sldChg chg="del">
        <pc:chgData name="Cheu, Elliott C - (echeu)" userId="e7ddb02f-c4c8-4950-98c0-98ce8d3a8d01" providerId="ADAL" clId="{967993F9-AC69-449F-B8E8-8CA1284519E9}" dt="2025-02-25T04:28:33.632" v="22" actId="2696"/>
        <pc:sldMkLst>
          <pc:docMk/>
          <pc:sldMk cId="410871180" sldId="1743"/>
        </pc:sldMkLst>
      </pc:sldChg>
      <pc:sldChg chg="modSp mod">
        <pc:chgData name="Cheu, Elliott C - (echeu)" userId="e7ddb02f-c4c8-4950-98c0-98ce8d3a8d01" providerId="ADAL" clId="{967993F9-AC69-449F-B8E8-8CA1284519E9}" dt="2025-02-25T04:28:25.966" v="21" actId="20577"/>
        <pc:sldMkLst>
          <pc:docMk/>
          <pc:sldMk cId="2667549421" sldId="5989"/>
        </pc:sldMkLst>
        <pc:spChg chg="mod">
          <ac:chgData name="Cheu, Elliott C - (echeu)" userId="e7ddb02f-c4c8-4950-98c0-98ce8d3a8d01" providerId="ADAL" clId="{967993F9-AC69-449F-B8E8-8CA1284519E9}" dt="2025-02-25T04:28:25.966" v="21" actId="20577"/>
          <ac:spMkLst>
            <pc:docMk/>
            <pc:sldMk cId="2667549421" sldId="5989"/>
            <ac:spMk id="11" creationId="{79610A9B-EB9C-F52C-CB7C-BFE58DF4E690}"/>
          </ac:spMkLst>
        </pc:spChg>
      </pc:sldChg>
      <pc:sldChg chg="modSp mod">
        <pc:chgData name="Cheu, Elliott C - (echeu)" userId="e7ddb02f-c4c8-4950-98c0-98ce8d3a8d01" providerId="ADAL" clId="{967993F9-AC69-449F-B8E8-8CA1284519E9}" dt="2025-02-25T18:10:38.605" v="212" actId="20577"/>
        <pc:sldMkLst>
          <pc:docMk/>
          <pc:sldMk cId="3080300162" sldId="2147475103"/>
        </pc:sldMkLst>
        <pc:spChg chg="mod">
          <ac:chgData name="Cheu, Elliott C - (echeu)" userId="e7ddb02f-c4c8-4950-98c0-98ce8d3a8d01" providerId="ADAL" clId="{967993F9-AC69-449F-B8E8-8CA1284519E9}" dt="2025-02-25T18:10:38.605" v="212" actId="20577"/>
          <ac:spMkLst>
            <pc:docMk/>
            <pc:sldMk cId="3080300162" sldId="2147475103"/>
            <ac:spMk id="4" creationId="{738D7A2F-58A0-7029-E003-95D60E1AE121}"/>
          </ac:spMkLst>
        </pc:spChg>
      </pc:sldChg>
      <pc:sldChg chg="modSp mod">
        <pc:chgData name="Cheu, Elliott C - (echeu)" userId="e7ddb02f-c4c8-4950-98c0-98ce8d3a8d01" providerId="ADAL" clId="{967993F9-AC69-449F-B8E8-8CA1284519E9}" dt="2025-02-25T04:30:59.339" v="172" actId="20577"/>
        <pc:sldMkLst>
          <pc:docMk/>
          <pc:sldMk cId="2226844692" sldId="2147475110"/>
        </pc:sldMkLst>
        <pc:spChg chg="mod">
          <ac:chgData name="Cheu, Elliott C - (echeu)" userId="e7ddb02f-c4c8-4950-98c0-98ce8d3a8d01" providerId="ADAL" clId="{967993F9-AC69-449F-B8E8-8CA1284519E9}" dt="2025-02-25T04:30:59.339" v="172" actId="20577"/>
          <ac:spMkLst>
            <pc:docMk/>
            <pc:sldMk cId="2226844692" sldId="2147475110"/>
            <ac:spMk id="4" creationId="{5D7B1A40-5F28-865F-DD68-4001B7C00F5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445916-EA2B-4DD6-A634-4F2BFAB3BAED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5C0F69-2774-4B82-8A6E-7F2204B5A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874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CD3A98-E048-49B9-846D-4AEAEE6A51B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576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606526-2821-D248-D6C6-B3801114C5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47BF7D9-8466-122A-E3E4-A0720158E71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E01248E-9620-10FE-BB58-1613A5D6E9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0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7CA68F-9D93-4FC4-17E5-DE7B26D3C8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AB10A7-28C4-4E2F-8766-E86C2E848D2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88830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F467B7-CF7C-FCD3-4689-DFC2F1CE8D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5571E90-643B-486C-971B-393D93C4E6E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727F7EE-D685-7D2B-6B3B-AF07B1A408A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C364A-2B7E-A1EA-CB6C-BD880046A5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AB10A7-28C4-4E2F-8766-E86C2E848D2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4463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8BD03F-F16D-E890-983C-129EF60E0A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39EABAA-63B5-0204-003D-B7E5BB2D5D7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AC2D53B-1B10-F9A4-2E0C-D84E358CF6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23CE2C-89A8-F523-5C6A-0ADB8069282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AB10A7-28C4-4E2F-8766-E86C2E848D2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51705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900963-7678-9AED-E888-501838B6F4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AC19B24-E4DF-CD09-75C9-FB2E392E816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DF2F093-593A-D739-EDB6-72C65CD804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0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91133E-15BC-3E92-8179-23083B52D3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AB10A7-28C4-4E2F-8766-E86C2E848D2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5272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69BFA-2EB4-D14F-9695-C3CB9764FE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8D7BE0-3087-6249-B496-BEB4077402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C4A501-C6C3-D04C-AB14-3746848A7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BDC08-003F-2440-ABC4-008916717D6A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C9E793-194D-D14F-A80A-4644EC965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14AEA1-1BE6-D94C-8939-AD291DDC1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A1FF2-9757-8440-AEC7-4377F9DC5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638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D9365-D2C8-024D-9F44-5925BA2F7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209705-A6CA-7A4C-A820-15A2D8A127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45259-66EF-044A-9FF9-F390D2777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BDC08-003F-2440-ABC4-008916717D6A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11C86F-4FB6-504B-A632-48F02529C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2F23EB-03A4-8045-9DFD-BE7A3895D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A1FF2-9757-8440-AEC7-4377F9DC5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13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216BD4-0F7E-8F49-8895-0414BEAB7A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6511EA-1CD6-0D46-B103-231807A9FF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19C047-630B-864C-90E3-CD1BC14C7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BDC08-003F-2440-ABC4-008916717D6A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37C62-95DA-D64A-AE4C-3FF85C291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B287B-7B29-1748-B9F1-79C892E22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A1FF2-9757-8440-AEC7-4377F9DC5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07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riangles_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1631" y="1977326"/>
            <a:ext cx="808736" cy="8229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CD097FB-5A4A-D045-B4B8-37B217057C40}"/>
              </a:ext>
            </a:extLst>
          </p:cNvPr>
          <p:cNvSpPr/>
          <p:nvPr userDrawn="1"/>
        </p:nvSpPr>
        <p:spPr>
          <a:xfrm>
            <a:off x="0" y="6461760"/>
            <a:ext cx="5022688" cy="60178"/>
          </a:xfrm>
          <a:prstGeom prst="rect">
            <a:avLst/>
          </a:prstGeom>
          <a:solidFill>
            <a:srgbClr val="AB05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21562EC-8C0C-2749-B8C7-5659E0B84EFE}"/>
              </a:ext>
            </a:extLst>
          </p:cNvPr>
          <p:cNvSpPr/>
          <p:nvPr userDrawn="1"/>
        </p:nvSpPr>
        <p:spPr>
          <a:xfrm>
            <a:off x="7169313" y="6461760"/>
            <a:ext cx="5022688" cy="60178"/>
          </a:xfrm>
          <a:prstGeom prst="rect">
            <a:avLst/>
          </a:prstGeom>
          <a:solidFill>
            <a:srgbClr val="AB05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1C5A7A1-0304-0B49-94B8-3DE7ADBB10D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383735" y="6333321"/>
            <a:ext cx="1424530" cy="256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5163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122D77-9526-4E5E-622D-1AA680AF8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D59C7D-A225-5EA5-983E-3FC8E893E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52D9BD-15A0-CF9B-6C78-200532453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6F304-5491-6E4F-9015-D67EF78F7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728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B3D24-C947-E1E9-308C-ED9E03F5A4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F9ED6E-6C35-B2C3-11D0-58F3B3A7C7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075135-8608-2174-75A1-14FBD46DC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F6A47-948F-F34D-B1A2-A9156C164368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77B89E-F700-9F57-BACC-7EE4AE1CA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2A9D83-D7F3-F3BC-1768-581343694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4E213-3250-C74F-BE43-6503D255A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3374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B6325-976B-9E34-07F4-DE105F86F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870C5A-6ABF-D75C-BC83-5DD2A668D4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BF84F-B04C-2A5D-4849-19875E24F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F6A47-948F-F34D-B1A2-A9156C164368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EFA3FA-E51D-7076-7B0D-CDF4872FC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79128B-3FFC-D059-F273-EEB588354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4E213-3250-C74F-BE43-6503D255A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232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394B0-C3EF-43E8-DEBA-4002EF249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BEC68E-6222-CB96-02BD-3384DE1073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67A12-2F93-8413-AD34-4DB6AFA3D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F6A47-948F-F34D-B1A2-A9156C164368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5F3A2-A184-4D0D-98FD-2B9D81C90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EBA46C-89FE-A83A-7662-E6CD73629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4E213-3250-C74F-BE43-6503D255A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256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A7A43-4AEF-A94D-BCF0-8849869A6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68F00-9080-8230-3612-019BC53725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8C2D27-5F01-DD49-D601-DD429F6018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21B80B-2C49-1A39-1048-31A9ED6B2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F6A47-948F-F34D-B1A2-A9156C164368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869D56-8179-93EC-2B9B-790BB422B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60F4BC-15FD-7174-9673-938618AC1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4E213-3250-C74F-BE43-6503D255A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0989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4EA18-B7C9-3701-50AE-2FE291321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E39574-9A83-909D-9638-977CEB4629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C18DDA-D6B7-93AC-E5FD-7D05AB01B1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525F29-BAA8-B5EC-632B-74924BA49C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1558A6-D896-8F38-7278-6B74DCD355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D77595-FC93-B5BA-0600-C745536F3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F6A47-948F-F34D-B1A2-A9156C164368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763854-7BF7-87F4-25BB-2D3BE843A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FC93D1-3F83-F744-8DFC-5BCFFBE3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4E213-3250-C74F-BE43-6503D255A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7793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3B892-A7EF-9F73-D972-937E71A2C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B4E61A-E39B-8214-7D0D-611EE2744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F6A47-948F-F34D-B1A2-A9156C164368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3003A4-1892-C27F-B0CD-0737596D1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A292FD-2DC9-A52B-3D04-52961B8B1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4E213-3250-C74F-BE43-6503D255A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813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D5424-0751-8340-A757-7BE9A8662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F1C23-CCBD-C74B-9EF8-8691EC818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B044C2-7E1C-B640-BC77-7AD8E48F1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BDC08-003F-2440-ABC4-008916717D6A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27F14A-3C92-FA4D-BA7C-EEE450EC4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F1D1BF-F3E0-C244-900D-D7C60D092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A1FF2-9757-8440-AEC7-4377F9DC5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109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3B0A5A-C530-6513-F58D-040A915F3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F6A47-948F-F34D-B1A2-A9156C164368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216F40-AD3D-BFA0-B3D6-39C6E1FD9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81193C-878D-8979-978F-8CE93CA77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4E213-3250-C74F-BE43-6503D255A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00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22055-6847-22E0-F5FC-F4E638CC7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B3A403-30B9-529B-BDE4-AD8BC695D2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5B7A30-E220-B9D3-C925-0AE826A3CC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FAB406-D12D-1414-C103-1D5AFD926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F6A47-948F-F34D-B1A2-A9156C164368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11318F-7088-4DD2-706E-AA3D92B91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9506AB-0B08-1A87-736F-B6B54899F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4E213-3250-C74F-BE43-6503D255A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1544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1FE01-E953-721C-C8BF-04948A331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17B9E0-05BD-6E60-04C3-4A038C4AE1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3F67FA-F254-089A-2EB6-43E996C8F0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998D61-DA8F-A358-3A59-362CA63A4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F6A47-948F-F34D-B1A2-A9156C164368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10E0E-F59C-BE91-6466-DD791B406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6DB185-DEAA-CB6E-1833-54C137EF3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4E213-3250-C74F-BE43-6503D255A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105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EA208-6EED-1BD2-DFC7-F83492DB0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5CCDA2-2413-8271-1263-860627A4E0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B228EF-D97B-EBD7-9C0D-B5DEF9C9F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F6A47-948F-F34D-B1A2-A9156C164368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8F6B02-FA55-D2A5-484D-8A86FDED8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505CA3-37C4-36EC-9329-D1F57251D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4E213-3250-C74F-BE43-6503D255A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1072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567849-2B48-9AE2-82E4-1D580B2CE2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31A38F-4A57-0511-3B32-2D7604748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1B4BC-D9FC-B3A6-9BAC-EA4921A1A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F6A47-948F-F34D-B1A2-A9156C164368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A0920A-68B1-C636-B8CD-45A79B42C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39726E-FEA1-E458-E9A0-CBE3A0E30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4E213-3250-C74F-BE43-6503D255A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956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43C9E-0B0F-7742-B6D2-630243385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C63265-DBDC-AC46-9B5F-4BA2BD5C28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BA442-A5D7-FA4F-AE9F-A58A5F7D8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BDC08-003F-2440-ABC4-008916717D6A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B0B46C-6A10-C640-A34C-7F9611438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848B54-3707-334A-B3BD-D5471E5F7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A1FF2-9757-8440-AEC7-4377F9DC5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607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8DE75-C4D9-C945-8008-FF9A8D64D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6A2AD-F821-4146-9A2F-FAC7115922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A2A4A7-A9AD-DA47-81AD-FAB1BBA912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5EDB3D-FCF5-1542-8C56-0FEFB3856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BDC08-003F-2440-ABC4-008916717D6A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A43AC0-B1A7-9549-A476-E7F9A894F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2227C8-8AFD-2B42-B60D-10EB94435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A1FF2-9757-8440-AEC7-4377F9DC5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45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33F42-B861-0141-8B97-2441D3210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5DC670-6CD7-F843-870D-E3E366209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F4DBE4-CB01-F94D-9B75-047B7F8D81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9B1248-6EB9-F24B-A2C1-BE214B6313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AD49F1-897E-E447-8B14-721C737E3C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14CF14-9E1C-B244-AB0C-DDBE8BAD1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BDC08-003F-2440-ABC4-008916717D6A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8B237A-2BFC-D74E-AC7F-2CF5DF6CE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A32485-9AA3-F84F-A9CC-44088BEE7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A1FF2-9757-8440-AEC7-4377F9DC5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469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AC920-F19E-7D49-9E48-4D3476E7A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327E4C-1E90-7441-AA7F-CB7A68669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BDC08-003F-2440-ABC4-008916717D6A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055EFF-71CA-9F4A-98DD-2B83ABD29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12A1DB-3A68-B446-BDE0-A1E49C111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A1FF2-9757-8440-AEC7-4377F9DC5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52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175448-C2F2-2C40-AE8A-88D000ADD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BDC08-003F-2440-ABC4-008916717D6A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37899C-4DF8-CF4F-AEA0-5A61F63FB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03C1B7-BB4E-B841-AA81-103B00A42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A1FF2-9757-8440-AEC7-4377F9DC5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570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74365-DCE4-DA4D-9D33-05BDB5477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390C0-5A1B-1E45-BAC8-4BC8EDBA8E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91CBAC-57EC-4547-83A8-BECE43B765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5D4FB9-E0A3-FB43-A2BE-D81FE2492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BDC08-003F-2440-ABC4-008916717D6A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6F7187-5DAA-DF40-BE08-E2053E8E2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4F2148-2BC6-4740-B907-ECED8D544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A1FF2-9757-8440-AEC7-4377F9DC5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36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3603A-A709-354D-BFBC-0A29B0597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F743A5-3626-514E-ADD9-162FCA15F9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F1BA43-98E8-C34A-B5DF-31AB5A956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416359-AA94-EA46-929B-853DE0201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BDC08-003F-2440-ABC4-008916717D6A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D37CFA-436A-6749-8B81-F73E04638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9A5FBF-6F26-D14F-BBBF-6EAD161E2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A1FF2-9757-8440-AEC7-4377F9DC5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404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5CBAF4-DECD-5F4A-A956-26FD3CB5A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A93B16-CBE9-6148-B682-B5D43A3FD8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A67FB4-C791-D849-BF86-35BA0A5927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BDC08-003F-2440-ABC4-008916717D6A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3432E6-12FF-8343-8E9A-538A198474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3CA371-A272-7748-9306-3AEAE49B54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A1FF2-9757-8440-AEC7-4377F9DC5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895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B42892-ECB8-B87C-58AC-B3CDDA506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E5267B-9338-3721-24AA-7ABE88EE8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8D8EDA-FCEB-6157-4B1C-1B3088B217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14F6A47-948F-F34D-B1A2-A9156C164368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2AE734-13B9-D321-530D-66A86CB712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F0436A-F88C-7E24-09F8-CA57E44A20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64E213-3250-C74F-BE43-6503D255A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632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9.sv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Relationship Id="rId14" Type="http://schemas.openxmlformats.org/officeDocument/2006/relationships/image" Target="../media/image17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A9BBC7E-4170-B44B-A38A-2101AB03108E}"/>
              </a:ext>
            </a:extLst>
          </p:cNvPr>
          <p:cNvSpPr/>
          <p:nvPr/>
        </p:nvSpPr>
        <p:spPr>
          <a:xfrm>
            <a:off x="0" y="1"/>
            <a:ext cx="12192000" cy="6896116"/>
          </a:xfrm>
          <a:prstGeom prst="rect">
            <a:avLst/>
          </a:prstGeom>
          <a:solidFill>
            <a:srgbClr val="001C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055C18D-E54C-636C-1824-F66C42ABD928}"/>
              </a:ext>
            </a:extLst>
          </p:cNvPr>
          <p:cNvGrpSpPr/>
          <p:nvPr/>
        </p:nvGrpSpPr>
        <p:grpSpPr>
          <a:xfrm>
            <a:off x="0" y="6320831"/>
            <a:ext cx="12191998" cy="344088"/>
            <a:chOff x="0" y="6182291"/>
            <a:chExt cx="12191998" cy="34408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4E63A36-8035-6210-D9A8-11689D42305C}"/>
                </a:ext>
              </a:extLst>
            </p:cNvPr>
            <p:cNvSpPr/>
            <p:nvPr/>
          </p:nvSpPr>
          <p:spPr>
            <a:xfrm>
              <a:off x="4517129" y="6335580"/>
              <a:ext cx="7674869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22697FD8-0A64-24F3-2BB7-EDE858836799}"/>
                </a:ext>
              </a:extLst>
            </p:cNvPr>
            <p:cNvGrpSpPr/>
            <p:nvPr/>
          </p:nvGrpSpPr>
          <p:grpSpPr>
            <a:xfrm>
              <a:off x="0" y="6182291"/>
              <a:ext cx="4276168" cy="344088"/>
              <a:chOff x="0" y="6182291"/>
              <a:chExt cx="4276168" cy="344088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07B4F943-62E3-6328-A7F5-15EEB01BF158}"/>
                  </a:ext>
                </a:extLst>
              </p:cNvPr>
              <p:cNvSpPr/>
              <p:nvPr/>
            </p:nvSpPr>
            <p:spPr>
              <a:xfrm>
                <a:off x="0" y="6321956"/>
                <a:ext cx="22724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pic>
            <p:nvPicPr>
              <p:cNvPr id="6" name="Picture 5" descr="Logo&#10;&#10;Description automatically generated with medium confidence">
                <a:extLst>
                  <a:ext uri="{FF2B5EF4-FFF2-40B4-BE49-F238E27FC236}">
                    <a16:creationId xmlns:a16="http://schemas.microsoft.com/office/drawing/2014/main" id="{EB6C05D5-C837-6E2C-E744-23C067B2D59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13381" y="6182291"/>
                <a:ext cx="1762787" cy="344088"/>
              </a:xfrm>
              <a:prstGeom prst="rect">
                <a:avLst/>
              </a:prstGeom>
            </p:spPr>
          </p:pic>
        </p:grpSp>
      </p:grpSp>
      <p:pic>
        <p:nvPicPr>
          <p:cNvPr id="8" name="Picture 2" descr="StadiumARed.jpeg">
            <a:extLst>
              <a:ext uri="{FF2B5EF4-FFF2-40B4-BE49-F238E27FC236}">
                <a16:creationId xmlns:a16="http://schemas.microsoft.com/office/drawing/2014/main" id="{32ACC231-9D1A-4DF2-4116-3BBAD31A0BD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0839" t="50" r="-125" b="-50"/>
          <a:stretch/>
        </p:blipFill>
        <p:spPr>
          <a:xfrm>
            <a:off x="7189496" y="0"/>
            <a:ext cx="5002504" cy="6896117"/>
          </a:xfrm>
          <a:prstGeom prst="rect">
            <a:avLst/>
          </a:prstGeom>
        </p:spPr>
      </p:pic>
      <p:sp>
        <p:nvSpPr>
          <p:cNvPr id="11" name="Title 10">
            <a:extLst>
              <a:ext uri="{FF2B5EF4-FFF2-40B4-BE49-F238E27FC236}">
                <a16:creationId xmlns:a16="http://schemas.microsoft.com/office/drawing/2014/main" id="{79610A9B-EB9C-F52C-CB7C-BFE58DF4E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117" y="2591015"/>
            <a:ext cx="6391057" cy="1325563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IT Centralization</a:t>
            </a:r>
            <a:br>
              <a:rPr lang="en-US" b="1" dirty="0">
                <a:solidFill>
                  <a:schemeClr val="bg1"/>
                </a:solidFill>
                <a:latin typeface="+mn-lt"/>
              </a:rPr>
            </a:br>
            <a:br>
              <a:rPr lang="en-US" sz="3100" b="1" dirty="0">
                <a:solidFill>
                  <a:schemeClr val="bg1"/>
                </a:solidFill>
                <a:latin typeface="+mn-lt"/>
              </a:rPr>
            </a:br>
            <a:r>
              <a:rPr lang="en-US" sz="3100" dirty="0">
                <a:solidFill>
                  <a:schemeClr val="bg1"/>
                </a:solidFill>
                <a:latin typeface="+mn-lt"/>
              </a:rPr>
              <a:t>February 2025</a:t>
            </a:r>
            <a:endParaRPr lang="en-US" sz="3600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21073F00-C6A1-20E0-8834-7AED72C04E50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6305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B7861AB9-A366-1DD5-F490-31A7CE9DBF58}"/>
              </a:ext>
            </a:extLst>
          </p:cNvPr>
          <p:cNvSpPr txBox="1">
            <a:spLocks/>
          </p:cNvSpPr>
          <p:nvPr/>
        </p:nvSpPr>
        <p:spPr>
          <a:xfrm>
            <a:off x="838200" y="1621816"/>
            <a:ext cx="5821218" cy="462920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0" i="0" u="sng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7549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C48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3B2CDA4-6BB7-0FBC-88A9-437FD40AB4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3DF73-E00E-FB99-0405-CA96F6D0B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457" y="375882"/>
            <a:ext cx="10515600" cy="839731"/>
          </a:xfrm>
        </p:spPr>
        <p:txBody>
          <a:bodyPr/>
          <a:lstStyle/>
          <a:p>
            <a:r>
              <a:rPr lang="en-US" b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Goals of IT Centralization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7BF36FF-BBE5-F574-0ADF-4FA65DBB4949}"/>
              </a:ext>
            </a:extLst>
          </p:cNvPr>
          <p:cNvGrpSpPr/>
          <p:nvPr/>
        </p:nvGrpSpPr>
        <p:grpSpPr>
          <a:xfrm>
            <a:off x="-1" y="6311900"/>
            <a:ext cx="12310637" cy="322124"/>
            <a:chOff x="-1" y="6311900"/>
            <a:chExt cx="12310637" cy="322124"/>
          </a:xfrm>
        </p:grpSpPr>
        <p:sp>
          <p:nvSpPr>
            <p:cNvPr id="5" name="Google Shape;184;p29">
              <a:extLst>
                <a:ext uri="{FF2B5EF4-FFF2-40B4-BE49-F238E27FC236}">
                  <a16:creationId xmlns:a16="http://schemas.microsoft.com/office/drawing/2014/main" id="{B9F7D72F-16D4-A087-03D1-4690977D709E}"/>
                </a:ext>
              </a:extLst>
            </p:cNvPr>
            <p:cNvSpPr/>
            <p:nvPr/>
          </p:nvSpPr>
          <p:spPr>
            <a:xfrm flipV="1">
              <a:off x="-1" y="6416357"/>
              <a:ext cx="4814597" cy="513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spcFirstLastPara="1" wrap="square" lIns="68569" tIns="34275" rIns="68569" bIns="3427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0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Google Shape;185;p29">
              <a:extLst>
                <a:ext uri="{FF2B5EF4-FFF2-40B4-BE49-F238E27FC236}">
                  <a16:creationId xmlns:a16="http://schemas.microsoft.com/office/drawing/2014/main" id="{1C29EFC1-6138-EABA-F1A2-22D308185A7B}"/>
                </a:ext>
              </a:extLst>
            </p:cNvPr>
            <p:cNvSpPr/>
            <p:nvPr/>
          </p:nvSpPr>
          <p:spPr>
            <a:xfrm>
              <a:off x="6942933" y="6467657"/>
              <a:ext cx="5367703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spcFirstLastPara="1" wrap="square" lIns="68569" tIns="34275" rIns="68569" bIns="3427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0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8" name="Picture 7" descr="Logo&#10;&#10;Description automatically generated with medium confidence">
              <a:extLst>
                <a:ext uri="{FF2B5EF4-FFF2-40B4-BE49-F238E27FC236}">
                  <a16:creationId xmlns:a16="http://schemas.microsoft.com/office/drawing/2014/main" id="{FF228E74-71F3-EE4E-11C7-DC29BAEAA90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053631" y="6311900"/>
              <a:ext cx="1650266" cy="322124"/>
            </a:xfrm>
            <a:prstGeom prst="rect">
              <a:avLst/>
            </a:prstGeom>
          </p:spPr>
        </p:pic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B31E1A13-4394-72AF-E106-0A928C04021F}"/>
              </a:ext>
            </a:extLst>
          </p:cNvPr>
          <p:cNvSpPr txBox="1"/>
          <p:nvPr/>
        </p:nvSpPr>
        <p:spPr>
          <a:xfrm>
            <a:off x="970384" y="1455576"/>
            <a:ext cx="9576903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AutoNum type="arabicPeriod"/>
            </a:pPr>
            <a:r>
              <a:rPr lang="en-US" sz="28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Stay focused on the </a:t>
            </a:r>
            <a:r>
              <a:rPr lang="en-US" sz="2800">
                <a:solidFill>
                  <a:srgbClr val="81D3E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customer experience</a:t>
            </a:r>
            <a:r>
              <a:rPr lang="en-US" sz="28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two-way communication and strengthening IT operations across the university.</a:t>
            </a:r>
            <a:br>
              <a:rPr lang="en-US" sz="28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spcAft>
                <a:spcPts val="1200"/>
              </a:spcAft>
              <a:buAutoNum type="arabicPeriod"/>
            </a:pPr>
            <a:r>
              <a:rPr lang="en-US" sz="28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Reduce or mitigate </a:t>
            </a:r>
            <a:r>
              <a:rPr lang="en-US" sz="2800">
                <a:solidFill>
                  <a:srgbClr val="81D3E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information security risks</a:t>
            </a:r>
            <a:r>
              <a:rPr lang="en-US" sz="28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br>
              <a:rPr lang="en-US" sz="28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spcAft>
                <a:spcPts val="1200"/>
              </a:spcAft>
              <a:buAutoNum type="arabicPeriod"/>
            </a:pPr>
            <a:r>
              <a:rPr lang="en-US" sz="2800">
                <a:solidFill>
                  <a:srgbClr val="81D3E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Optimize and streamline </a:t>
            </a:r>
            <a:r>
              <a:rPr lang="en-US" sz="28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we deliver </a:t>
            </a:r>
            <a:r>
              <a:rPr lang="en-US" sz="2800">
                <a:solidFill>
                  <a:srgbClr val="81D3E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services </a:t>
            </a:r>
            <a:r>
              <a:rPr lang="en-US" sz="28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support the teaching, research and service missions of the university. </a:t>
            </a:r>
          </a:p>
          <a:p>
            <a:pPr marL="342900" indent="-342900">
              <a:buAutoNum type="arabicPeriod"/>
            </a:pP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866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C48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267940-F2EA-CDF3-48EA-CD930F9CEF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9E7F7-73A0-2C8B-2BB9-5937A6C5C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457" y="375882"/>
            <a:ext cx="10515600" cy="839731"/>
          </a:xfrm>
        </p:spPr>
        <p:txBody>
          <a:bodyPr/>
          <a:lstStyle/>
          <a:p>
            <a:r>
              <a:rPr lang="en-US" b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Guiding Principles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7A7C8A6-F46F-CDF2-1081-FF15F92D7FD8}"/>
              </a:ext>
            </a:extLst>
          </p:cNvPr>
          <p:cNvGrpSpPr/>
          <p:nvPr/>
        </p:nvGrpSpPr>
        <p:grpSpPr>
          <a:xfrm>
            <a:off x="-1" y="6311900"/>
            <a:ext cx="12310637" cy="322124"/>
            <a:chOff x="-1" y="6311900"/>
            <a:chExt cx="12310637" cy="322124"/>
          </a:xfrm>
        </p:grpSpPr>
        <p:sp>
          <p:nvSpPr>
            <p:cNvPr id="5" name="Google Shape;184;p29">
              <a:extLst>
                <a:ext uri="{FF2B5EF4-FFF2-40B4-BE49-F238E27FC236}">
                  <a16:creationId xmlns:a16="http://schemas.microsoft.com/office/drawing/2014/main" id="{E090A0A9-48D8-A2E3-B1CB-A8D6B2773CE6}"/>
                </a:ext>
              </a:extLst>
            </p:cNvPr>
            <p:cNvSpPr/>
            <p:nvPr/>
          </p:nvSpPr>
          <p:spPr>
            <a:xfrm flipV="1">
              <a:off x="-1" y="6416357"/>
              <a:ext cx="4814597" cy="513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spcFirstLastPara="1" wrap="square" lIns="68569" tIns="34275" rIns="68569" bIns="3427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0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Google Shape;185;p29">
              <a:extLst>
                <a:ext uri="{FF2B5EF4-FFF2-40B4-BE49-F238E27FC236}">
                  <a16:creationId xmlns:a16="http://schemas.microsoft.com/office/drawing/2014/main" id="{0075EA33-DCB8-BB5F-BFD1-CDD628BF3277}"/>
                </a:ext>
              </a:extLst>
            </p:cNvPr>
            <p:cNvSpPr/>
            <p:nvPr/>
          </p:nvSpPr>
          <p:spPr>
            <a:xfrm>
              <a:off x="6942933" y="6467657"/>
              <a:ext cx="5367703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spcFirstLastPara="1" wrap="square" lIns="68569" tIns="34275" rIns="68569" bIns="3427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0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8" name="Picture 7" descr="Logo&#10;&#10;Description automatically generated with medium confidence">
              <a:extLst>
                <a:ext uri="{FF2B5EF4-FFF2-40B4-BE49-F238E27FC236}">
                  <a16:creationId xmlns:a16="http://schemas.microsoft.com/office/drawing/2014/main" id="{689C6513-8126-D4D2-FD61-EDD4C8EA846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053631" y="6311900"/>
              <a:ext cx="1650266" cy="322124"/>
            </a:xfrm>
            <a:prstGeom prst="rect">
              <a:avLst/>
            </a:prstGeom>
          </p:spPr>
        </p:pic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738D7A2F-58A0-7029-E003-95D60E1AE121}"/>
              </a:ext>
            </a:extLst>
          </p:cNvPr>
          <p:cNvSpPr txBox="1"/>
          <p:nvPr/>
        </p:nvSpPr>
        <p:spPr>
          <a:xfrm>
            <a:off x="924839" y="1332707"/>
            <a:ext cx="9178828" cy="34163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Colleges and divisions determine IT priorities (the work), and UITS will carry out the activities. </a:t>
            </a:r>
          </a:p>
          <a:p>
            <a:endParaRPr lang="en-US" sz="2400" dirty="0">
              <a:solidFill>
                <a:schemeClr val="bg1"/>
              </a:solidFill>
              <a:latin typeface="Calibri"/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Preserve and enhance the relationships of local IT staff with the units they support.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Calibri"/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Ensure continuity of IT services.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Calibri"/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Solutions do not need to be one-size-fits-all.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300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C48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7DB12C3-B4E7-6D82-8EB9-0F4632DA8A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5ACFE-0AD4-6477-5C1F-AF2596C3A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457" y="375882"/>
            <a:ext cx="10515600" cy="839731"/>
          </a:xfrm>
        </p:spPr>
        <p:txBody>
          <a:bodyPr/>
          <a:lstStyle/>
          <a:p>
            <a:r>
              <a:rPr lang="en-US" b="1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Challenges During Centralization Process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BDE55C3-3354-970D-A298-22A82CBD40FD}"/>
              </a:ext>
            </a:extLst>
          </p:cNvPr>
          <p:cNvGrpSpPr/>
          <p:nvPr/>
        </p:nvGrpSpPr>
        <p:grpSpPr>
          <a:xfrm>
            <a:off x="-1" y="6311900"/>
            <a:ext cx="12310637" cy="322124"/>
            <a:chOff x="-1" y="6311900"/>
            <a:chExt cx="12310637" cy="322124"/>
          </a:xfrm>
        </p:grpSpPr>
        <p:sp>
          <p:nvSpPr>
            <p:cNvPr id="5" name="Google Shape;184;p29">
              <a:extLst>
                <a:ext uri="{FF2B5EF4-FFF2-40B4-BE49-F238E27FC236}">
                  <a16:creationId xmlns:a16="http://schemas.microsoft.com/office/drawing/2014/main" id="{640F67CD-03EF-996D-F348-247A4E2C0069}"/>
                </a:ext>
              </a:extLst>
            </p:cNvPr>
            <p:cNvSpPr/>
            <p:nvPr/>
          </p:nvSpPr>
          <p:spPr>
            <a:xfrm flipV="1">
              <a:off x="-1" y="6416357"/>
              <a:ext cx="4814597" cy="513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spcFirstLastPara="1" wrap="square" lIns="68569" tIns="34275" rIns="68569" bIns="3427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0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Google Shape;185;p29">
              <a:extLst>
                <a:ext uri="{FF2B5EF4-FFF2-40B4-BE49-F238E27FC236}">
                  <a16:creationId xmlns:a16="http://schemas.microsoft.com/office/drawing/2014/main" id="{3AA8EB11-8C18-B4A8-B266-21E98787A155}"/>
                </a:ext>
              </a:extLst>
            </p:cNvPr>
            <p:cNvSpPr/>
            <p:nvPr/>
          </p:nvSpPr>
          <p:spPr>
            <a:xfrm>
              <a:off x="6942933" y="6467657"/>
              <a:ext cx="5367703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spcFirstLastPara="1" wrap="square" lIns="68569" tIns="34275" rIns="68569" bIns="3427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0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8" name="Picture 7" descr="Logo&#10;&#10;Description automatically generated with medium confidence">
              <a:extLst>
                <a:ext uri="{FF2B5EF4-FFF2-40B4-BE49-F238E27FC236}">
                  <a16:creationId xmlns:a16="http://schemas.microsoft.com/office/drawing/2014/main" id="{60E6C0FB-5695-D75D-EF1B-3E75B9EC39F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053631" y="6311900"/>
              <a:ext cx="1650266" cy="322124"/>
            </a:xfrm>
            <a:prstGeom prst="rect">
              <a:avLst/>
            </a:prstGeom>
          </p:spPr>
        </p:pic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F0D575CF-AC2A-68D5-A3E9-E92951518273}"/>
              </a:ext>
            </a:extLst>
          </p:cNvPr>
          <p:cNvSpPr txBox="1"/>
          <p:nvPr/>
        </p:nvSpPr>
        <p:spPr>
          <a:xfrm>
            <a:off x="805506" y="1359809"/>
            <a:ext cx="9527747" cy="378565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Process started in March, 2024 – over 1 year ago.</a:t>
            </a:r>
            <a:endParaRPr lang="en-US">
              <a:solidFill>
                <a:schemeClr val="bg1"/>
              </a:solidFill>
              <a:latin typeface="Calibri"/>
              <a:ea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UITS had little to no knowledge about the people who were transferred into the organization.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Many groups were one-deep.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No budget was allocated to provide student or operational support.</a:t>
            </a:r>
          </a:p>
          <a:p>
            <a:pPr marL="342900" indent="-342900">
              <a:buFont typeface="Arial"/>
              <a:buChar char="•"/>
            </a:pPr>
            <a:r>
              <a:rPr lang="en-US" sz="240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A management structure did not exist to accommodate the centralized groups.</a:t>
            </a:r>
          </a:p>
          <a:p>
            <a:pPr marL="342900" indent="-342900">
              <a:buFont typeface="Arial"/>
              <a:buChar char="•"/>
            </a:pPr>
            <a:r>
              <a:rPr lang="en-US" sz="240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Resources and infrastructure differs between various teams.</a:t>
            </a:r>
          </a:p>
          <a:p>
            <a:pPr marL="342900" indent="-342900">
              <a:buFont typeface="Arial"/>
              <a:buChar char="•"/>
            </a:pPr>
            <a:r>
              <a:rPr lang="en-US" sz="240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Big culture shift for both UITS and centralized teams.</a:t>
            </a:r>
          </a:p>
          <a:p>
            <a:pPr marL="342900" indent="-342900">
              <a:buFont typeface="Arial"/>
              <a:buChar char="•"/>
            </a:pPr>
            <a:endParaRPr lang="en-US" sz="2400">
              <a:solidFill>
                <a:schemeClr val="bg1"/>
              </a:solidFill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65393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8CDDD-0188-4564-B8F0-B000FEB34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265" y="374717"/>
            <a:ext cx="11290466" cy="752799"/>
          </a:xfrm>
        </p:spPr>
        <p:txBody>
          <a:bodyPr>
            <a:normAutofit fontScale="90000"/>
          </a:bodyPr>
          <a:lstStyle/>
          <a:p>
            <a:r>
              <a:rPr lang="en-US" b="1">
                <a:solidFill>
                  <a:srgbClr val="002060"/>
                </a:solidFill>
              </a:rPr>
              <a:t>Organizational structure &amp; operating model </a:t>
            </a:r>
            <a:br>
              <a:rPr lang="en-US">
                <a:solidFill>
                  <a:srgbClr val="002060"/>
                </a:solidFill>
              </a:rPr>
            </a:br>
            <a:r>
              <a:rPr lang="en-US">
                <a:solidFill>
                  <a:srgbClr val="C00000"/>
                </a:solidFill>
              </a:rPr>
              <a:t>Design principles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862725D-A121-B59E-4B99-84B93C151BA9}"/>
              </a:ext>
            </a:extLst>
          </p:cNvPr>
          <p:cNvGrpSpPr/>
          <p:nvPr/>
        </p:nvGrpSpPr>
        <p:grpSpPr>
          <a:xfrm>
            <a:off x="0" y="6305627"/>
            <a:ext cx="12155946" cy="384227"/>
            <a:chOff x="0" y="6305627"/>
            <a:chExt cx="12155946" cy="384227"/>
          </a:xfrm>
        </p:grpSpPr>
        <p:sp>
          <p:nvSpPr>
            <p:cNvPr id="10" name="Google Shape;184;p29">
              <a:extLst>
                <a:ext uri="{FF2B5EF4-FFF2-40B4-BE49-F238E27FC236}">
                  <a16:creationId xmlns:a16="http://schemas.microsoft.com/office/drawing/2014/main" id="{4F18B210-6E0C-0BDB-48D5-BE5C4E8C2BDD}"/>
                </a:ext>
              </a:extLst>
            </p:cNvPr>
            <p:cNvSpPr/>
            <p:nvPr/>
          </p:nvSpPr>
          <p:spPr>
            <a:xfrm flipV="1">
              <a:off x="0" y="6497741"/>
              <a:ext cx="4814597" cy="513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txBody>
            <a:bodyPr spcFirstLastPara="1" wrap="square" lIns="68569" tIns="34275" rIns="68569" bIns="3427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0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Google Shape;184;p29">
              <a:extLst>
                <a:ext uri="{FF2B5EF4-FFF2-40B4-BE49-F238E27FC236}">
                  <a16:creationId xmlns:a16="http://schemas.microsoft.com/office/drawing/2014/main" id="{2BE18935-74C2-866E-66ED-4FDA4C1443DA}"/>
                </a:ext>
              </a:extLst>
            </p:cNvPr>
            <p:cNvSpPr/>
            <p:nvPr/>
          </p:nvSpPr>
          <p:spPr>
            <a:xfrm flipV="1">
              <a:off x="7341349" y="6497741"/>
              <a:ext cx="4814597" cy="513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txBody>
            <a:bodyPr spcFirstLastPara="1" wrap="square" lIns="68569" tIns="34275" rIns="68569" bIns="3427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0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4" name="Picture 13" descr="A blue text on a black background&#10;&#10;Description automatically generated">
              <a:extLst>
                <a:ext uri="{FF2B5EF4-FFF2-40B4-BE49-F238E27FC236}">
                  <a16:creationId xmlns:a16="http://schemas.microsoft.com/office/drawing/2014/main" id="{4F35F56B-E165-7E86-02F3-C86EEC99873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123788" y="6305627"/>
              <a:ext cx="1944424" cy="384227"/>
            </a:xfrm>
            <a:prstGeom prst="rect">
              <a:avLst/>
            </a:prstGeom>
          </p:spPr>
        </p:pic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83204D6-2E27-1109-E447-49EA23DDCFFF}"/>
              </a:ext>
            </a:extLst>
          </p:cNvPr>
          <p:cNvGrpSpPr/>
          <p:nvPr/>
        </p:nvGrpSpPr>
        <p:grpSpPr>
          <a:xfrm>
            <a:off x="9224989" y="1452053"/>
            <a:ext cx="2490640" cy="4786149"/>
            <a:chOff x="628265" y="1657024"/>
            <a:chExt cx="2490640" cy="4786149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180956F0-0395-EB49-D5A7-531CB28539E5}"/>
                </a:ext>
              </a:extLst>
            </p:cNvPr>
            <p:cNvGrpSpPr/>
            <p:nvPr/>
          </p:nvGrpSpPr>
          <p:grpSpPr>
            <a:xfrm>
              <a:off x="1098833" y="2272856"/>
              <a:ext cx="1576552" cy="2181352"/>
              <a:chOff x="2322786" y="2057400"/>
              <a:chExt cx="914400" cy="1563869"/>
            </a:xfrm>
          </p:grpSpPr>
          <p:pic>
            <p:nvPicPr>
              <p:cNvPr id="31" name="Graphic 30" descr="Cloud with solid fill">
                <a:extLst>
                  <a:ext uri="{FF2B5EF4-FFF2-40B4-BE49-F238E27FC236}">
                    <a16:creationId xmlns:a16="http://schemas.microsoft.com/office/drawing/2014/main" id="{D0C85D0A-40C9-139D-1904-17D07FE42D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2322786" y="2057400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32" name="Graphic 31" descr="Database outline">
                <a:extLst>
                  <a:ext uri="{FF2B5EF4-FFF2-40B4-BE49-F238E27FC236}">
                    <a16:creationId xmlns:a16="http://schemas.microsoft.com/office/drawing/2014/main" id="{CB74B6E4-66EF-D36F-6326-B000DF06902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2322786" y="2706869"/>
                <a:ext cx="914400" cy="914400"/>
              </a:xfrm>
              <a:prstGeom prst="rect">
                <a:avLst/>
              </a:prstGeom>
            </p:spPr>
          </p:pic>
        </p:grp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A3AEB03C-44C5-832F-EC51-DFACC3ECBF73}"/>
                </a:ext>
              </a:extLst>
            </p:cNvPr>
            <p:cNvSpPr txBox="1"/>
            <p:nvPr/>
          </p:nvSpPr>
          <p:spPr>
            <a:xfrm>
              <a:off x="770386" y="1657024"/>
              <a:ext cx="223344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solidFill>
                    <a:srgbClr val="002060"/>
                  </a:solidFill>
                </a:rPr>
                <a:t>Network and Infrastructure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4E8A23EB-EDF2-8D0A-8C18-40E0C3FF31AB}"/>
                </a:ext>
              </a:extLst>
            </p:cNvPr>
            <p:cNvSpPr txBox="1"/>
            <p:nvPr/>
          </p:nvSpPr>
          <p:spPr>
            <a:xfrm>
              <a:off x="628265" y="4627291"/>
              <a:ext cx="2490640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>
                  <a:solidFill>
                    <a:srgbClr val="002060"/>
                  </a:solidFill>
                </a:rPr>
                <a:t>Consolidate to improve quality &amp; consistency of support, &amp; security</a:t>
              </a:r>
            </a:p>
            <a:p>
              <a:pPr algn="ctr"/>
              <a:endParaRPr lang="en-US" sz="1600">
                <a:solidFill>
                  <a:srgbClr val="002060"/>
                </a:solidFill>
              </a:endParaRPr>
            </a:p>
            <a:p>
              <a:pPr algn="ctr"/>
              <a:r>
                <a:rPr lang="en-US" sz="1600" b="1" i="1">
                  <a:solidFill>
                    <a:srgbClr val="002060"/>
                  </a:solidFill>
                </a:rPr>
                <a:t>Maintain reliable, back-end services that support the rest of IT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AE441BE9-5007-154F-F284-22D841DC4552}"/>
              </a:ext>
            </a:extLst>
          </p:cNvPr>
          <p:cNvGrpSpPr/>
          <p:nvPr/>
        </p:nvGrpSpPr>
        <p:grpSpPr>
          <a:xfrm>
            <a:off x="479435" y="1452053"/>
            <a:ext cx="2657909" cy="4928018"/>
            <a:chOff x="8619691" y="1515155"/>
            <a:chExt cx="2657909" cy="4928018"/>
          </a:xfrm>
        </p:grpSpPr>
        <p:pic>
          <p:nvPicPr>
            <p:cNvPr id="34" name="Graphic 33" descr="Chess pieces with solid fill">
              <a:extLst>
                <a:ext uri="{FF2B5EF4-FFF2-40B4-BE49-F238E27FC236}">
                  <a16:creationId xmlns:a16="http://schemas.microsoft.com/office/drawing/2014/main" id="{6C0EB23D-D51F-E45B-7723-E171F9B11F8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9285565" y="2853141"/>
              <a:ext cx="1390320" cy="1390320"/>
            </a:xfrm>
            <a:prstGeom prst="rect">
              <a:avLst/>
            </a:prstGeom>
          </p:spPr>
        </p:pic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2160B5AE-884F-4062-20E3-79F2C6ECA47D}"/>
                </a:ext>
              </a:extLst>
            </p:cNvPr>
            <p:cNvSpPr txBox="1"/>
            <p:nvPr/>
          </p:nvSpPr>
          <p:spPr>
            <a:xfrm>
              <a:off x="8758897" y="1515155"/>
              <a:ext cx="244365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solidFill>
                    <a:srgbClr val="002060"/>
                  </a:solidFill>
                </a:rPr>
                <a:t>Strategic connections &amp; specialized services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EE2AA484-247C-DCB3-BD96-BDF878BBF38B}"/>
                </a:ext>
              </a:extLst>
            </p:cNvPr>
            <p:cNvSpPr txBox="1"/>
            <p:nvPr/>
          </p:nvSpPr>
          <p:spPr>
            <a:xfrm>
              <a:off x="8619691" y="4627291"/>
              <a:ext cx="2657909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>
                  <a:solidFill>
                    <a:srgbClr val="002060"/>
                  </a:solidFill>
                </a:rPr>
                <a:t>Maintain strategic alignment with organizations served</a:t>
              </a:r>
            </a:p>
            <a:p>
              <a:pPr algn="ctr"/>
              <a:endParaRPr lang="en-US" sz="1600">
                <a:solidFill>
                  <a:srgbClr val="002060"/>
                </a:solidFill>
              </a:endParaRPr>
            </a:p>
            <a:p>
              <a:pPr algn="ctr"/>
              <a:r>
                <a:rPr lang="en-US" sz="1600" b="1" i="1">
                  <a:solidFill>
                    <a:srgbClr val="002060"/>
                  </a:solidFill>
                </a:rPr>
                <a:t>Serve as ‘front door’ for specialized services &amp; new needs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32645F8C-A0DC-CD51-5A4C-F6F965889013}"/>
              </a:ext>
            </a:extLst>
          </p:cNvPr>
          <p:cNvGrpSpPr/>
          <p:nvPr/>
        </p:nvGrpSpPr>
        <p:grpSpPr>
          <a:xfrm>
            <a:off x="6406776" y="1590552"/>
            <a:ext cx="2490640" cy="4647650"/>
            <a:chOff x="3395039" y="1795523"/>
            <a:chExt cx="2490640" cy="4647650"/>
          </a:xfrm>
        </p:grpSpPr>
        <p:pic>
          <p:nvPicPr>
            <p:cNvPr id="38" name="Graphic 37" descr="Spider web with solid fill">
              <a:extLst>
                <a:ext uri="{FF2B5EF4-FFF2-40B4-BE49-F238E27FC236}">
                  <a16:creationId xmlns:a16="http://schemas.microsoft.com/office/drawing/2014/main" id="{CB9F51AE-2A3D-7A93-42F5-03BF6DA63A1E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3881765" y="2937019"/>
              <a:ext cx="1517189" cy="1517189"/>
            </a:xfrm>
            <a:prstGeom prst="rect">
              <a:avLst/>
            </a:prstGeom>
          </p:spPr>
        </p:pic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582A3EB5-ACDE-76F9-41B4-E3471F250F3F}"/>
                </a:ext>
              </a:extLst>
            </p:cNvPr>
            <p:cNvSpPr txBox="1"/>
            <p:nvPr/>
          </p:nvSpPr>
          <p:spPr>
            <a:xfrm>
              <a:off x="3523636" y="1795523"/>
              <a:ext cx="22334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solidFill>
                    <a:srgbClr val="002060"/>
                  </a:solidFill>
                </a:rPr>
                <a:t>Web platforms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95A33412-1E46-9194-143C-08A96A1F42A1}"/>
                </a:ext>
              </a:extLst>
            </p:cNvPr>
            <p:cNvSpPr txBox="1"/>
            <p:nvPr/>
          </p:nvSpPr>
          <p:spPr>
            <a:xfrm>
              <a:off x="3395039" y="4627291"/>
              <a:ext cx="2490640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>
                  <a:solidFill>
                    <a:srgbClr val="002060"/>
                  </a:solidFill>
                </a:rPr>
                <a:t>Consolidate to improve quality &amp; consistency of support</a:t>
              </a:r>
            </a:p>
            <a:p>
              <a:pPr algn="ctr"/>
              <a:endParaRPr lang="en-US" sz="1600">
                <a:solidFill>
                  <a:srgbClr val="002060"/>
                </a:solidFill>
              </a:endParaRPr>
            </a:p>
            <a:p>
              <a:pPr algn="ctr"/>
              <a:r>
                <a:rPr lang="en-US" sz="1600" b="1" i="1">
                  <a:solidFill>
                    <a:srgbClr val="002060"/>
                  </a:solidFill>
                </a:rPr>
                <a:t>Maintain strategic partnerships with communicators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D8288FEA-73AB-D921-7A55-1BD42816EFC0}"/>
              </a:ext>
            </a:extLst>
          </p:cNvPr>
          <p:cNvGrpSpPr/>
          <p:nvPr/>
        </p:nvGrpSpPr>
        <p:grpSpPr>
          <a:xfrm>
            <a:off x="3506220" y="1452053"/>
            <a:ext cx="2490640" cy="4786149"/>
            <a:chOff x="5953162" y="1657024"/>
            <a:chExt cx="2490640" cy="4786149"/>
          </a:xfrm>
        </p:grpSpPr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FF4B2E92-745A-94AA-44AE-279F3AA97CB7}"/>
                </a:ext>
              </a:extLst>
            </p:cNvPr>
            <p:cNvGrpSpPr/>
            <p:nvPr/>
          </p:nvGrpSpPr>
          <p:grpSpPr>
            <a:xfrm>
              <a:off x="6137051" y="2686210"/>
              <a:ext cx="2122862" cy="1902371"/>
              <a:chOff x="5638800" y="2971800"/>
              <a:chExt cx="1216459" cy="1106669"/>
            </a:xfrm>
          </p:grpSpPr>
          <p:pic>
            <p:nvPicPr>
              <p:cNvPr id="45" name="Graphic 44" descr="Open hand with solid fill">
                <a:extLst>
                  <a:ext uri="{FF2B5EF4-FFF2-40B4-BE49-F238E27FC236}">
                    <a16:creationId xmlns:a16="http://schemas.microsoft.com/office/drawing/2014/main" id="{33C73F3D-2302-E966-C2EC-204FCF0A116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>
                <a:extLs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tretch>
                <a:fillRect/>
              </a:stretch>
            </p:blipFill>
            <p:spPr>
              <a:xfrm>
                <a:off x="5638800" y="2971800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46" name="Graphic 45" descr="Open hand outline">
                <a:extLst>
                  <a:ext uri="{FF2B5EF4-FFF2-40B4-BE49-F238E27FC236}">
                    <a16:creationId xmlns:a16="http://schemas.microsoft.com/office/drawing/2014/main" id="{367436E7-387E-E630-7A96-67314D88C9B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>
                <a:extLst>
                  <a:ext uri="{96DAC541-7B7A-43D3-8B79-37D633B846F1}">
                    <asvg:svgBlip xmlns:asvg="http://schemas.microsoft.com/office/drawing/2016/SVG/main" r:embed="rId14"/>
                  </a:ext>
                </a:extLst>
              </a:blip>
              <a:stretch>
                <a:fillRect/>
              </a:stretch>
            </p:blipFill>
            <p:spPr>
              <a:xfrm>
                <a:off x="5940859" y="3164069"/>
                <a:ext cx="914400" cy="914400"/>
              </a:xfrm>
              <a:prstGeom prst="rect">
                <a:avLst/>
              </a:prstGeom>
            </p:spPr>
          </p:pic>
        </p:grp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787FE8F8-C471-0BAC-1F59-6389EEBE6AF6}"/>
                </a:ext>
              </a:extLst>
            </p:cNvPr>
            <p:cNvSpPr txBox="1"/>
            <p:nvPr/>
          </p:nvSpPr>
          <p:spPr>
            <a:xfrm>
              <a:off x="6081759" y="1657024"/>
              <a:ext cx="223344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solidFill>
                    <a:srgbClr val="002060"/>
                  </a:solidFill>
                </a:rPr>
                <a:t>Day-to-day deskside support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149BE6B3-5D91-3E5B-0CDE-88D6AE0884A9}"/>
                </a:ext>
              </a:extLst>
            </p:cNvPr>
            <p:cNvSpPr txBox="1"/>
            <p:nvPr/>
          </p:nvSpPr>
          <p:spPr>
            <a:xfrm>
              <a:off x="5953162" y="4627291"/>
              <a:ext cx="2490640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>
                  <a:solidFill>
                    <a:srgbClr val="002060"/>
                  </a:solidFill>
                </a:rPr>
                <a:t>Consolidate to improve quality &amp; consistency of support</a:t>
              </a:r>
            </a:p>
            <a:p>
              <a:pPr algn="ctr"/>
              <a:endParaRPr lang="en-US" sz="1600">
                <a:solidFill>
                  <a:srgbClr val="002060"/>
                </a:solidFill>
              </a:endParaRPr>
            </a:p>
            <a:p>
              <a:pPr algn="ctr"/>
              <a:r>
                <a:rPr lang="en-US" sz="1600" b="1" i="1">
                  <a:solidFill>
                    <a:srgbClr val="002060"/>
                  </a:solidFill>
                </a:rPr>
                <a:t>Maintain ease of access and enhance current relationships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98099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C48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8C8ED99-7C28-8A2D-FBC8-016AC40707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D05AC-8F6C-C17B-EF7A-B80C23B3C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457" y="375882"/>
            <a:ext cx="10515600" cy="839731"/>
          </a:xfrm>
        </p:spPr>
        <p:txBody>
          <a:bodyPr/>
          <a:lstStyle/>
          <a:p>
            <a:r>
              <a:rPr lang="en-US" b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Upcoming Milestones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421372A-0113-440A-0FB1-7D5CD4DFA377}"/>
              </a:ext>
            </a:extLst>
          </p:cNvPr>
          <p:cNvGrpSpPr/>
          <p:nvPr/>
        </p:nvGrpSpPr>
        <p:grpSpPr>
          <a:xfrm>
            <a:off x="-1" y="6311900"/>
            <a:ext cx="12310637" cy="322124"/>
            <a:chOff x="-1" y="6311900"/>
            <a:chExt cx="12310637" cy="322124"/>
          </a:xfrm>
        </p:grpSpPr>
        <p:sp>
          <p:nvSpPr>
            <p:cNvPr id="5" name="Google Shape;184;p29">
              <a:extLst>
                <a:ext uri="{FF2B5EF4-FFF2-40B4-BE49-F238E27FC236}">
                  <a16:creationId xmlns:a16="http://schemas.microsoft.com/office/drawing/2014/main" id="{2AB85E3D-9F98-F0AF-F946-34D1EDA60B3F}"/>
                </a:ext>
              </a:extLst>
            </p:cNvPr>
            <p:cNvSpPr/>
            <p:nvPr/>
          </p:nvSpPr>
          <p:spPr>
            <a:xfrm flipV="1">
              <a:off x="-1" y="6416357"/>
              <a:ext cx="4814597" cy="513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spcFirstLastPara="1" wrap="square" lIns="68569" tIns="34275" rIns="68569" bIns="3427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0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Google Shape;185;p29">
              <a:extLst>
                <a:ext uri="{FF2B5EF4-FFF2-40B4-BE49-F238E27FC236}">
                  <a16:creationId xmlns:a16="http://schemas.microsoft.com/office/drawing/2014/main" id="{5548315C-7EEF-9D85-3319-8C66FF1D4ECF}"/>
                </a:ext>
              </a:extLst>
            </p:cNvPr>
            <p:cNvSpPr/>
            <p:nvPr/>
          </p:nvSpPr>
          <p:spPr>
            <a:xfrm>
              <a:off x="6942933" y="6467657"/>
              <a:ext cx="5367703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spcFirstLastPara="1" wrap="square" lIns="68569" tIns="34275" rIns="68569" bIns="3427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0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8" name="Picture 7" descr="Logo&#10;&#10;Description automatically generated with medium confidence">
              <a:extLst>
                <a:ext uri="{FF2B5EF4-FFF2-40B4-BE49-F238E27FC236}">
                  <a16:creationId xmlns:a16="http://schemas.microsoft.com/office/drawing/2014/main" id="{7DB85296-361E-238B-5917-7F9BA245A3D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053631" y="6311900"/>
              <a:ext cx="1650266" cy="322124"/>
            </a:xfrm>
            <a:prstGeom prst="rect">
              <a:avLst/>
            </a:prstGeom>
          </p:spPr>
        </p:pic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5D7B1A40-5F28-865F-DD68-4001B7C00F5A}"/>
              </a:ext>
            </a:extLst>
          </p:cNvPr>
          <p:cNvSpPr txBox="1"/>
          <p:nvPr/>
        </p:nvSpPr>
        <p:spPr>
          <a:xfrm>
            <a:off x="970384" y="1455576"/>
            <a:ext cx="956785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Finalize organization design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Complete infrastructure team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Accelerate work on support team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Engage colleges/divisions around research computing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Communicate </a:t>
            </a: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plan updates with UITS and Campus</a:t>
            </a:r>
          </a:p>
        </p:txBody>
      </p:sp>
    </p:spTree>
    <p:extLst>
      <p:ext uri="{BB962C8B-B14F-4D97-AF65-F5344CB8AC3E}">
        <p14:creationId xmlns:p14="http://schemas.microsoft.com/office/powerpoint/2010/main" val="2226844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306</Words>
  <Application>Microsoft Office PowerPoint</Application>
  <PresentationFormat>Widescreen</PresentationFormat>
  <Paragraphs>49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Aptos</vt:lpstr>
      <vt:lpstr>Arial</vt:lpstr>
      <vt:lpstr>Calibri</vt:lpstr>
      <vt:lpstr>Calibri Light</vt:lpstr>
      <vt:lpstr>3_Office Theme</vt:lpstr>
      <vt:lpstr>2_Office Theme</vt:lpstr>
      <vt:lpstr>IT Centralization  February 2025</vt:lpstr>
      <vt:lpstr>Goals of IT Centralization</vt:lpstr>
      <vt:lpstr>Guiding Principles</vt:lpstr>
      <vt:lpstr>Challenges During Centralization Process</vt:lpstr>
      <vt:lpstr>Organizational structure &amp; operating model  Design principles</vt:lpstr>
      <vt:lpstr>Upcoming Milestones</vt:lpstr>
    </vt:vector>
  </TitlesOfParts>
  <Company>University of Arizona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South, Kelly C - (ksouth)</dc:creator>
  <cp:lastModifiedBy>Cheu, Elliott C - (echeu)</cp:lastModifiedBy>
  <cp:revision>2</cp:revision>
  <dcterms:created xsi:type="dcterms:W3CDTF">2025-02-11T19:56:18Z</dcterms:created>
  <dcterms:modified xsi:type="dcterms:W3CDTF">2025-02-25T18:10:40Z</dcterms:modified>
</cp:coreProperties>
</file>