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61" d="100"/>
          <a:sy n="161" d="100"/>
        </p:scale>
        <p:origin x="308"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6A1D4-641F-4084-947F-1EF789BC339B}" type="datetimeFigureOut">
              <a:rPr lang="en-US" smtClean="0"/>
              <a:t>11/27/2024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B68DFF-B42C-4830-9037-83F604091072}" type="slidenum">
              <a:rPr lang="en-US" smtClean="0"/>
              <a:t>‹#›</a:t>
            </a:fld>
            <a:endParaRPr lang="en-US"/>
          </a:p>
        </p:txBody>
      </p:sp>
    </p:spTree>
    <p:extLst>
      <p:ext uri="{BB962C8B-B14F-4D97-AF65-F5344CB8AC3E}">
        <p14:creationId xmlns:p14="http://schemas.microsoft.com/office/powerpoint/2010/main" val="2948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595FC4-AD9E-4879-BA38-CEF523FCDD99}" type="slidenum">
              <a:rPr lang="en-US" altLang="en-US" smtClean="0">
                <a:solidFill>
                  <a:srgbClr val="000000"/>
                </a:solidFill>
              </a:rPr>
              <a:pPr/>
              <a:t>1</a:t>
            </a:fld>
            <a:endParaRPr lang="en-US" altLang="en-US">
              <a:solidFill>
                <a:srgbClr val="000000"/>
              </a:solidFill>
            </a:endParaRPr>
          </a:p>
        </p:txBody>
      </p:sp>
    </p:spTree>
    <p:extLst>
      <p:ext uri="{BB962C8B-B14F-4D97-AF65-F5344CB8AC3E}">
        <p14:creationId xmlns:p14="http://schemas.microsoft.com/office/powerpoint/2010/main" val="2124692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595FC4-AD9E-4879-BA38-CEF523FCDD99}"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2289047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B87FBA-6069-4A7C-A36D-E7991ED760A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13946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87FBA-6069-4A7C-A36D-E7991ED760A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214381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87FBA-6069-4A7C-A36D-E7991ED760A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56691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87FBA-6069-4A7C-A36D-E7991ED760A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22207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B87FBA-6069-4A7C-A36D-E7991ED760A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2769989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B87FBA-6069-4A7C-A36D-E7991ED760A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336523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B87FBA-6069-4A7C-A36D-E7991ED760A0}"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91793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B87FBA-6069-4A7C-A36D-E7991ED760A0}"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110349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87FBA-6069-4A7C-A36D-E7991ED760A0}"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148169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B87FBA-6069-4A7C-A36D-E7991ED760A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3789405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B87FBA-6069-4A7C-A36D-E7991ED760A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B1C61-9CAD-45BE-957F-99D6138D0C9A}" type="slidenum">
              <a:rPr lang="en-US" smtClean="0"/>
              <a:t>‹#›</a:t>
            </a:fld>
            <a:endParaRPr lang="en-US"/>
          </a:p>
        </p:txBody>
      </p:sp>
    </p:spTree>
    <p:extLst>
      <p:ext uri="{BB962C8B-B14F-4D97-AF65-F5344CB8AC3E}">
        <p14:creationId xmlns:p14="http://schemas.microsoft.com/office/powerpoint/2010/main" val="414837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87FBA-6069-4A7C-A36D-E7991ED760A0}" type="datetimeFigureOut">
              <a:rPr lang="en-US" smtClean="0"/>
              <a:t>11/27/2024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B1C61-9CAD-45BE-957F-99D6138D0C9A}" type="slidenum">
              <a:rPr lang="en-US" smtClean="0"/>
              <a:t>‹#›</a:t>
            </a:fld>
            <a:endParaRPr lang="en-US"/>
          </a:p>
        </p:txBody>
      </p:sp>
    </p:spTree>
    <p:extLst>
      <p:ext uri="{BB962C8B-B14F-4D97-AF65-F5344CB8AC3E}">
        <p14:creationId xmlns:p14="http://schemas.microsoft.com/office/powerpoint/2010/main" val="376160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106"/>
            <a:ext cx="10515600" cy="662782"/>
          </a:xfrm>
        </p:spPr>
        <p:txBody>
          <a:bodyPr rtlCol="0" anchor="t">
            <a:noAutofit/>
          </a:bodyPr>
          <a:lstStyle/>
          <a:p>
            <a:pPr algn="ctr">
              <a:defRPr/>
            </a:pPr>
            <a:r>
              <a:rPr lang="en-US" sz="2400" b="1" dirty="0">
                <a:effectLst/>
                <a:latin typeface="Arial" panose="020B0604020202020204" pitchFamily="34" charset="0"/>
                <a:ea typeface="Times New Roman" panose="02020603050405020304" pitchFamily="18" charset="0"/>
                <a:cs typeface="Arial" panose="020B0604020202020204" pitchFamily="34" charset="0"/>
              </a:rPr>
              <a:t>Avian Monitoring as Part of the Southwest Jemez Collaborative Forest Landscape Restoration Project</a:t>
            </a:r>
            <a:endParaRPr lang="en-US"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7037" y="1105851"/>
            <a:ext cx="11070817" cy="4370441"/>
          </a:xfrm>
        </p:spPr>
        <p:txBody>
          <a:bodyPr rtlCol="0">
            <a:normAutofit fontScale="92500" lnSpcReduction="20000"/>
          </a:bodyPr>
          <a:lstStyle/>
          <a:p>
            <a:pPr marL="0" indent="0">
              <a:buNone/>
              <a:defRPr/>
            </a:pPr>
            <a:r>
              <a:rPr lang="en-US" sz="1500" b="1" dirty="0">
                <a:latin typeface="Arial" panose="020B0604020202020204" pitchFamily="34" charset="0"/>
                <a:cs typeface="Arial" panose="020B0604020202020204" pitchFamily="34" charset="0"/>
              </a:rPr>
              <a:t>Project Goal</a:t>
            </a:r>
          </a:p>
          <a:p>
            <a:pPr marL="457200" lvl="1">
              <a:lnSpc>
                <a:spcPct val="120000"/>
              </a:lnSpc>
              <a:spcBef>
                <a:spcPts val="0"/>
              </a:spcBef>
            </a:pPr>
            <a:r>
              <a:rPr lang="en-US" sz="1500" i="1" dirty="0">
                <a:latin typeface="Arial" panose="020B0604020202020204" pitchFamily="34" charset="0"/>
                <a:cs typeface="Arial" panose="020B0604020202020204" pitchFamily="34" charset="0"/>
              </a:rPr>
              <a:t>Evaluate avian use within eight habitat types located in the Valles Caldera National Preserve and the Santa Fe National Forest, New Mexico</a:t>
            </a:r>
            <a:br>
              <a:rPr lang="en-US" sz="1500" i="1" dirty="0">
                <a:latin typeface="Arial" panose="020B0604020202020204" pitchFamily="34" charset="0"/>
                <a:cs typeface="Arial" panose="020B0604020202020204" pitchFamily="34" charset="0"/>
              </a:rPr>
            </a:br>
            <a:endParaRPr lang="en-US" sz="1500" i="1" dirty="0">
              <a:latin typeface="Arial" panose="020B0604020202020204" pitchFamily="34" charset="0"/>
              <a:cs typeface="Arial" panose="020B0604020202020204" pitchFamily="34" charset="0"/>
            </a:endParaRPr>
          </a:p>
          <a:p>
            <a:pPr marL="0" indent="0">
              <a:buNone/>
              <a:defRPr/>
            </a:pPr>
            <a:r>
              <a:rPr lang="en-US" sz="1500" b="1" dirty="0">
                <a:latin typeface="Arial" panose="020B0604020202020204" pitchFamily="34" charset="0"/>
                <a:cs typeface="Arial" panose="020B0604020202020204" pitchFamily="34" charset="0"/>
              </a:rPr>
              <a:t>Major Findings</a:t>
            </a:r>
          </a:p>
          <a:p>
            <a:pPr marL="457200" lvl="1">
              <a:lnSpc>
                <a:spcPct val="120000"/>
              </a:lnSpc>
              <a:spcBef>
                <a:spcPts val="0"/>
              </a:spcBef>
            </a:pPr>
            <a:r>
              <a:rPr lang="en-US" sz="1500" i="1" dirty="0">
                <a:latin typeface="Arial" panose="020B0604020202020204" pitchFamily="34" charset="0"/>
                <a:cs typeface="Arial" panose="020B0604020202020204" pitchFamily="34" charset="0"/>
              </a:rPr>
              <a:t>Avian use was highest in mixed conifer forest (2.51 birds/ha) and burned mixed conifer forest (2.28 birds/ha)</a:t>
            </a:r>
          </a:p>
          <a:p>
            <a:pPr marL="457200" lvl="1">
              <a:lnSpc>
                <a:spcPct val="120000"/>
              </a:lnSpc>
              <a:spcBef>
                <a:spcPts val="0"/>
              </a:spcBef>
            </a:pPr>
            <a:r>
              <a:rPr lang="en-US" sz="1500" i="1" dirty="0">
                <a:latin typeface="Arial" panose="020B0604020202020204" pitchFamily="34" charset="0"/>
                <a:cs typeface="Arial" panose="020B0604020202020204" pitchFamily="34" charset="0"/>
              </a:rPr>
              <a:t>Avian richness was highest in riparian habitat (115 species) and ponderosa pine forest (89 species)</a:t>
            </a:r>
          </a:p>
          <a:p>
            <a:pPr marL="457200" lvl="1">
              <a:lnSpc>
                <a:spcPct val="120000"/>
              </a:lnSpc>
              <a:spcBef>
                <a:spcPts val="0"/>
              </a:spcBef>
            </a:pPr>
            <a:r>
              <a:rPr lang="en-US" sz="1500" i="1" dirty="0">
                <a:latin typeface="Arial" panose="020B0604020202020204" pitchFamily="34" charset="0"/>
                <a:cs typeface="Arial" panose="020B0604020202020204" pitchFamily="34" charset="0"/>
              </a:rPr>
              <a:t>In a comparison of untreated and treated ponderosa pine forest plots, cumulative avian density was significantly higher in burned and thinned points (2.41 birds/ha) than points that were only thinned (1.97 birds/ha) and untreated points (1.68 birds/ha)</a:t>
            </a:r>
            <a:br>
              <a:rPr lang="en-US" sz="1500" i="1" dirty="0">
                <a:latin typeface="Arial" panose="020B0604020202020204" pitchFamily="34" charset="0"/>
                <a:cs typeface="Arial" panose="020B0604020202020204" pitchFamily="34" charset="0"/>
              </a:rPr>
            </a:br>
            <a:endParaRPr lang="en-US" sz="1500" i="1" dirty="0">
              <a:latin typeface="Arial" panose="020B0604020202020204" pitchFamily="34" charset="0"/>
              <a:cs typeface="Arial" panose="020B0604020202020204" pitchFamily="34" charset="0"/>
            </a:endParaRPr>
          </a:p>
          <a:p>
            <a:pPr marL="0" indent="0">
              <a:buNone/>
            </a:pPr>
            <a:r>
              <a:rPr lang="en-US" sz="1500" b="1" dirty="0">
                <a:latin typeface="Arial" panose="020B0604020202020204" pitchFamily="34" charset="0"/>
                <a:cs typeface="Arial" panose="020B0604020202020204" pitchFamily="34" charset="0"/>
              </a:rPr>
              <a:t>Management Implications</a:t>
            </a:r>
          </a:p>
          <a:p>
            <a:pPr marL="457200" lvl="1">
              <a:lnSpc>
                <a:spcPct val="120000"/>
              </a:lnSpc>
              <a:spcBef>
                <a:spcPts val="0"/>
              </a:spcBef>
            </a:pPr>
            <a:r>
              <a:rPr lang="en-US" sz="1500" i="1" dirty="0">
                <a:latin typeface="Arial" panose="020B0604020202020204" pitchFamily="34" charset="0"/>
                <a:cs typeface="Arial" panose="020B0604020202020204" pitchFamily="34" charset="0"/>
              </a:rPr>
              <a:t>The use of thinning and prescribed fire can benefit avian forest communities. But avian response to thinning and fire varies among species. Thus, careful consideration needs to be given to the needs of all species, especially species of concern. A</a:t>
            </a:r>
            <a:r>
              <a:rPr lang="en-US" sz="1500" i="1" dirty="0">
                <a:effectLst/>
                <a:latin typeface="Arial" panose="020B0604020202020204" pitchFamily="34" charset="0"/>
                <a:ea typeface="Times New Roman" panose="02020603050405020304" pitchFamily="18" charset="0"/>
                <a:cs typeface="Arial" panose="020B0604020202020204" pitchFamily="34" charset="0"/>
              </a:rPr>
              <a:t> combination of treatments, including prescribed fire, thinning, and areas of no treatment, conducted in patchy arrangements over time and area are likely to provide the greatest benefit to overall avian diversity and the greatest number of species.</a:t>
            </a:r>
            <a:br>
              <a:rPr lang="en-US" sz="1500" i="1" dirty="0">
                <a:latin typeface="Arial" panose="020B0604020202020204" pitchFamily="34" charset="0"/>
                <a:cs typeface="Arial" panose="020B0604020202020204" pitchFamily="34" charset="0"/>
              </a:rPr>
            </a:br>
            <a:endParaRPr lang="en-US" sz="1500" i="1" dirty="0">
              <a:latin typeface="Arial" panose="020B0604020202020204" pitchFamily="34" charset="0"/>
              <a:cs typeface="Arial" panose="020B0604020202020204" pitchFamily="34" charset="0"/>
            </a:endParaRPr>
          </a:p>
          <a:p>
            <a:pPr marL="0" indent="0">
              <a:buNone/>
            </a:pPr>
            <a:r>
              <a:rPr lang="en-US" sz="1500" b="1" dirty="0">
                <a:latin typeface="Arial" panose="020B0604020202020204" pitchFamily="34" charset="0"/>
                <a:cs typeface="Arial" panose="020B0604020202020204" pitchFamily="34" charset="0"/>
              </a:rPr>
              <a:t>Partner and Sponsor List</a:t>
            </a:r>
          </a:p>
          <a:p>
            <a:pPr marL="457200" lvl="1">
              <a:lnSpc>
                <a:spcPct val="120000"/>
              </a:lnSpc>
              <a:spcBef>
                <a:spcPts val="0"/>
              </a:spcBef>
            </a:pPr>
            <a:r>
              <a:rPr lang="en-US" sz="1500" i="1" dirty="0">
                <a:latin typeface="Arial" panose="020B0604020202020204" pitchFamily="34" charset="0"/>
                <a:cs typeface="Arial" panose="020B0604020202020204" pitchFamily="34" charset="0"/>
              </a:rPr>
              <a:t>Valles Caldera National Preserve (National Park Service)</a:t>
            </a:r>
          </a:p>
          <a:p>
            <a:pPr marL="457200" lvl="1">
              <a:lnSpc>
                <a:spcPct val="120000"/>
              </a:lnSpc>
              <a:spcBef>
                <a:spcPts val="0"/>
              </a:spcBef>
            </a:pPr>
            <a:r>
              <a:rPr lang="en-US" sz="1500" i="1" dirty="0">
                <a:latin typeface="Arial" panose="020B0604020202020204" pitchFamily="34" charset="0"/>
                <a:cs typeface="Arial" panose="020B0604020202020204" pitchFamily="34" charset="0"/>
              </a:rPr>
              <a:t>Santa Fe National Forest (USFS)</a:t>
            </a:r>
          </a:p>
          <a:p>
            <a:pPr lvl="1">
              <a:defRPr/>
            </a:pPr>
            <a:endParaRPr lang="en-US" sz="1600" dirty="0"/>
          </a:p>
          <a:p>
            <a:pPr marL="457200" lvl="1" indent="0">
              <a:buNone/>
              <a:defRPr/>
            </a:pPr>
            <a:endParaRPr lang="en-US" dirty="0"/>
          </a:p>
          <a:p>
            <a:pPr>
              <a:defRPr/>
            </a:pPr>
            <a:endParaRPr lang="en-US" dirty="0"/>
          </a:p>
        </p:txBody>
      </p:sp>
      <p:pic>
        <p:nvPicPr>
          <p:cNvPr id="5837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65914" y="4234657"/>
            <a:ext cx="20605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4"/>
          <p:cNvSpPr txBox="1">
            <a:spLocks noChangeArrowheads="1"/>
          </p:cNvSpPr>
          <p:nvPr/>
        </p:nvSpPr>
        <p:spPr bwMode="auto">
          <a:xfrm>
            <a:off x="8321508" y="6497964"/>
            <a:ext cx="3288631"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defRPr/>
            </a:pPr>
            <a:r>
              <a:rPr lang="en-US" sz="1600" b="1" dirty="0">
                <a:solidFill>
                  <a:schemeClr val="tx1">
                    <a:lumMod val="50000"/>
                    <a:lumOff val="50000"/>
                  </a:schemeClr>
                </a:solidFill>
                <a:latin typeface="Arial" panose="020B0604020202020204" pitchFamily="34" charset="0"/>
                <a:cs typeface="Arial" panose="020B0604020202020204" pitchFamily="34" charset="0"/>
              </a:rPr>
              <a:t>http://</a:t>
            </a:r>
            <a:r>
              <a:rPr lang="en-US" sz="1600" b="1" dirty="0" err="1">
                <a:solidFill>
                  <a:schemeClr val="tx1">
                    <a:lumMod val="50000"/>
                    <a:lumOff val="50000"/>
                  </a:schemeClr>
                </a:solidFill>
                <a:latin typeface="Arial" panose="020B0604020202020204" pitchFamily="34" charset="0"/>
                <a:cs typeface="Arial" panose="020B0604020202020204" pitchFamily="34" charset="0"/>
              </a:rPr>
              <a:t>cales.arizona.edu</a:t>
            </a:r>
            <a:r>
              <a:rPr lang="en-US" sz="1600" b="1" dirty="0">
                <a:solidFill>
                  <a:schemeClr val="tx1">
                    <a:lumMod val="50000"/>
                    <a:lumOff val="50000"/>
                  </a:schemeClr>
                </a:solidFill>
                <a:latin typeface="Arial" panose="020B0604020202020204" pitchFamily="34" charset="0"/>
                <a:cs typeface="Arial" panose="020B0604020202020204" pitchFamily="34" charset="0"/>
              </a:rPr>
              <a:t>/</a:t>
            </a:r>
            <a:r>
              <a:rPr lang="en-US" sz="1600" b="1" dirty="0" err="1">
                <a:solidFill>
                  <a:schemeClr val="tx1">
                    <a:lumMod val="50000"/>
                    <a:lumOff val="50000"/>
                  </a:schemeClr>
                </a:solidFill>
                <a:latin typeface="Arial" panose="020B0604020202020204" pitchFamily="34" charset="0"/>
                <a:cs typeface="Arial" panose="020B0604020202020204" pitchFamily="34" charset="0"/>
              </a:rPr>
              <a:t>dscesu</a:t>
            </a:r>
            <a:r>
              <a:rPr lang="en-US" sz="1600" b="1" dirty="0">
                <a:solidFill>
                  <a:schemeClr val="tx1">
                    <a:lumMod val="50000"/>
                    <a:lumOff val="50000"/>
                  </a:schemeClr>
                </a:solidFill>
                <a:latin typeface="Arial" panose="020B0604020202020204" pitchFamily="34" charset="0"/>
                <a:cs typeface="Arial" panose="020B0604020202020204" pitchFamily="34" charset="0"/>
              </a:rPr>
              <a:t>/</a:t>
            </a:r>
          </a:p>
        </p:txBody>
      </p:sp>
      <p:pic>
        <p:nvPicPr>
          <p:cNvPr id="58378"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311774" y="5680731"/>
            <a:ext cx="13081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63BA8BAF-7C71-1E2F-FCF3-01BCACF7D56C}"/>
              </a:ext>
            </a:extLst>
          </p:cNvPr>
          <p:cNvSpPr txBox="1"/>
          <p:nvPr/>
        </p:nvSpPr>
        <p:spPr>
          <a:xfrm>
            <a:off x="1347537" y="5850019"/>
            <a:ext cx="2053389" cy="923330"/>
          </a:xfrm>
          <a:prstGeom prst="rect">
            <a:avLst/>
          </a:prstGeom>
          <a:noFill/>
          <a:ln>
            <a:solidFill>
              <a:schemeClr val="tx1"/>
            </a:solidFill>
          </a:ln>
        </p:spPr>
        <p:txBody>
          <a:bodyPr wrap="square" rtlCol="0">
            <a:spAutoFit/>
          </a:bodyPr>
          <a:lstStyle/>
          <a:p>
            <a:pPr algn="ctr"/>
            <a:r>
              <a:rPr lang="en-US" dirty="0">
                <a:latin typeface="Arial" panose="020B0604020202020204" pitchFamily="34" charset="0"/>
                <a:cs typeface="Arial" panose="020B0604020202020204" pitchFamily="34" charset="0"/>
              </a:rPr>
              <a:t>ADD ORGANIZATION LOGO HERE</a:t>
            </a:r>
          </a:p>
        </p:txBody>
      </p:sp>
      <p:pic>
        <p:nvPicPr>
          <p:cNvPr id="7" name="Picture 6" descr="A blue and white logo&#10;&#10;Description automatically generated">
            <a:extLst>
              <a:ext uri="{FF2B5EF4-FFF2-40B4-BE49-F238E27FC236}">
                <a16:creationId xmlns:a16="http://schemas.microsoft.com/office/drawing/2014/main" id="{AEC758B7-7507-08C4-FE10-A9EE6DCBF20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4961" y="5492374"/>
            <a:ext cx="3107379" cy="1280975"/>
          </a:xfrm>
          <a:prstGeom prst="rect">
            <a:avLst/>
          </a:prstGeom>
        </p:spPr>
      </p:pic>
    </p:spTree>
    <p:extLst>
      <p:ext uri="{BB962C8B-B14F-4D97-AF65-F5344CB8AC3E}">
        <p14:creationId xmlns:p14="http://schemas.microsoft.com/office/powerpoint/2010/main" val="3781492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106"/>
            <a:ext cx="10515600" cy="662782"/>
          </a:xfrm>
        </p:spPr>
        <p:txBody>
          <a:bodyPr rtlCol="0" anchor="t">
            <a:noAutofit/>
          </a:bodyPr>
          <a:lstStyle/>
          <a:p>
            <a:pPr algn="ctr">
              <a:defRPr/>
            </a:pPr>
            <a:r>
              <a:rPr lang="en-US" sz="2400" b="1" dirty="0">
                <a:effectLst/>
                <a:latin typeface="Arial" panose="020B0604020202020204" pitchFamily="34" charset="0"/>
                <a:ea typeface="Times New Roman" panose="02020603050405020304" pitchFamily="18" charset="0"/>
                <a:cs typeface="Arial" panose="020B0604020202020204" pitchFamily="34" charset="0"/>
              </a:rPr>
              <a:t>Avian Monitoring as Part of the Southwest Jemez Collaborative Forest Landscape Restoration Project</a:t>
            </a:r>
            <a:endParaRPr lang="en-US"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47151" y="1047888"/>
            <a:ext cx="11070817" cy="4370441"/>
          </a:xfrm>
        </p:spPr>
        <p:txBody>
          <a:bodyPr rtlCol="0">
            <a:normAutofit fontScale="92500" lnSpcReduction="10000"/>
          </a:bodyPr>
          <a:lstStyle/>
          <a:p>
            <a:pPr marL="457200" lvl="1" indent="0">
              <a:buNone/>
              <a:defRPr/>
            </a:pPr>
            <a:endParaRPr lang="en-US" dirty="0"/>
          </a:p>
          <a:p>
            <a:pPr marL="457200" lvl="1" indent="0">
              <a:buNone/>
              <a:defRPr/>
            </a:pPr>
            <a:r>
              <a:rPr lang="en-US" sz="1700" dirty="0">
                <a:effectLst/>
                <a:latin typeface="Arial" panose="020B0604020202020204" pitchFamily="34" charset="0"/>
                <a:ea typeface="Times New Roman" panose="02020603050405020304" pitchFamily="18" charset="0"/>
                <a:cs typeface="Arial" panose="020B0604020202020204" pitchFamily="34" charset="0"/>
              </a:rPr>
              <a:t>As part of the Southwest Jemez Collaborative Forest Landscape Restoration Project, Hawks Aloft, Inc. was subcontracted to conduct avian point count surveys from 2012-2024 to evaluate avian use within eight habitat types located in the Valles Caldera National Preserve and the Santa Fe National Forest. Cumulatively, over 13 years of surveys, avian density was highest in mixed conifer forest (2.51 birds/ha) and burned mixed conifer forest (2.28 birds/ha). Avian richness was highest in riparian habitat (115 species) and ponderosa pine (</a:t>
            </a:r>
            <a:r>
              <a:rPr lang="en-US" sz="1700" i="1" dirty="0">
                <a:effectLst/>
                <a:latin typeface="Arial" panose="020B0604020202020204" pitchFamily="34" charset="0"/>
                <a:ea typeface="Times New Roman" panose="02020603050405020304" pitchFamily="18" charset="0"/>
                <a:cs typeface="Arial" panose="020B0604020202020204" pitchFamily="34" charset="0"/>
              </a:rPr>
              <a:t>Pinus ponderosa</a:t>
            </a:r>
            <a:r>
              <a:rPr lang="en-US" sz="1700" dirty="0">
                <a:effectLst/>
                <a:latin typeface="Arial" panose="020B0604020202020204" pitchFamily="34" charset="0"/>
                <a:ea typeface="Times New Roman" panose="02020603050405020304" pitchFamily="18" charset="0"/>
                <a:cs typeface="Arial" panose="020B0604020202020204" pitchFamily="34" charset="0"/>
              </a:rPr>
              <a:t>) forest (89 species). We documented a total of 141 bird species. In a comparison of unthinned and thinned ponderosa pine forest plots, cumulative (2012-2024) avian density was significantly higher at treated points (2.27 birds/ha) than untreated (1.68 birds/ha); however, the difference was largely driven by data collected after the thinned points were subjected to prescribed fire. Density was significantly higher at thinned and burned points (2.41 birds/ha) than points that were only thinned (1.97 birds/ha). Avian richness was higher at thinned points (59 species) than unthinned points (58 species). We documented 57 avian species of conservation concern, including two species listed as threatened by the State of New Mexico: Peregrine Falcon (</a:t>
            </a:r>
            <a:r>
              <a:rPr lang="en-US" sz="1700" i="1" dirty="0">
                <a:effectLst/>
                <a:latin typeface="Arial" panose="020B0604020202020204" pitchFamily="34" charset="0"/>
                <a:ea typeface="Times New Roman" panose="02020603050405020304" pitchFamily="18" charset="0"/>
                <a:cs typeface="Arial" panose="020B0604020202020204" pitchFamily="34" charset="0"/>
              </a:rPr>
              <a:t>Falco peregrinus</a:t>
            </a:r>
            <a:r>
              <a:rPr lang="en-US" sz="1700" dirty="0">
                <a:effectLst/>
                <a:latin typeface="Arial" panose="020B0604020202020204" pitchFamily="34" charset="0"/>
                <a:ea typeface="Times New Roman" panose="02020603050405020304" pitchFamily="18" charset="0"/>
                <a:cs typeface="Arial" panose="020B0604020202020204" pitchFamily="34" charset="0"/>
              </a:rPr>
              <a:t>) and Gray Vireo (</a:t>
            </a:r>
            <a:r>
              <a:rPr lang="en-US" sz="1700" i="1" dirty="0">
                <a:effectLst/>
                <a:latin typeface="Arial" panose="020B0604020202020204" pitchFamily="34" charset="0"/>
                <a:ea typeface="Times New Roman" panose="02020603050405020304" pitchFamily="18" charset="0"/>
                <a:cs typeface="Arial" panose="020B0604020202020204" pitchFamily="34" charset="0"/>
              </a:rPr>
              <a:t>Vireo </a:t>
            </a:r>
            <a:r>
              <a:rPr lang="en-US" sz="1700" i="1" dirty="0" err="1">
                <a:effectLst/>
                <a:latin typeface="Arial" panose="020B0604020202020204" pitchFamily="34" charset="0"/>
                <a:ea typeface="Times New Roman" panose="02020603050405020304" pitchFamily="18" charset="0"/>
                <a:cs typeface="Arial" panose="020B0604020202020204" pitchFamily="34" charset="0"/>
              </a:rPr>
              <a:t>vicinior</a:t>
            </a:r>
            <a:r>
              <a:rPr lang="en-US" sz="1700" dirty="0">
                <a:effectLst/>
                <a:latin typeface="Arial" panose="020B0604020202020204" pitchFamily="34" charset="0"/>
                <a:ea typeface="Times New Roman" panose="02020603050405020304" pitchFamily="18" charset="0"/>
                <a:cs typeface="Arial" panose="020B0604020202020204" pitchFamily="34" charset="0"/>
              </a:rPr>
              <a:t>). The response of relatively common species of concern was variable among unburned and burned habitats of like type and between untreated and treated ponderosa pine forest. Among 15 relatively common species of concern, nine were more abundant in unburned forest and six were more abundant in burned forest, while eight were more abundant in unthinned forest and seven were more abundant in thinned forest. Our results suggest that the use of a combination of treatments, including prescribed fire, thinning, and areas of no treatment, conducted in patchy arrangements over time and area could improve overall avian diversity and benefit the greatest number of species.</a:t>
            </a:r>
            <a:endParaRPr lang="en-US" sz="1700" dirty="0">
              <a:latin typeface="Arial" panose="020B0604020202020204" pitchFamily="34" charset="0"/>
              <a:cs typeface="Arial" panose="020B0604020202020204" pitchFamily="34" charset="0"/>
            </a:endParaRPr>
          </a:p>
        </p:txBody>
      </p:sp>
      <p:pic>
        <p:nvPicPr>
          <p:cNvPr id="5837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65914" y="4234657"/>
            <a:ext cx="20605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63BA8BAF-7C71-1E2F-FCF3-01BCACF7D56C}"/>
              </a:ext>
            </a:extLst>
          </p:cNvPr>
          <p:cNvSpPr txBox="1"/>
          <p:nvPr/>
        </p:nvSpPr>
        <p:spPr>
          <a:xfrm>
            <a:off x="1347537" y="5850019"/>
            <a:ext cx="2053389" cy="923330"/>
          </a:xfrm>
          <a:prstGeom prst="rect">
            <a:avLst/>
          </a:prstGeom>
          <a:noFill/>
          <a:ln>
            <a:solidFill>
              <a:schemeClr val="tx1"/>
            </a:solidFill>
          </a:ln>
        </p:spPr>
        <p:txBody>
          <a:bodyPr wrap="square" rtlCol="0">
            <a:spAutoFit/>
          </a:bodyPr>
          <a:lstStyle/>
          <a:p>
            <a:pPr algn="ctr"/>
            <a:r>
              <a:rPr lang="en-US" dirty="0">
                <a:latin typeface="Arial" panose="020B0604020202020204" pitchFamily="34" charset="0"/>
                <a:cs typeface="Arial" panose="020B0604020202020204" pitchFamily="34" charset="0"/>
              </a:rPr>
              <a:t>ADD ORGANIZATION LOGO HERE</a:t>
            </a:r>
          </a:p>
        </p:txBody>
      </p:sp>
      <p:sp>
        <p:nvSpPr>
          <p:cNvPr id="7" name="Rectangle 4">
            <a:extLst>
              <a:ext uri="{FF2B5EF4-FFF2-40B4-BE49-F238E27FC236}">
                <a16:creationId xmlns:a16="http://schemas.microsoft.com/office/drawing/2014/main" id="{EAED0D24-A583-75B4-BCAD-5CD4468ADB63}"/>
              </a:ext>
            </a:extLst>
          </p:cNvPr>
          <p:cNvSpPr txBox="1">
            <a:spLocks noChangeArrowheads="1"/>
          </p:cNvSpPr>
          <p:nvPr/>
        </p:nvSpPr>
        <p:spPr bwMode="auto">
          <a:xfrm>
            <a:off x="8321508" y="6497964"/>
            <a:ext cx="3288631"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defRPr/>
            </a:pPr>
            <a:r>
              <a:rPr lang="en-US" sz="1600" b="1" dirty="0">
                <a:solidFill>
                  <a:schemeClr val="tx1">
                    <a:lumMod val="50000"/>
                    <a:lumOff val="50000"/>
                  </a:schemeClr>
                </a:solidFill>
                <a:latin typeface="Arial" panose="020B0604020202020204" pitchFamily="34" charset="0"/>
                <a:cs typeface="Arial" panose="020B0604020202020204" pitchFamily="34" charset="0"/>
              </a:rPr>
              <a:t>http://</a:t>
            </a:r>
            <a:r>
              <a:rPr lang="en-US" sz="1600" b="1" dirty="0" err="1">
                <a:solidFill>
                  <a:schemeClr val="tx1">
                    <a:lumMod val="50000"/>
                    <a:lumOff val="50000"/>
                  </a:schemeClr>
                </a:solidFill>
                <a:latin typeface="Arial" panose="020B0604020202020204" pitchFamily="34" charset="0"/>
                <a:cs typeface="Arial" panose="020B0604020202020204" pitchFamily="34" charset="0"/>
              </a:rPr>
              <a:t>cales.arizona.edu</a:t>
            </a:r>
            <a:r>
              <a:rPr lang="en-US" sz="1600" b="1" dirty="0">
                <a:solidFill>
                  <a:schemeClr val="tx1">
                    <a:lumMod val="50000"/>
                    <a:lumOff val="50000"/>
                  </a:schemeClr>
                </a:solidFill>
                <a:latin typeface="Arial" panose="020B0604020202020204" pitchFamily="34" charset="0"/>
                <a:cs typeface="Arial" panose="020B0604020202020204" pitchFamily="34" charset="0"/>
              </a:rPr>
              <a:t>/</a:t>
            </a:r>
            <a:r>
              <a:rPr lang="en-US" sz="1600" b="1" dirty="0" err="1">
                <a:solidFill>
                  <a:schemeClr val="tx1">
                    <a:lumMod val="50000"/>
                    <a:lumOff val="50000"/>
                  </a:schemeClr>
                </a:solidFill>
                <a:latin typeface="Arial" panose="020B0604020202020204" pitchFamily="34" charset="0"/>
                <a:cs typeface="Arial" panose="020B0604020202020204" pitchFamily="34" charset="0"/>
              </a:rPr>
              <a:t>dscesu</a:t>
            </a:r>
            <a:r>
              <a:rPr lang="en-US" sz="1600" b="1" dirty="0">
                <a:solidFill>
                  <a:schemeClr val="tx1">
                    <a:lumMod val="50000"/>
                    <a:lumOff val="50000"/>
                  </a:schemeClr>
                </a:solidFill>
                <a:latin typeface="Arial" panose="020B0604020202020204" pitchFamily="34" charset="0"/>
                <a:cs typeface="Arial" panose="020B0604020202020204" pitchFamily="34" charset="0"/>
              </a:rPr>
              <a:t>/</a:t>
            </a:r>
          </a:p>
        </p:txBody>
      </p:sp>
      <p:pic>
        <p:nvPicPr>
          <p:cNvPr id="8" name="Picture 2">
            <a:extLst>
              <a:ext uri="{FF2B5EF4-FFF2-40B4-BE49-F238E27FC236}">
                <a16:creationId xmlns:a16="http://schemas.microsoft.com/office/drawing/2014/main" id="{C43BD648-ED27-07C8-2B2D-047ED8464C1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311774" y="5680731"/>
            <a:ext cx="13081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A blue and white logo&#10;&#10;Description automatically generated">
            <a:extLst>
              <a:ext uri="{FF2B5EF4-FFF2-40B4-BE49-F238E27FC236}">
                <a16:creationId xmlns:a16="http://schemas.microsoft.com/office/drawing/2014/main" id="{366AB417-6D21-D61F-8C85-B71284C900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1694" y="5709032"/>
            <a:ext cx="2581813" cy="1064317"/>
          </a:xfrm>
          <a:prstGeom prst="rect">
            <a:avLst/>
          </a:prstGeom>
        </p:spPr>
      </p:pic>
    </p:spTree>
    <p:extLst>
      <p:ext uri="{BB962C8B-B14F-4D97-AF65-F5344CB8AC3E}">
        <p14:creationId xmlns:p14="http://schemas.microsoft.com/office/powerpoint/2010/main" val="1759124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654</Words>
  <Application>Microsoft Office PowerPoint</Application>
  <PresentationFormat>Widescreen</PresentationFormat>
  <Paragraphs>22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Avian Monitoring as Part of the Southwest Jemez Collaborative Forest Landscape Restoration Project</vt:lpstr>
      <vt:lpstr>Avian Monitoring as Part of the Southwest Jemez Collaborative Forest Landscape Restoration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Selma Mahmic</dc:creator>
  <cp:lastModifiedBy>Gail Garber</cp:lastModifiedBy>
  <cp:revision>16</cp:revision>
  <dcterms:created xsi:type="dcterms:W3CDTF">2018-01-24T17:22:59Z</dcterms:created>
  <dcterms:modified xsi:type="dcterms:W3CDTF">2024-11-27T22:35:19Z</dcterms:modified>
</cp:coreProperties>
</file>