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95" r:id="rId3"/>
    <p:sldId id="285" r:id="rId4"/>
    <p:sldId id="296" r:id="rId5"/>
    <p:sldId id="284" r:id="rId6"/>
    <p:sldId id="261" r:id="rId7"/>
    <p:sldId id="281" r:id="rId8"/>
    <p:sldId id="297" r:id="rId9"/>
    <p:sldId id="294" r:id="rId10"/>
    <p:sldId id="299" r:id="rId11"/>
    <p:sldId id="300" r:id="rId12"/>
    <p:sldId id="286" r:id="rId13"/>
    <p:sldId id="298" r:id="rId14"/>
    <p:sldId id="264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iSJSBI19JDGrnBdVCEAxj29x2Pn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80" d="100"/>
          <a:sy n="180" d="100"/>
        </p:scale>
        <p:origin x="1152" y="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2" name="Google Shape;6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299 dairy herds in 14 US states</a:t>
            </a:r>
          </a:p>
          <a:p>
            <a:r>
              <a:rPr lang="en-US" dirty="0"/>
              <a:t>CA Oct 3 had 56 herds and had 100 by Oct 11</a:t>
            </a:r>
          </a:p>
        </p:txBody>
      </p:sp>
    </p:spTree>
    <p:extLst>
      <p:ext uri="{BB962C8B-B14F-4D97-AF65-F5344CB8AC3E}">
        <p14:creationId xmlns:p14="http://schemas.microsoft.com/office/powerpoint/2010/main" val="36792367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00d827311a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" name="Google Shape;93;g300d827311a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dirty="0"/>
              <a:t>Media lab-brain friendly content  </a:t>
            </a:r>
            <a:r>
              <a:rPr lang="en-US" dirty="0" err="1"/>
              <a:t>Neurotesting</a:t>
            </a:r>
            <a:r>
              <a:rPr lang="en-US" dirty="0"/>
              <a:t>    content that will increase opportunity for changing behavior</a:t>
            </a: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278f5432241_1_1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0" name="Google Shape;210;g278f5432241_1_15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</a:pPr>
            <a:r>
              <a:rPr lang="en-US" dirty="0"/>
              <a:t>Address Internal Organization Hesitancy:  Our organization representative of the country</a:t>
            </a:r>
            <a:endParaRPr dirty="0"/>
          </a:p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</a:pPr>
            <a:r>
              <a:rPr lang="en-US" dirty="0"/>
              <a:t>Washington State  University Murrow College of Communications–study us   </a:t>
            </a:r>
          </a:p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</a:pPr>
            <a:r>
              <a:rPr lang="en-US" dirty="0"/>
              <a:t>Recommendations</a:t>
            </a:r>
            <a:endParaRPr dirty="0"/>
          </a:p>
          <a:p>
            <a:pPr marL="628650" lvl="1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</a:pPr>
            <a:r>
              <a:rPr lang="en-US" dirty="0"/>
              <a:t>Tailor professional development based on the roles of the individuals  (Ag-vet projects)  -Current projects each have 1 aspect of their project on educating their LGU Extension</a:t>
            </a:r>
          </a:p>
          <a:p>
            <a:pPr marL="628650" lvl="1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</a:pPr>
            <a:r>
              <a:rPr lang="en-US" dirty="0"/>
              <a:t>Prioritize preserving community trust and professional credibility-political aspects challenged some view of politically biased instead of unbiased research based.--Whole Health</a:t>
            </a:r>
          </a:p>
          <a:p>
            <a:pPr marL="628650" lvl="1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</a:pPr>
            <a:r>
              <a:rPr lang="en-US" dirty="0"/>
              <a:t>Use whole health approach-Integrate in existing education and not stand alone immunization education as primary</a:t>
            </a:r>
            <a:endParaRPr dirty="0"/>
          </a:p>
          <a:p>
            <a:pPr marL="1543050" lvl="1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</a:pPr>
            <a:r>
              <a:rPr lang="en-US" dirty="0"/>
              <a:t>EX:  EFNEP and integrate aspects of immunization into nutrition education</a:t>
            </a:r>
            <a:endParaRPr dirty="0"/>
          </a:p>
          <a:p>
            <a:pPr marL="1543050" lvl="1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</a:pPr>
            <a:r>
              <a:rPr lang="en-US" dirty="0"/>
              <a:t>Strengthen Communication Skills   </a:t>
            </a:r>
          </a:p>
          <a:p>
            <a:pPr marL="1543050" lvl="1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</a:pPr>
            <a:r>
              <a:rPr lang="en-US" dirty="0"/>
              <a:t>Tool Kit	</a:t>
            </a:r>
            <a:endParaRPr dirty="0"/>
          </a:p>
        </p:txBody>
      </p:sp>
      <p:sp>
        <p:nvSpPr>
          <p:cNvPr id="211" name="Google Shape;211;g278f5432241_1_15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7507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3" name="Google Shape;13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5525" y="3740950"/>
            <a:ext cx="1656475" cy="118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8" name="Google Shape;18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5525" y="3740950"/>
            <a:ext cx="1656475" cy="118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2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8" name="Google Shape;58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9" name="Google Shape;59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5525" y="3740950"/>
            <a:ext cx="1656475" cy="118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0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571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5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9" r:id="rId3"/>
    <p:sldLayoutId id="2147483661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xtension.zoom.us/meeting/register/tZIvceqsqz0qHNbmYByZ9dsQfWztwUj9f2DO" TargetMode="External"/><Relationship Id="rId2" Type="http://schemas.openxmlformats.org/officeDocument/2006/relationships/hyperlink" Target="https://extension.zoom.us/meeting/register/tZAtc-ispzMrHdYX1PEarDRUoZyhExcnHF6O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"/>
          <p:cNvSpPr txBox="1">
            <a:spLocks noGrp="1"/>
          </p:cNvSpPr>
          <p:nvPr>
            <p:ph type="ctrTitle"/>
          </p:nvPr>
        </p:nvSpPr>
        <p:spPr>
          <a:xfrm>
            <a:off x="375503" y="239232"/>
            <a:ext cx="8520600" cy="1388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" dirty="0"/>
              <a:t>EXCITE</a:t>
            </a: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" sz="2000" dirty="0"/>
              <a:t>Extension Collaborative on Immunization Teaching &amp; Engagement</a:t>
            </a:r>
            <a:endParaRPr sz="2000" dirty="0"/>
          </a:p>
        </p:txBody>
      </p:sp>
      <p:sp>
        <p:nvSpPr>
          <p:cNvPr id="65" name="Google Shape;65;p1"/>
          <p:cNvSpPr txBox="1">
            <a:spLocks noGrp="1"/>
          </p:cNvSpPr>
          <p:nvPr>
            <p:ph type="subTitle" idx="1"/>
          </p:nvPr>
        </p:nvSpPr>
        <p:spPr>
          <a:xfrm>
            <a:off x="375503" y="2059796"/>
            <a:ext cx="8520600" cy="1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3800" b="1" dirty="0"/>
              <a:t>H5N1 for Dairy Farmers</a:t>
            </a:r>
            <a:endParaRPr sz="3800" b="1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lang="en" sz="3800" b="1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2900" b="1" dirty="0"/>
              <a:t>Dr. Michelle Rodgers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2900" b="1" dirty="0"/>
              <a:t>Project Director, EXCITE</a:t>
            </a:r>
            <a:endParaRPr sz="2900" b="1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1CF5A-524E-480E-8C7B-43BB795C8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1C1D1F"/>
                </a:solidFill>
                <a:latin typeface="Nunito" pitchFamily="2" charset="0"/>
              </a:rPr>
              <a:t>Rationale: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9C7BC5-0A52-460C-BD37-B0B8B2D07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041992"/>
            <a:ext cx="7886700" cy="3827664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1C1D1F"/>
                </a:solidFill>
                <a:latin typeface="Nunito" pitchFamily="2" charset="0"/>
              </a:rPr>
              <a:t>S</a:t>
            </a:r>
            <a:r>
              <a:rPr lang="en-US" sz="2400" b="0" i="0" dirty="0">
                <a:solidFill>
                  <a:srgbClr val="1C1D1F"/>
                </a:solidFill>
                <a:effectLst/>
                <a:latin typeface="Nunito" pitchFamily="2" charset="0"/>
              </a:rPr>
              <a:t>easonal flu vaccine does not protect against H5 bird flu</a:t>
            </a:r>
          </a:p>
          <a:p>
            <a:r>
              <a:rPr lang="en-US" sz="2400" dirty="0">
                <a:solidFill>
                  <a:srgbClr val="1C1D1F"/>
                </a:solidFill>
                <a:latin typeface="Nunito" pitchFamily="2" charset="0"/>
              </a:rPr>
              <a:t>E</a:t>
            </a:r>
            <a:r>
              <a:rPr lang="en-US" sz="2400" b="0" i="0" dirty="0">
                <a:solidFill>
                  <a:srgbClr val="1C1D1F"/>
                </a:solidFill>
                <a:effectLst/>
                <a:latin typeface="Nunito" pitchFamily="2" charset="0"/>
              </a:rPr>
              <a:t>xpanding access to flu vaccines among farmers does</a:t>
            </a:r>
          </a:p>
          <a:p>
            <a:pPr lvl="1"/>
            <a:r>
              <a:rPr lang="en-US" sz="2000" b="0" i="0" dirty="0">
                <a:solidFill>
                  <a:srgbClr val="1C1D1F"/>
                </a:solidFill>
                <a:effectLst/>
                <a:latin typeface="Nunito" pitchFamily="2" charset="0"/>
              </a:rPr>
              <a:t>prevent severe illness</a:t>
            </a:r>
          </a:p>
          <a:p>
            <a:pPr lvl="1"/>
            <a:r>
              <a:rPr lang="en-US" sz="2000" b="0" i="0" dirty="0">
                <a:solidFill>
                  <a:srgbClr val="1C1D1F"/>
                </a:solidFill>
                <a:effectLst/>
                <a:latin typeface="Nunito" pitchFamily="2" charset="0"/>
              </a:rPr>
              <a:t>help reduce strain of flu season on rural health care</a:t>
            </a:r>
          </a:p>
          <a:p>
            <a:pPr lvl="1"/>
            <a:r>
              <a:rPr lang="en-US" sz="2000" b="0" i="0" dirty="0">
                <a:solidFill>
                  <a:srgbClr val="1C1D1F"/>
                </a:solidFill>
                <a:effectLst/>
                <a:latin typeface="Nunito" pitchFamily="2" charset="0"/>
              </a:rPr>
              <a:t>Reduce prevalence of seasonal flu </a:t>
            </a:r>
          </a:p>
          <a:p>
            <a:pPr lvl="1"/>
            <a:r>
              <a:rPr lang="en-US" sz="2000" b="0" i="0" dirty="0">
                <a:solidFill>
                  <a:srgbClr val="1C1D1F"/>
                </a:solidFill>
                <a:effectLst/>
                <a:latin typeface="Nunito" pitchFamily="2" charset="0"/>
              </a:rPr>
              <a:t>help public health agencies better detect cases of H5 bird flu </a:t>
            </a:r>
          </a:p>
          <a:p>
            <a:pPr marL="365760" lvl="1"/>
            <a:r>
              <a:rPr lang="en-US" sz="2400" dirty="0">
                <a:solidFill>
                  <a:srgbClr val="1C1D1F"/>
                </a:solidFill>
                <a:latin typeface="Nunito" pitchFamily="2" charset="0"/>
              </a:rPr>
              <a:t>F</a:t>
            </a:r>
            <a:r>
              <a:rPr lang="en-US" sz="2400" b="0" i="0" dirty="0">
                <a:solidFill>
                  <a:srgbClr val="1C1D1F"/>
                </a:solidFill>
                <a:effectLst/>
                <a:latin typeface="Nunito" pitchFamily="2" charset="0"/>
              </a:rPr>
              <a:t>ewer people infected with seasonal flu = fewer possibility of co-infection with human seasonal virus and H5 bird flu.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015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9646E-512A-4B3A-86A1-84D8C9EFC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Discussion Questions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375B20-0038-482F-BBDC-7E51E9CE39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Should we connect with dairy agents in your states?</a:t>
            </a:r>
          </a:p>
          <a:p>
            <a:r>
              <a:rPr lang="en-US" dirty="0"/>
              <a:t>How do you want to be informed of what is happening in this area?</a:t>
            </a:r>
          </a:p>
          <a:p>
            <a:pPr lvl="1"/>
            <a:r>
              <a:rPr lang="en-US" dirty="0"/>
              <a:t>Directors?  Program Leaders?  Direct list of dairy agents?  Other?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306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9175C-2EB3-4F75-881F-68FD62FE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Deliverables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F8C59-3537-4A9C-9BD5-37FDA2CF1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962247"/>
            <a:ext cx="7886700" cy="3670476"/>
          </a:xfrm>
        </p:spPr>
        <p:txBody>
          <a:bodyPr>
            <a:normAutofit fontScale="77500" lnSpcReduction="20000"/>
          </a:bodyPr>
          <a:lstStyle/>
          <a:p>
            <a:r>
              <a:rPr lang="en-US" sz="2000" dirty="0"/>
              <a:t>Listening Sessions with Dairy Agents - Directors invite your Agents to Participate</a:t>
            </a:r>
          </a:p>
          <a:p>
            <a:endParaRPr lang="en-US" sz="2000" dirty="0"/>
          </a:p>
          <a:p>
            <a:pPr lvl="3"/>
            <a:r>
              <a:rPr lang="en-US" sz="2000" dirty="0"/>
              <a:t>October 24   1 – 2 p.m. EST</a:t>
            </a:r>
          </a:p>
          <a:p>
            <a:pPr lvl="3"/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https://extension.zoom.us/meeting/register/tZAtc-ispzMrHdYX1PEarDRUoZyhExcnHF6O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lang="en-US" sz="2000" dirty="0"/>
          </a:p>
          <a:p>
            <a:pPr lvl="3"/>
            <a:r>
              <a:rPr lang="en-US" sz="2000" dirty="0"/>
              <a:t>October 25  12 – 1 p.m. EST</a:t>
            </a:r>
          </a:p>
          <a:p>
            <a:pPr lvl="3"/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https://extension.zoom.us/meeting/register/tZIvceqsqz0qHNbmYByZ9dsQfWztwUj9f2DO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lang="en-US" sz="2000" dirty="0"/>
          </a:p>
          <a:p>
            <a:r>
              <a:rPr lang="en-US" sz="2000" dirty="0"/>
              <a:t>Communication Tools to meet Agents needs for winter meetings</a:t>
            </a:r>
          </a:p>
          <a:p>
            <a:pPr lvl="1"/>
            <a:r>
              <a:rPr lang="en-US" sz="2000" dirty="0"/>
              <a:t>Approved by CDC, APHIS, National Center for Farmworker Health</a:t>
            </a:r>
          </a:p>
          <a:p>
            <a:r>
              <a:rPr lang="en-US" sz="2000" dirty="0"/>
              <a:t>Professional Development for Dairy Agents across Extension System - Directors inform agents of date</a:t>
            </a:r>
          </a:p>
          <a:p>
            <a:pPr lvl="1"/>
            <a:r>
              <a:rPr lang="en-US" sz="2000" dirty="0"/>
              <a:t>December 12 from 2 – 4 p.m. EST</a:t>
            </a:r>
          </a:p>
          <a:p>
            <a:pPr lvl="1"/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583FAEE-FA96-4686-9C41-AD20718AC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8"/>
            <a:ext cx="45719" cy="41858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0476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99CB3-C4F5-4F03-879C-E529A2F68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Deliverables Continued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ED99F8-24CC-480C-92B5-BA39E70284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Educational Efforts</a:t>
            </a:r>
          </a:p>
          <a:p>
            <a:r>
              <a:rPr lang="en-US" dirty="0" err="1"/>
              <a:t>Neurotesting</a:t>
            </a:r>
            <a:r>
              <a:rPr lang="en-US" dirty="0"/>
              <a:t> of educational materials, redesign as needed</a:t>
            </a:r>
          </a:p>
          <a:p>
            <a:r>
              <a:rPr lang="en-US" dirty="0"/>
              <a:t>Ongoing updates / professional development by One Health Dairy </a:t>
            </a:r>
          </a:p>
          <a:p>
            <a:r>
              <a:rPr lang="en-US" dirty="0"/>
              <a:t>Partnerships / Collaboration at local level</a:t>
            </a:r>
          </a:p>
          <a:p>
            <a:r>
              <a:rPr lang="en-US" dirty="0"/>
              <a:t>Evaluation / Documentation of Reach / Output - one national reporting tool and data collection by EXCITE; data available to states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586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D18DB-1524-4AB9-9B3C-7B86B8279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Contact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1A4B47-3E52-4C5A-A52D-D6A1167961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MichelleRodgers@extension.org</a:t>
            </a:r>
          </a:p>
        </p:txBody>
      </p:sp>
    </p:spTree>
    <p:extLst>
      <p:ext uri="{BB962C8B-B14F-4D97-AF65-F5344CB8AC3E}">
        <p14:creationId xmlns:p14="http://schemas.microsoft.com/office/powerpoint/2010/main" val="549232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F72C907-9F7C-4858-8C42-7380C69755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4643" y="88147"/>
            <a:ext cx="6475228" cy="4967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233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128F8-E9B4-454E-BE38-CF9D09363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Priority States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DB39E2-4F41-4328-B76A-CFB1F4E3AA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California		Minnesota</a:t>
            </a:r>
          </a:p>
          <a:p>
            <a:pPr marL="114300" indent="0">
              <a:buNone/>
            </a:pPr>
            <a:r>
              <a:rPr lang="en-US" dirty="0"/>
              <a:t>Idaho			South Dakota</a:t>
            </a:r>
          </a:p>
          <a:p>
            <a:pPr marL="114300" indent="0">
              <a:buNone/>
            </a:pPr>
            <a:r>
              <a:rPr lang="en-US" dirty="0"/>
              <a:t>Colorado		Wyoming</a:t>
            </a:r>
          </a:p>
          <a:p>
            <a:pPr marL="114300" indent="0">
              <a:buNone/>
            </a:pPr>
            <a:r>
              <a:rPr lang="en-US" dirty="0"/>
              <a:t>Texas 			Kansas</a:t>
            </a:r>
          </a:p>
          <a:p>
            <a:pPr marL="114300" indent="0">
              <a:buNone/>
            </a:pPr>
            <a:r>
              <a:rPr lang="en-US" dirty="0"/>
              <a:t>Michigan 		Oklahoma</a:t>
            </a:r>
          </a:p>
          <a:p>
            <a:pPr marL="114300" indent="0">
              <a:buNone/>
            </a:pPr>
            <a:r>
              <a:rPr lang="en-US" dirty="0"/>
              <a:t>Indiana 		New Mexico</a:t>
            </a:r>
          </a:p>
          <a:p>
            <a:pPr marL="114300" indent="0">
              <a:buNone/>
            </a:pPr>
            <a:r>
              <a:rPr lang="en-US" dirty="0"/>
              <a:t>North Carolina</a:t>
            </a:r>
          </a:p>
          <a:p>
            <a:pPr marL="114300" indent="0">
              <a:buNone/>
            </a:pPr>
            <a:r>
              <a:rPr lang="en-US" dirty="0"/>
              <a:t>Ohio</a:t>
            </a:r>
          </a:p>
        </p:txBody>
      </p:sp>
    </p:spTree>
    <p:extLst>
      <p:ext uri="{BB962C8B-B14F-4D97-AF65-F5344CB8AC3E}">
        <p14:creationId xmlns:p14="http://schemas.microsoft.com/office/powerpoint/2010/main" val="3682173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83B08-62D2-4D07-AA97-2CC9BD4AE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Health Update-as of Oct 11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DE7F08-A078-45F8-A6DD-7238F2255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4805" y="1369219"/>
            <a:ext cx="8803758" cy="326350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20 human cases of avian influenza A since April 2024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10 from poultry, 9 from dairy cattle  </a:t>
            </a:r>
          </a:p>
          <a:p>
            <a:pPr lvl="2">
              <a:lnSpc>
                <a:spcPct val="150000"/>
              </a:lnSpc>
            </a:pPr>
            <a:r>
              <a:rPr lang="en-US" sz="1800" dirty="0"/>
              <a:t>6 in first two weeks of Oct in CA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Epidemiology continues to suggest sporadic spread from animals to human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Illness is mild, including conjunctivitis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Risk to general public is low, people exposed to infected animals are at higher risk</a:t>
            </a:r>
          </a:p>
        </p:txBody>
      </p:sp>
    </p:spTree>
    <p:extLst>
      <p:ext uri="{BB962C8B-B14F-4D97-AF65-F5344CB8AC3E}">
        <p14:creationId xmlns:p14="http://schemas.microsoft.com/office/powerpoint/2010/main" val="600054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3B0BF-836D-461D-844C-847F3B1AD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6CBA58-9B81-496D-AA89-4E0229B63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164265"/>
            <a:ext cx="7886700" cy="3468458"/>
          </a:xfrm>
        </p:spPr>
        <p:txBody>
          <a:bodyPr>
            <a:normAutofit/>
          </a:bodyPr>
          <a:lstStyle/>
          <a:p>
            <a:pPr marL="0" marR="0" lvl="0" indent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Cooperative Extension Dairy Agents will </a:t>
            </a:r>
            <a:r>
              <a:rPr lang="en-US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 their knowledge and understanding of H5N1 and gain knowledge and enhance skills in behavior change communication </a:t>
            </a: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it relates to human health. </a:t>
            </a:r>
          </a:p>
          <a:p>
            <a:pPr marL="0" marR="0" lvl="0" indent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Dairy producers will have an </a:t>
            </a:r>
            <a:r>
              <a:rPr lang="en-US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increased knowledge and understanding of H5N1 and the potential transference and impact on human health</a:t>
            </a: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Dairy producers will </a:t>
            </a:r>
            <a:r>
              <a:rPr lang="en-US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adopt prevention practices </a:t>
            </a: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farm to reduce animal and human health risk of H5N1. </a:t>
            </a:r>
          </a:p>
          <a:p>
            <a:pPr marL="342900" marR="0" lvl="0" indent="-34290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endParaRPr lang="en-US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4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00d827311a_0_1"/>
          <p:cNvSpPr txBox="1">
            <a:spLocks noGrp="1"/>
          </p:cNvSpPr>
          <p:nvPr>
            <p:ph type="title"/>
          </p:nvPr>
        </p:nvSpPr>
        <p:spPr>
          <a:xfrm>
            <a:off x="311700" y="23769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 dirty="0"/>
              <a:t>H5N1 Program Leadership Team</a:t>
            </a:r>
            <a:endParaRPr dirty="0"/>
          </a:p>
        </p:txBody>
      </p:sp>
      <p:sp>
        <p:nvSpPr>
          <p:cNvPr id="96" name="Google Shape;96;g300d827311a_0_1"/>
          <p:cNvSpPr txBox="1">
            <a:spLocks noGrp="1"/>
          </p:cNvSpPr>
          <p:nvPr>
            <p:ph type="body" idx="1"/>
          </p:nvPr>
        </p:nvSpPr>
        <p:spPr>
          <a:xfrm>
            <a:off x="311700" y="810390"/>
            <a:ext cx="8520600" cy="3974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40000" lnSpcReduction="2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	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                </a:t>
            </a:r>
            <a:r>
              <a:rPr lang="en-US" sz="3500" dirty="0"/>
              <a:t>1 “One Health” Dairy Specialist - overall leadership to Extension efforts, national advisory 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 dirty="0"/>
              <a:t>	committee representation, liaison to National Center Farmworker Health efforts, training NCFH  	partners about Extension – 1 FTE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 dirty="0"/>
              <a:t>		Offer in process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500" dirty="0"/>
          </a:p>
          <a:p>
            <a:pPr marL="596900" lvl="1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500" dirty="0"/>
              <a:t>2 Dairy Specialists - Science Based Information on  Animal and Human Health </a:t>
            </a:r>
          </a:p>
          <a:p>
            <a:pPr marL="1054100" lvl="2" indent="0">
              <a:buNone/>
            </a:pPr>
            <a:r>
              <a:rPr lang="en" sz="3500" dirty="0"/>
              <a:t>Jason Hartschuh - Dairy Specialist - The Ohio State University - .25 FTE</a:t>
            </a:r>
          </a:p>
          <a:p>
            <a:pPr marL="1054100" lvl="2" indent="0">
              <a:buNone/>
            </a:pPr>
            <a:r>
              <a:rPr lang="en-US" sz="3500" dirty="0"/>
              <a:t>Dr. Diego Manriquez Alverez - Dairy Vet Specialist - Colorado State University - .25 FTE</a:t>
            </a:r>
            <a:endParaRPr sz="3500" dirty="0"/>
          </a:p>
          <a:p>
            <a:pPr marL="596900" lvl="1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" sz="3500" dirty="0"/>
          </a:p>
          <a:p>
            <a:pPr marL="596900" lvl="1" indent="0">
              <a:buNone/>
            </a:pPr>
            <a:r>
              <a:rPr lang="en" sz="3500" dirty="0"/>
              <a:t>Washington State University Murrow College of of Communications</a:t>
            </a:r>
            <a:r>
              <a:rPr lang="en-US" sz="3500" dirty="0"/>
              <a:t> - Contract</a:t>
            </a:r>
          </a:p>
          <a:p>
            <a:pPr marL="596900" lvl="1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500" dirty="0"/>
              <a:t>	Message content and delivery, professional development for agents</a:t>
            </a:r>
          </a:p>
          <a:p>
            <a:pPr marL="1054100" lvl="2" indent="0">
              <a:buNone/>
            </a:pPr>
            <a:r>
              <a:rPr lang="en-US" sz="3500" dirty="0"/>
              <a:t>Dr. Erica Austin - Director of Murrow Center for Research and Health Promotion</a:t>
            </a:r>
          </a:p>
          <a:p>
            <a:pPr marL="1054100" lvl="2" indent="0">
              <a:buNone/>
            </a:pPr>
            <a:r>
              <a:rPr lang="en-US" sz="3500" dirty="0"/>
              <a:t>Dr. Paul Bolls - Director Research Labs, Co-Director Murrow Media Mind Lab</a:t>
            </a:r>
          </a:p>
          <a:p>
            <a:pPr marL="1054100" lvl="2" indent="0">
              <a:buNone/>
            </a:pPr>
            <a:r>
              <a:rPr lang="en-US" sz="3500" dirty="0"/>
              <a:t>Dr. Yen-I Lee - Co-Director of Murrow Media Mind Lab</a:t>
            </a:r>
          </a:p>
          <a:p>
            <a:pPr marL="1054100" lvl="2" indent="0">
              <a:buNone/>
            </a:pPr>
            <a:r>
              <a:rPr lang="en-US" sz="3500" dirty="0"/>
              <a:t>Dr. Nicole O’Donnell - Media psychology and health promotion</a:t>
            </a:r>
          </a:p>
          <a:p>
            <a:pPr marL="1397000" lvl="2" indent="-342900">
              <a:buAutoNum type="alphaLcPeriod" startAt="2"/>
            </a:pPr>
            <a:endParaRPr lang="en-US" dirty="0"/>
          </a:p>
          <a:p>
            <a:pPr marL="1054100" lvl="2" indent="0">
              <a:buNone/>
            </a:pPr>
            <a:endParaRPr lang="en-US" dirty="0"/>
          </a:p>
          <a:p>
            <a:pPr marL="939800" lvl="2" indent="0">
              <a:spcBef>
                <a:spcPts val="1200"/>
              </a:spcBef>
              <a:buNone/>
            </a:pPr>
            <a:r>
              <a:rPr lang="en-US" dirty="0"/>
              <a:t>	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278f5432241_1_155"/>
          <p:cNvSpPr txBox="1"/>
          <p:nvPr/>
        </p:nvSpPr>
        <p:spPr>
          <a:xfrm>
            <a:off x="4558538" y="928500"/>
            <a:ext cx="4489200" cy="3375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/>
          <a:p>
            <a:pPr>
              <a:buSzPts val="3900"/>
            </a:pPr>
            <a:r>
              <a:rPr lang="en-US" sz="2925" dirty="0">
                <a:latin typeface="Calibri"/>
                <a:ea typeface="Calibri"/>
                <a:cs typeface="Calibri"/>
                <a:sym typeface="Calibri"/>
              </a:rPr>
              <a:t>Training Components:</a:t>
            </a:r>
          </a:p>
          <a:p>
            <a:pPr marL="457200" indent="-457200">
              <a:buSzPts val="3900"/>
              <a:buFont typeface="Arial" panose="020B0604020202020204" pitchFamily="34" charset="0"/>
              <a:buChar char="•"/>
            </a:pPr>
            <a:r>
              <a:rPr lang="en-US" sz="2925" dirty="0">
                <a:latin typeface="Calibri"/>
                <a:ea typeface="Calibri"/>
                <a:cs typeface="Calibri"/>
                <a:sym typeface="Calibri"/>
              </a:rPr>
              <a:t>Science Media Literacy</a:t>
            </a:r>
            <a:endParaRPr sz="2925" dirty="0"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buSzPts val="3900"/>
              <a:buFont typeface="Arial" panose="020B0604020202020204" pitchFamily="34" charset="0"/>
              <a:buChar char="•"/>
            </a:pPr>
            <a:endParaRPr sz="2925" dirty="0"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buSzPts val="3900"/>
              <a:buFont typeface="Arial" panose="020B0604020202020204" pitchFamily="34" charset="0"/>
              <a:buChar char="•"/>
            </a:pPr>
            <a:r>
              <a:rPr lang="en-US" sz="2925" dirty="0">
                <a:latin typeface="Calibri"/>
                <a:ea typeface="Calibri"/>
                <a:cs typeface="Calibri"/>
                <a:sym typeface="Calibri"/>
              </a:rPr>
              <a:t>Motivational Interviewing</a:t>
            </a:r>
            <a:endParaRPr sz="2925" dirty="0"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buSzPts val="3900"/>
              <a:buFont typeface="Arial" panose="020B0604020202020204" pitchFamily="34" charset="0"/>
              <a:buChar char="•"/>
            </a:pPr>
            <a:endParaRPr sz="2925" dirty="0"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buSzPts val="3900"/>
              <a:buFont typeface="Arial" panose="020B0604020202020204" pitchFamily="34" charset="0"/>
              <a:buChar char="•"/>
            </a:pPr>
            <a:r>
              <a:rPr lang="en-US" sz="2925" dirty="0">
                <a:latin typeface="Calibri"/>
                <a:ea typeface="Calibri"/>
                <a:cs typeface="Calibri"/>
                <a:sym typeface="Calibri"/>
              </a:rPr>
              <a:t>Neuromarketing</a:t>
            </a:r>
            <a:endParaRPr sz="2925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4" name="Google Shape;214;g278f5432241_1_1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72" y="1"/>
            <a:ext cx="4151474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45EFB-FB6A-4580-97A7-19BCB43D0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Funding Available now through September 2025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2D2C95-3F1B-415B-B8F5-C8CB18BBED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$500,000	Reallocation of EXCITE funding - IAA between CDC and NIFA 			through Extension Foundation</a:t>
            </a:r>
          </a:p>
          <a:p>
            <a:r>
              <a:rPr lang="en-US" dirty="0"/>
              <a:t>$180,000	Subcontract to EXCITE from National Center for Farmworker 			Health for Lead Dairy Specialist &amp; </a:t>
            </a:r>
            <a:r>
              <a:rPr lang="en-US" dirty="0" err="1"/>
              <a:t>Neurotesting</a:t>
            </a:r>
            <a:r>
              <a:rPr lang="en-US" dirty="0"/>
              <a:t> of materials</a:t>
            </a:r>
          </a:p>
          <a:p>
            <a:r>
              <a:rPr lang="en-US" dirty="0"/>
              <a:t>$   75,000	Seqirus (Pharmaceutical Co) for Professional Development</a:t>
            </a:r>
          </a:p>
          <a:p>
            <a:endParaRPr lang="en-US" dirty="0"/>
          </a:p>
          <a:p>
            <a:pPr marL="596900" lvl="1" indent="0" algn="ctr">
              <a:buNone/>
            </a:pPr>
            <a:r>
              <a:rPr lang="en-US" dirty="0"/>
              <a:t>~$300,000 of the above to come directly to states to support delivery of educational programming. (Discussion with APHIS for additional.) Public Health Jurisdiction funding to consider</a:t>
            </a:r>
          </a:p>
          <a:p>
            <a:pPr lvl="1" algn="ctr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277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D4406-5008-45F6-8437-DFFC1CBF8A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700" y="499018"/>
            <a:ext cx="8520600" cy="1319461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2400" b="0" i="0" dirty="0">
                <a:solidFill>
                  <a:srgbClr val="1C1D1F"/>
                </a:solidFill>
                <a:effectLst/>
                <a:latin typeface="Nunito" pitchFamily="2" charset="0"/>
              </a:rPr>
              <a:t>CDC  has awarded approximately </a:t>
            </a:r>
            <a:r>
              <a:rPr lang="en-US" sz="2400" b="1" i="0" dirty="0">
                <a:solidFill>
                  <a:srgbClr val="1C1D1F"/>
                </a:solidFill>
                <a:effectLst/>
                <a:latin typeface="Nunito" pitchFamily="2" charset="0"/>
              </a:rPr>
              <a:t>$2 million in funding </a:t>
            </a:r>
            <a:r>
              <a:rPr lang="en-US" sz="2400" b="0" i="0" dirty="0">
                <a:solidFill>
                  <a:srgbClr val="1C1D1F"/>
                </a:solidFill>
                <a:effectLst/>
                <a:latin typeface="Nunito" pitchFamily="2" charset="0"/>
              </a:rPr>
              <a:t>to support the operational costs of the various activities</a:t>
            </a:r>
            <a:r>
              <a:rPr lang="en-US" sz="2400" b="1" i="0" dirty="0">
                <a:solidFill>
                  <a:srgbClr val="1C1D1F"/>
                </a:solidFill>
                <a:effectLst/>
                <a:latin typeface="Nunito" pitchFamily="2" charset="0"/>
              </a:rPr>
              <a:t> jurisdictions </a:t>
            </a:r>
            <a:r>
              <a:rPr lang="en-US" sz="2400" b="0" i="0" dirty="0">
                <a:solidFill>
                  <a:srgbClr val="1C1D1F"/>
                </a:solidFill>
                <a:effectLst/>
                <a:latin typeface="Nunito" pitchFamily="2" charset="0"/>
              </a:rPr>
              <a:t>are implementing to encourage and facilitate the uptake of seasonal flu vaccination among farmworkers.</a:t>
            </a:r>
            <a:endParaRPr lang="en-US" sz="2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79EEEA-AB08-43A0-AE2C-5934419782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5864" y="2254115"/>
            <a:ext cx="8520600" cy="1319460"/>
          </a:xfrm>
        </p:spPr>
        <p:txBody>
          <a:bodyPr>
            <a:noAutofit/>
          </a:bodyPr>
          <a:lstStyle/>
          <a:p>
            <a:pPr lvl="1" algn="l"/>
            <a:r>
              <a:rPr lang="en-US" sz="1800" b="0" i="0" dirty="0">
                <a:solidFill>
                  <a:srgbClr val="1C1D1F"/>
                </a:solidFill>
                <a:effectLst/>
                <a:latin typeface="Nunito" pitchFamily="2" charset="0"/>
              </a:rPr>
              <a:t>Examples:  </a:t>
            </a:r>
            <a:endParaRPr lang="en-US" sz="1800" dirty="0">
              <a:solidFill>
                <a:srgbClr val="1C1D1F"/>
              </a:solidFill>
              <a:latin typeface="Nunito" pitchFamily="2" charset="0"/>
            </a:endParaRPr>
          </a:p>
          <a:p>
            <a:pPr marL="1054100" lvl="1" indent="-457200"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1C1D1F"/>
                </a:solidFill>
                <a:effectLst/>
                <a:latin typeface="Nunito" pitchFamily="2" charset="0"/>
              </a:rPr>
              <a:t>mobile vaccine clinics</a:t>
            </a:r>
          </a:p>
          <a:p>
            <a:pPr marL="1054100" lvl="1" indent="-457200"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1C1D1F"/>
                </a:solidFill>
                <a:effectLst/>
                <a:latin typeface="Nunito" pitchFamily="2" charset="0"/>
              </a:rPr>
              <a:t>promotion via virtual town halls</a:t>
            </a:r>
          </a:p>
          <a:p>
            <a:pPr marL="1054100" lvl="1" indent="-457200"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1C1D1F"/>
                </a:solidFill>
                <a:effectLst/>
                <a:latin typeface="Nunito" pitchFamily="2" charset="0"/>
              </a:rPr>
              <a:t>vaccine education workshops</a:t>
            </a:r>
          </a:p>
          <a:p>
            <a:pPr marL="1054100" lvl="1" indent="-457200"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1C1D1F"/>
                </a:solidFill>
                <a:effectLst/>
                <a:latin typeface="Nunito" pitchFamily="2" charset="0"/>
              </a:rPr>
              <a:t>partnering with local public health agencies and community-based organizations to organize mass vaccination events. </a:t>
            </a:r>
          </a:p>
        </p:txBody>
      </p:sp>
    </p:spTree>
    <p:extLst>
      <p:ext uri="{BB962C8B-B14F-4D97-AF65-F5344CB8AC3E}">
        <p14:creationId xmlns:p14="http://schemas.microsoft.com/office/powerpoint/2010/main" val="2443639974"/>
      </p:ext>
    </p:extLst>
  </p:cSld>
  <p:clrMapOvr>
    <a:masterClrMapping/>
  </p:clrMapOvr>
</p:sld>
</file>

<file path=ppt/theme/theme1.xml><?xml version="1.0" encoding="utf-8"?>
<a:theme xmlns:a="http://schemas.openxmlformats.org/drawingml/2006/main" name="EXCITE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925</Words>
  <Application>Microsoft Office PowerPoint</Application>
  <PresentationFormat>On-screen Show (16:9)</PresentationFormat>
  <Paragraphs>110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Nunito</vt:lpstr>
      <vt:lpstr>EXCITE</vt:lpstr>
      <vt:lpstr>EXCITE Extension Collaborative on Immunization Teaching &amp; Engagement</vt:lpstr>
      <vt:lpstr>PowerPoint Presentation</vt:lpstr>
      <vt:lpstr>Priority States</vt:lpstr>
      <vt:lpstr>Human Health Update-as of Oct 11</vt:lpstr>
      <vt:lpstr>Objectives</vt:lpstr>
      <vt:lpstr>H5N1 Program Leadership Team</vt:lpstr>
      <vt:lpstr>PowerPoint Presentation</vt:lpstr>
      <vt:lpstr>Funding Available now through September 2025 </vt:lpstr>
      <vt:lpstr>CDC  has awarded approximately $2 million in funding to support the operational costs of the various activities jurisdictions are implementing to encourage and facilitate the uptake of seasonal flu vaccination among farmworkers.</vt:lpstr>
      <vt:lpstr>Rationale:</vt:lpstr>
      <vt:lpstr>Discussion Questions</vt:lpstr>
      <vt:lpstr>Deliverables </vt:lpstr>
      <vt:lpstr>Deliverables Continued</vt:lpstr>
      <vt:lpstr>Contact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EXCITE Extension Collaborative on Immunization Teaching &amp; Engagement</dc:title>
  <dc:creator>Michelle</dc:creator>
  <cp:lastModifiedBy>Rodgers, Michelle</cp:lastModifiedBy>
  <cp:revision>42</cp:revision>
  <dcterms:modified xsi:type="dcterms:W3CDTF">2024-10-17T15:57:14Z</dcterms:modified>
</cp:coreProperties>
</file>