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14"/>
  </p:notesMasterIdLst>
  <p:sldIdLst>
    <p:sldId id="4438" r:id="rId2"/>
    <p:sldId id="4439" r:id="rId3"/>
    <p:sldId id="4441" r:id="rId4"/>
    <p:sldId id="4440" r:id="rId5"/>
    <p:sldId id="4437" r:id="rId6"/>
    <p:sldId id="4442" r:id="rId7"/>
    <p:sldId id="4443" r:id="rId8"/>
    <p:sldId id="4444" r:id="rId9"/>
    <p:sldId id="4450" r:id="rId10"/>
    <p:sldId id="4445" r:id="rId11"/>
    <p:sldId id="4446" r:id="rId12"/>
    <p:sldId id="445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41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6E534B-D04F-447C-B9E6-743E9234BDA9}" type="datetimeFigureOut">
              <a:rPr lang="en-US" smtClean="0"/>
              <a:t>8/12/2024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49FDAF-9F1D-40B3-8D99-07DDF564B6B3}" type="slidenum">
              <a:rPr lang="en-US" smtClean="0"/>
              <a:t>‹#›</a:t>
            </a:fld>
            <a:endParaRPr lang="en-US"/>
          </a:p>
        </p:txBody>
      </p:sp>
    </p:spTree>
    <p:extLst>
      <p:ext uri="{BB962C8B-B14F-4D97-AF65-F5344CB8AC3E}">
        <p14:creationId xmlns:p14="http://schemas.microsoft.com/office/powerpoint/2010/main" val="2322382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1pPr>
            <a:lvl2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2pPr>
            <a:lvl3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3pPr>
            <a:lvl4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4pPr>
            <a:lvl5pPr>
              <a:lnSpc>
                <a:spcPct val="93000"/>
              </a:lnSpc>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charset="0"/>
              <a:tabLst>
                <a:tab pos="723900" algn="l"/>
                <a:tab pos="1447800" algn="l"/>
                <a:tab pos="2171700" algn="l"/>
                <a:tab pos="2895600" algn="l"/>
              </a:tabLst>
              <a:defRPr>
                <a:solidFill>
                  <a:schemeClr val="tx1"/>
                </a:solidFill>
                <a:latin typeface="Arial" charset="0"/>
                <a:ea typeface="Arial Unicode MS" charset="0"/>
              </a:defRPr>
            </a:lvl9pPr>
          </a:lstStyle>
          <a:p>
            <a:pPr marL="0" marR="0" lvl="0" indent="0" algn="r" defTabSz="1828434" rtl="0" eaLnBrk="1" fontAlgn="auto" latinLnBrk="0" hangingPunct="1">
              <a:lnSpc>
                <a:spcPct val="93000"/>
              </a:lnSpc>
              <a:spcBef>
                <a:spcPts val="0"/>
              </a:spcBef>
              <a:spcAft>
                <a:spcPts val="0"/>
              </a:spcAft>
              <a:buClr>
                <a:srgbClr val="000000"/>
              </a:buClr>
              <a:buSzPct val="100000"/>
              <a:buFont typeface="Times New Roman" charset="0"/>
              <a:buNone/>
              <a:tabLst>
                <a:tab pos="723900" algn="l"/>
                <a:tab pos="1447800" algn="l"/>
                <a:tab pos="2171700" algn="l"/>
                <a:tab pos="2895600" algn="l"/>
              </a:tabLst>
              <a:defRPr/>
            </a:pPr>
            <a:fld id="{B10E75A7-B0F9-5642-96AB-06237E68FE07}" type="slidenum">
              <a:rPr kumimoji="0" lang="en-US" altLang="en-US" sz="1200" b="0" i="0" u="none" strike="noStrike" kern="1200" cap="none" spc="0" normalizeH="0" baseline="0" noProof="0">
                <a:ln>
                  <a:noFill/>
                </a:ln>
                <a:solidFill>
                  <a:srgbClr val="000000"/>
                </a:solidFill>
                <a:effectLst/>
                <a:uLnTx/>
                <a:uFillTx/>
                <a:latin typeface="Times New Roman" charset="0"/>
                <a:cs typeface="+mn-cs"/>
              </a:rPr>
              <a:pPr marL="0" marR="0" lvl="0" indent="0" algn="r" defTabSz="1828434" rtl="0" eaLnBrk="1" fontAlgn="auto" latinLnBrk="0" hangingPunct="1">
                <a:lnSpc>
                  <a:spcPct val="93000"/>
                </a:lnSpc>
                <a:spcBef>
                  <a:spcPts val="0"/>
                </a:spcBef>
                <a:spcAft>
                  <a:spcPts val="0"/>
                </a:spcAft>
                <a:buClr>
                  <a:srgbClr val="000000"/>
                </a:buClr>
                <a:buSzPct val="100000"/>
                <a:buFont typeface="Times New Roman" charset="0"/>
                <a:buNone/>
                <a:tabLst>
                  <a:tab pos="723900" algn="l"/>
                  <a:tab pos="1447800" algn="l"/>
                  <a:tab pos="2171700" algn="l"/>
                  <a:tab pos="2895600" algn="l"/>
                </a:tabLst>
                <a:defRPr/>
              </a:pPr>
              <a:t>5</a:t>
            </a:fld>
            <a:endParaRPr kumimoji="0" lang="en-US" altLang="en-US" sz="1200" b="0" i="0" u="none" strike="noStrike" kern="1200" cap="none" spc="0" normalizeH="0" baseline="0" noProof="0">
              <a:ln>
                <a:noFill/>
              </a:ln>
              <a:solidFill>
                <a:srgbClr val="000000"/>
              </a:solidFill>
              <a:effectLst/>
              <a:uLnTx/>
              <a:uFillTx/>
              <a:latin typeface="Times New Roman" charset="0"/>
              <a:cs typeface="+mn-cs"/>
            </a:endParaRPr>
          </a:p>
        </p:txBody>
      </p:sp>
      <p:sp>
        <p:nvSpPr>
          <p:cNvPr id="4099" name="Text Box 1"/>
          <p:cNvSpPr txBox="1">
            <a:spLocks noGrp="1" noRot="1" noChangeAspect="1" noChangeArrowheads="1" noTextEdit="1"/>
          </p:cNvSpPr>
          <p:nvPr>
            <p:ph type="sldImg"/>
          </p:nvPr>
        </p:nvSpPr>
        <p:spPr>
          <a:xfrm>
            <a:off x="533400" y="763588"/>
            <a:ext cx="67056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Text Box 2"/>
          <p:cNvSpPr txBox="1">
            <a:spLocks noGrp="1"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 uri="{FAA26D3D-D897-4be2-8F04-BA451C77F1D7}">
              <ma14:placeholderFlag xmlns="" xmlns:ma14="http://schemas.microsoft.com/office/mac/drawingml/2011/main" val="1"/>
            </a:ext>
          </a:extLst>
        </p:spPr>
        <p:txBody>
          <a:bodyPr wrap="none" anchor="ctr"/>
          <a:lstStyle/>
          <a:p>
            <a:endParaRPr lang="en-US" altLang="en-US" dirty="0">
              <a:latin typeface="Times New Roman" charset="0"/>
            </a:endParaRPr>
          </a:p>
        </p:txBody>
      </p:sp>
    </p:spTree>
    <p:extLst>
      <p:ext uri="{BB962C8B-B14F-4D97-AF65-F5344CB8AC3E}">
        <p14:creationId xmlns:p14="http://schemas.microsoft.com/office/powerpoint/2010/main" val="2061313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065219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6"/>
            <a:ext cx="10515600" cy="1325563"/>
          </a:xfrm>
          <a:prstGeom prst="rect">
            <a:avLst/>
          </a:prstGeom>
        </p:spPr>
        <p:txBody>
          <a:bodyPr vert="horz" lIns="91440" tIns="45720" rIns="91440" bIns="45720" rtlCol="0" anchor="ctr">
            <a:normAutofit/>
          </a:bodyPr>
          <a:lstStyle/>
          <a:p>
            <a:r>
              <a:rPr lang="es-ES"/>
              <a:t>Clic para editar título</a:t>
            </a:r>
            <a:endParaRPr lang="en-US" dirty="0"/>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8/12/2024</a:t>
            </a:fld>
            <a:endParaRPr lang="en-US" dirty="0"/>
          </a:p>
        </p:txBody>
      </p:sp>
      <p:sp>
        <p:nvSpPr>
          <p:cNvPr id="5" name="Footer Placeholder 4"/>
          <p:cNvSpPr>
            <a:spLocks noGrp="1"/>
          </p:cNvSpPr>
          <p:nvPr>
            <p:ph type="ftr" sz="quarter" idx="3"/>
          </p:nvPr>
        </p:nvSpPr>
        <p:spPr>
          <a:xfrm>
            <a:off x="4038601"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3041399410"/>
      </p:ext>
    </p:extLst>
  </p:cSld>
  <p:clrMap bg1="lt1" tx1="dk1" bg2="lt2" tx2="dk2" accent1="accent1" accent2="accent2" accent3="accent3" accent4="accent4" accent5="accent5" accent6="accent6" hlink="hlink" folHlink="folHlink"/>
  <p:sldLayoutIdLst>
    <p:sldLayoutId id="2147483668" r:id="rId1"/>
  </p:sldLayoutIdLst>
  <p:hf hdr="0" ftr="0" dt="0"/>
  <p:txStyles>
    <p:titleStyle>
      <a:lvl1pPr algn="l" defTabSz="914172"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43" indent="-228543" algn="l" defTabSz="914172"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629" indent="-228543" algn="l" defTabSz="914172"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715" indent="-228543" algn="l" defTabSz="914172"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800"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6886"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3972"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057"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143"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229"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172" rtl="0" eaLnBrk="1" latinLnBrk="0" hangingPunct="1">
        <a:defRPr sz="1800" kern="1200">
          <a:solidFill>
            <a:schemeClr val="tx1"/>
          </a:solidFill>
          <a:latin typeface="+mn-lt"/>
          <a:ea typeface="+mn-ea"/>
          <a:cs typeface="+mn-cs"/>
        </a:defRPr>
      </a:lvl1pPr>
      <a:lvl2pPr marL="457086" algn="l" defTabSz="914172" rtl="0" eaLnBrk="1" latinLnBrk="0" hangingPunct="1">
        <a:defRPr sz="1800" kern="1200">
          <a:solidFill>
            <a:schemeClr val="tx1"/>
          </a:solidFill>
          <a:latin typeface="+mn-lt"/>
          <a:ea typeface="+mn-ea"/>
          <a:cs typeface="+mn-cs"/>
        </a:defRPr>
      </a:lvl2pPr>
      <a:lvl3pPr marL="914172" algn="l" defTabSz="914172" rtl="0" eaLnBrk="1" latinLnBrk="0" hangingPunct="1">
        <a:defRPr sz="1800" kern="1200">
          <a:solidFill>
            <a:schemeClr val="tx1"/>
          </a:solidFill>
          <a:latin typeface="+mn-lt"/>
          <a:ea typeface="+mn-ea"/>
          <a:cs typeface="+mn-cs"/>
        </a:defRPr>
      </a:lvl3pPr>
      <a:lvl4pPr marL="1371257" algn="l" defTabSz="914172" rtl="0" eaLnBrk="1" latinLnBrk="0" hangingPunct="1">
        <a:defRPr sz="1800" kern="1200">
          <a:solidFill>
            <a:schemeClr val="tx1"/>
          </a:solidFill>
          <a:latin typeface="+mn-lt"/>
          <a:ea typeface="+mn-ea"/>
          <a:cs typeface="+mn-cs"/>
        </a:defRPr>
      </a:lvl4pPr>
      <a:lvl5pPr marL="1828343" algn="l" defTabSz="914172" rtl="0" eaLnBrk="1" latinLnBrk="0" hangingPunct="1">
        <a:defRPr sz="1800" kern="1200">
          <a:solidFill>
            <a:schemeClr val="tx1"/>
          </a:solidFill>
          <a:latin typeface="+mn-lt"/>
          <a:ea typeface="+mn-ea"/>
          <a:cs typeface="+mn-cs"/>
        </a:defRPr>
      </a:lvl5pPr>
      <a:lvl6pPr marL="2285429" algn="l" defTabSz="914172" rtl="0" eaLnBrk="1" latinLnBrk="0" hangingPunct="1">
        <a:defRPr sz="1800" kern="1200">
          <a:solidFill>
            <a:schemeClr val="tx1"/>
          </a:solidFill>
          <a:latin typeface="+mn-lt"/>
          <a:ea typeface="+mn-ea"/>
          <a:cs typeface="+mn-cs"/>
        </a:defRPr>
      </a:lvl6pPr>
      <a:lvl7pPr marL="2742514" algn="l" defTabSz="914172" rtl="0" eaLnBrk="1" latinLnBrk="0" hangingPunct="1">
        <a:defRPr sz="1800" kern="1200">
          <a:solidFill>
            <a:schemeClr val="tx1"/>
          </a:solidFill>
          <a:latin typeface="+mn-lt"/>
          <a:ea typeface="+mn-ea"/>
          <a:cs typeface="+mn-cs"/>
        </a:defRPr>
      </a:lvl7pPr>
      <a:lvl8pPr marL="3199600" algn="l" defTabSz="914172" rtl="0" eaLnBrk="1" latinLnBrk="0" hangingPunct="1">
        <a:defRPr sz="1800" kern="1200">
          <a:solidFill>
            <a:schemeClr val="tx1"/>
          </a:solidFill>
          <a:latin typeface="+mn-lt"/>
          <a:ea typeface="+mn-ea"/>
          <a:cs typeface="+mn-cs"/>
        </a:defRPr>
      </a:lvl8pPr>
      <a:lvl9pPr marL="3656686" algn="l" defTabSz="91417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hyperlink" Target="mailto:ALVSCE-Research@arizona.edu" TargetMode="External"/><Relationship Id="rId2" Type="http://schemas.openxmlformats.org/officeDocument/2006/relationships/hyperlink" Target="https://research.cales.arizona.edu/sites/rgw.cals.arizona.edu/files/ALVSCE%20Submission%20timeline%20%20Late%20Proposal%20Policy%20-%20July%2024.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app.smartsheet.com/b/form/f3a69781880b44c685e445a792868426"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research.arizona.edu/administration/proposal-submission#ThreeDayDeadline"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research.cales.arizona.edu/pre-award-proces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app.smartsheet.com/b/form/f3a69781880b44c685e445a792868426"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3EF118-3817-B655-6CCD-619B6B811C0A}"/>
              </a:ext>
            </a:extLst>
          </p:cNvPr>
          <p:cNvSpPr txBox="1"/>
          <p:nvPr/>
        </p:nvSpPr>
        <p:spPr>
          <a:xfrm>
            <a:off x="1066800" y="5130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ALVSCE Research Team - Update</a:t>
            </a:r>
          </a:p>
        </p:txBody>
      </p:sp>
      <p:sp>
        <p:nvSpPr>
          <p:cNvPr id="4" name="TextBox 3">
            <a:extLst>
              <a:ext uri="{FF2B5EF4-FFF2-40B4-BE49-F238E27FC236}">
                <a16:creationId xmlns:a16="http://schemas.microsoft.com/office/drawing/2014/main" id="{048E8F28-B75C-AC6B-7033-B2F758F5A4B3}"/>
              </a:ext>
            </a:extLst>
          </p:cNvPr>
          <p:cNvSpPr txBox="1"/>
          <p:nvPr/>
        </p:nvSpPr>
        <p:spPr>
          <a:xfrm>
            <a:off x="1249680" y="2197894"/>
            <a:ext cx="9530080" cy="2523768"/>
          </a:xfrm>
          <a:prstGeom prst="rect">
            <a:avLst/>
          </a:prstGeom>
          <a:noFill/>
        </p:spPr>
        <p:txBody>
          <a:bodyPr wrap="square" rtlCol="0">
            <a:spAutoFit/>
          </a:bodyPr>
          <a:lstStyle/>
          <a:p>
            <a:r>
              <a:rPr lang="en-US" sz="28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rPr>
              <a:t>Key Activities </a:t>
            </a:r>
          </a:p>
          <a:p>
            <a:pPr marL="457200" indent="-457200">
              <a:buFont typeface="Arial" panose="020B0604020202020204" pitchFamily="34" charset="0"/>
              <a:buChar char="•"/>
            </a:pPr>
            <a:r>
              <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Unit Assignments</a:t>
            </a:r>
          </a:p>
          <a:p>
            <a:pPr marL="457200" indent="-457200">
              <a:buFont typeface="Arial" panose="020B0604020202020204" pitchFamily="34" charset="0"/>
              <a:buChar char="•"/>
            </a:pPr>
            <a:r>
              <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New Workflow System</a:t>
            </a:r>
          </a:p>
          <a:p>
            <a:pPr marL="457200" indent="-457200">
              <a:buFont typeface="Arial" panose="020B0604020202020204" pitchFamily="34" charset="0"/>
              <a:buChar char="•"/>
            </a:pPr>
            <a:r>
              <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Proposal Submission Timeline</a:t>
            </a:r>
          </a:p>
          <a:p>
            <a:pPr marL="457200" indent="-457200">
              <a:buFont typeface="Arial" panose="020B0604020202020204" pitchFamily="34" charset="0"/>
              <a:buChar char="•"/>
            </a:pPr>
            <a:r>
              <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Late Proposal Policy for ALVSCE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99874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FCA93-1801-2C65-4B46-C93343AE08A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73A9E32-F502-E8BF-3300-DF6DDCEE7283}"/>
              </a:ext>
            </a:extLst>
          </p:cNvPr>
          <p:cNvSpPr txBox="1"/>
          <p:nvPr/>
        </p:nvSpPr>
        <p:spPr>
          <a:xfrm>
            <a:off x="1066800" y="3098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Late Proposal Policy - Examples</a:t>
            </a:r>
          </a:p>
        </p:txBody>
      </p:sp>
      <p:sp>
        <p:nvSpPr>
          <p:cNvPr id="4" name="TextBox 3">
            <a:extLst>
              <a:ext uri="{FF2B5EF4-FFF2-40B4-BE49-F238E27FC236}">
                <a16:creationId xmlns:a16="http://schemas.microsoft.com/office/drawing/2014/main" id="{902B8714-A44C-C336-114D-AC8709E8222E}"/>
              </a:ext>
            </a:extLst>
          </p:cNvPr>
          <p:cNvSpPr txBox="1"/>
          <p:nvPr/>
        </p:nvSpPr>
        <p:spPr>
          <a:xfrm>
            <a:off x="802640" y="977721"/>
            <a:ext cx="10678160" cy="1231106"/>
          </a:xfrm>
          <a:prstGeom prst="rect">
            <a:avLst/>
          </a:prstGeom>
          <a:noFill/>
        </p:spPr>
        <p:txBody>
          <a:bodyPr wrap="square" rtlCol="0">
            <a:spAutoFit/>
          </a:bodyPr>
          <a:lstStyle/>
          <a:p>
            <a:endParaRPr lang="en-US" sz="28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pPr marL="285750" indent="-285750">
              <a:buFont typeface="Arial" panose="020B0604020202020204" pitchFamily="34" charset="0"/>
              <a:buChar char="•"/>
            </a:pPr>
            <a:endParaRPr lang="en-US" dirty="0"/>
          </a:p>
        </p:txBody>
      </p:sp>
      <p:pic>
        <p:nvPicPr>
          <p:cNvPr id="1026" name="Picture 2">
            <a:extLst>
              <a:ext uri="{FF2B5EF4-FFF2-40B4-BE49-F238E27FC236}">
                <a16:creationId xmlns:a16="http://schemas.microsoft.com/office/drawing/2014/main" id="{CAF4ABCC-560A-51EA-B95A-24DB20AD4B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6748" y="1079321"/>
            <a:ext cx="6154103" cy="52616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620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FCA93-1801-2C65-4B46-C93343AE08A2}"/>
            </a:ext>
          </a:extLst>
        </p:cNvPr>
        <p:cNvGrpSpPr/>
        <p:nvPr/>
      </p:nvGrpSpPr>
      <p:grpSpPr>
        <a:xfrm>
          <a:off x="0" y="0"/>
          <a:ext cx="0" cy="0"/>
          <a:chOff x="0" y="0"/>
          <a:chExt cx="0" cy="0"/>
        </a:xfrm>
      </p:grpSpPr>
      <p:pic>
        <p:nvPicPr>
          <p:cNvPr id="2050" name="Picture 2">
            <a:extLst>
              <a:ext uri="{FF2B5EF4-FFF2-40B4-BE49-F238E27FC236}">
                <a16:creationId xmlns:a16="http://schemas.microsoft.com/office/drawing/2014/main" id="{A22964D7-C658-4A2C-2829-B71374993C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0960" y="211772"/>
            <a:ext cx="4148138" cy="6411433"/>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a:extLst>
              <a:ext uri="{FF2B5EF4-FFF2-40B4-BE49-F238E27FC236}">
                <a16:creationId xmlns:a16="http://schemas.microsoft.com/office/drawing/2014/main" id="{4D18B537-8723-DB46-A678-445DAE5AAA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11772"/>
            <a:ext cx="4982618" cy="6082347"/>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a:extLst>
              <a:ext uri="{FF2B5EF4-FFF2-40B4-BE49-F238E27FC236}">
                <a16:creationId xmlns:a16="http://schemas.microsoft.com/office/drawing/2014/main" id="{A85FAF70-4DA5-703E-B621-29547CCA2B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3578" y="5870936"/>
            <a:ext cx="4765040" cy="846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2221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31ED1-2166-7474-0C3D-8658BD1AD49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906CA72-222C-CB6C-20A1-65E7028591C5}"/>
              </a:ext>
            </a:extLst>
          </p:cNvPr>
          <p:cNvSpPr txBox="1"/>
          <p:nvPr/>
        </p:nvSpPr>
        <p:spPr>
          <a:xfrm>
            <a:off x="1066800" y="3098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Late Proposal Policy - Guidance</a:t>
            </a:r>
          </a:p>
        </p:txBody>
      </p:sp>
      <p:sp>
        <p:nvSpPr>
          <p:cNvPr id="4" name="TextBox 3">
            <a:extLst>
              <a:ext uri="{FF2B5EF4-FFF2-40B4-BE49-F238E27FC236}">
                <a16:creationId xmlns:a16="http://schemas.microsoft.com/office/drawing/2014/main" id="{9C0BBDC6-1E6A-AF66-EFF3-B865DC1B4C2F}"/>
              </a:ext>
            </a:extLst>
          </p:cNvPr>
          <p:cNvSpPr txBox="1"/>
          <p:nvPr/>
        </p:nvSpPr>
        <p:spPr>
          <a:xfrm>
            <a:off x="802640" y="977721"/>
            <a:ext cx="10678160" cy="5539978"/>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More detailed guidance on the Late Proposal Policy can be found </a:t>
            </a:r>
            <a:r>
              <a:rPr lang="en-US" sz="28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here.</a:t>
            </a:r>
            <a:endParaRPr lang="en-US" sz="28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endParaRP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This includes a comprehensive set of FAQs which we are regularly updating.</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It is anticipated that the Late Proposal policy will come into effect from 08/19/2024, and is currently being piloted in ACBS.</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We are available to answer any questions you may have, and we would also be happy to attend any Extension Office meetings to present this policy as needed.</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You can email the team at any time at:</a:t>
            </a:r>
          </a:p>
          <a:p>
            <a:pPr algn="ctr"/>
            <a:r>
              <a:rPr lang="en-US" sz="2800"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hlinkClick r:id="rId3">
                  <a:extLst>
                    <a:ext uri="{A12FA001-AC4F-418D-AE19-62706E023703}">
                      <ahyp:hlinkClr xmlns:ahyp="http://schemas.microsoft.com/office/drawing/2018/hyperlinkcolor" val="tx"/>
                    </a:ext>
                  </a:extLst>
                </a:hlinkClick>
              </a:rPr>
              <a:t>ALVSCE-Research@arizona.edu</a:t>
            </a:r>
            <a:r>
              <a:rPr lang="en-US" sz="2800"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rPr>
              <a:t> </a:t>
            </a:r>
          </a:p>
          <a:p>
            <a:endPar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63878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B8E10-BDD1-63A1-4FA6-903955416CF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6496812-7F35-6933-5777-53E0AA483BE9}"/>
              </a:ext>
            </a:extLst>
          </p:cNvPr>
          <p:cNvSpPr txBox="1"/>
          <p:nvPr/>
        </p:nvSpPr>
        <p:spPr>
          <a:xfrm>
            <a:off x="1161691" y="306046"/>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Unit Assignments</a:t>
            </a:r>
          </a:p>
        </p:txBody>
      </p:sp>
      <p:pic>
        <p:nvPicPr>
          <p:cNvPr id="5" name="Picture 4" descr="A screenshot of a computer&#10;&#10;Description automatically generated">
            <a:extLst>
              <a:ext uri="{FF2B5EF4-FFF2-40B4-BE49-F238E27FC236}">
                <a16:creationId xmlns:a16="http://schemas.microsoft.com/office/drawing/2014/main" id="{3FEA6D8D-C067-F3E2-F169-66D3100279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3603" y="1199072"/>
            <a:ext cx="5780394" cy="5434642"/>
          </a:xfrm>
          <a:prstGeom prst="rect">
            <a:avLst/>
          </a:prstGeom>
        </p:spPr>
      </p:pic>
    </p:spTree>
    <p:extLst>
      <p:ext uri="{BB962C8B-B14F-4D97-AF65-F5344CB8AC3E}">
        <p14:creationId xmlns:p14="http://schemas.microsoft.com/office/powerpoint/2010/main" val="3091586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B4EC9-A0C7-FAEA-700B-DD4E4C6032C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A791093-9299-9613-0C28-CF8F023AE500}"/>
              </a:ext>
            </a:extLst>
          </p:cNvPr>
          <p:cNvSpPr txBox="1"/>
          <p:nvPr/>
        </p:nvSpPr>
        <p:spPr>
          <a:xfrm>
            <a:off x="1066800" y="5130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New Workflow System</a:t>
            </a:r>
          </a:p>
        </p:txBody>
      </p:sp>
      <p:sp>
        <p:nvSpPr>
          <p:cNvPr id="4" name="TextBox 3">
            <a:extLst>
              <a:ext uri="{FF2B5EF4-FFF2-40B4-BE49-F238E27FC236}">
                <a16:creationId xmlns:a16="http://schemas.microsoft.com/office/drawing/2014/main" id="{CB03BC0A-74E2-D6AA-3685-1DA8C2087E31}"/>
              </a:ext>
            </a:extLst>
          </p:cNvPr>
          <p:cNvSpPr txBox="1"/>
          <p:nvPr/>
        </p:nvSpPr>
        <p:spPr>
          <a:xfrm>
            <a:off x="802640" y="1282521"/>
            <a:ext cx="10678160" cy="4893647"/>
          </a:xfrm>
          <a:prstGeom prst="rect">
            <a:avLst/>
          </a:prstGeom>
          <a:noFill/>
        </p:spPr>
        <p:txBody>
          <a:bodyPr wrap="square" rtlCol="0">
            <a:spAutoFit/>
          </a:bodyPr>
          <a:lstStyle/>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The team have been developing a single ALVSCE </a:t>
            </a:r>
            <a:r>
              <a:rPr lang="en-US" sz="2400" dirty="0" err="1">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PreAward</a:t>
            </a: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 Workflow system in Smartsheet.</a:t>
            </a:r>
          </a:p>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Introduces dedicated forms, such as </a:t>
            </a:r>
            <a:r>
              <a:rPr lang="en-US" sz="2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Proposal Intake forms  </a:t>
            </a: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to more effectively collect the information required to initiate a request.</a:t>
            </a:r>
          </a:p>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Utilizes automated emails and processes for more streamlined and consistent Research Administrative support.</a:t>
            </a:r>
          </a:p>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Will allow the team to plan work more effectively by being able to view the entire team workload in one place and allow for flexibility in task assignment based on current bandwidth.</a:t>
            </a:r>
          </a:p>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Improved data collection covering data points currently not collected anywhere, which can direct future team developments</a:t>
            </a:r>
          </a:p>
          <a:p>
            <a:r>
              <a:rPr lang="en-US" sz="2400" i="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rPr>
              <a:t>The workflow has been fully operational since 03/01/24 for the RAs and we will be work towards more forward facing reports for the all of ALVSCE.</a:t>
            </a:r>
          </a:p>
        </p:txBody>
      </p:sp>
    </p:spTree>
    <p:extLst>
      <p:ext uri="{BB962C8B-B14F-4D97-AF65-F5344CB8AC3E}">
        <p14:creationId xmlns:p14="http://schemas.microsoft.com/office/powerpoint/2010/main" val="14601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5FE24-55C1-02E4-C7FF-B9D0E0A28B7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2BDF62-ACBC-1A46-9B3B-4AC9A83BF937}"/>
              </a:ext>
            </a:extLst>
          </p:cNvPr>
          <p:cNvSpPr txBox="1"/>
          <p:nvPr/>
        </p:nvSpPr>
        <p:spPr>
          <a:xfrm>
            <a:off x="1066800" y="5130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Updated Submission Timetable</a:t>
            </a:r>
          </a:p>
        </p:txBody>
      </p:sp>
      <p:sp>
        <p:nvSpPr>
          <p:cNvPr id="4" name="TextBox 3">
            <a:extLst>
              <a:ext uri="{FF2B5EF4-FFF2-40B4-BE49-F238E27FC236}">
                <a16:creationId xmlns:a16="http://schemas.microsoft.com/office/drawing/2014/main" id="{1C91B66C-82D2-FEA7-8BBF-FDBAF590D543}"/>
              </a:ext>
            </a:extLst>
          </p:cNvPr>
          <p:cNvSpPr txBox="1"/>
          <p:nvPr/>
        </p:nvSpPr>
        <p:spPr>
          <a:xfrm>
            <a:off x="883920" y="1282521"/>
            <a:ext cx="10414000" cy="5262979"/>
          </a:xfrm>
          <a:prstGeom prst="rect">
            <a:avLst/>
          </a:prstGeom>
          <a:noFill/>
        </p:spPr>
        <p:txBody>
          <a:bodyPr wrap="square" rtlCol="0">
            <a:spAutoFit/>
          </a:bodyPr>
          <a:lstStyle/>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The Workflow system has been constructed around a slightly updated submission timetable.</a:t>
            </a:r>
          </a:p>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The submission timetable was updated to make it more streamlined and to identify key deadlines for required documentation. </a:t>
            </a:r>
          </a:p>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Designed to accommodate key Compliance deadlines, including Office Research Contracts (7-10 business days) and Sponsored Projects (</a:t>
            </a:r>
            <a:r>
              <a:rPr lang="en-US" sz="2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hlinkClick r:id="rId2">
                  <a:extLst>
                    <a:ext uri="{A12FA001-AC4F-418D-AE19-62706E023703}">
                      <ahyp:hlinkClr xmlns:ahyp="http://schemas.microsoft.com/office/drawing/2018/hyperlinkcolor" val="tx"/>
                    </a:ext>
                  </a:extLst>
                </a:hlinkClick>
              </a:rPr>
              <a:t>Three-day Deadline</a:t>
            </a: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a:t>
            </a:r>
          </a:p>
          <a:p>
            <a:pPr marL="457200"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Key changes</a:t>
            </a:r>
          </a:p>
          <a:p>
            <a:pPr marL="914400" lvl="1"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Asking for notification of intent to submit a proposal 20 business days for all projects</a:t>
            </a:r>
          </a:p>
          <a:p>
            <a:pPr marL="914400" lvl="1"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Formalizing the documentation deadlines</a:t>
            </a:r>
          </a:p>
          <a:p>
            <a:pPr marL="1371600" lvl="2"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Subawards – 10 business days prior to submission deadline</a:t>
            </a:r>
          </a:p>
          <a:p>
            <a:pPr marL="1371600" lvl="2" indent="-457200">
              <a:buFont typeface="Arial" panose="020B0604020202020204" pitchFamily="34" charset="0"/>
              <a:buChar char="•"/>
            </a:pPr>
            <a:r>
              <a:rPr lang="en-US" sz="24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Documents for internal routing – 8 business days prior to submission deadline</a:t>
            </a:r>
          </a:p>
        </p:txBody>
      </p:sp>
    </p:spTree>
    <p:extLst>
      <p:ext uri="{BB962C8B-B14F-4D97-AF65-F5344CB8AC3E}">
        <p14:creationId xmlns:p14="http://schemas.microsoft.com/office/powerpoint/2010/main" val="4129759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Freeform 332">
            <a:extLst>
              <a:ext uri="{FF2B5EF4-FFF2-40B4-BE49-F238E27FC236}">
                <a16:creationId xmlns:a16="http://schemas.microsoft.com/office/drawing/2014/main" id="{997D7BF4-FD27-884A-88F5-13FB9CE64BDD}"/>
              </a:ext>
            </a:extLst>
          </p:cNvPr>
          <p:cNvSpPr>
            <a:spLocks noChangeArrowheads="1"/>
          </p:cNvSpPr>
          <p:nvPr/>
        </p:nvSpPr>
        <p:spPr bwMode="auto">
          <a:xfrm>
            <a:off x="1826416" y="1248890"/>
            <a:ext cx="1483835" cy="1304322"/>
          </a:xfrm>
          <a:custGeom>
            <a:avLst/>
            <a:gdLst>
              <a:gd name="T0" fmla="*/ 2679 w 3426"/>
              <a:gd name="T1" fmla="*/ 0 h 3013"/>
              <a:gd name="T2" fmla="*/ 2679 w 3426"/>
              <a:gd name="T3" fmla="*/ 0 h 3013"/>
              <a:gd name="T4" fmla="*/ 738 w 3426"/>
              <a:gd name="T5" fmla="*/ 0 h 3013"/>
              <a:gd name="T6" fmla="*/ 0 w 3426"/>
              <a:gd name="T7" fmla="*/ 1412 h 3013"/>
              <a:gd name="T8" fmla="*/ 1089 w 3426"/>
              <a:gd name="T9" fmla="*/ 3012 h 3013"/>
              <a:gd name="T10" fmla="*/ 1708 w 3426"/>
              <a:gd name="T11" fmla="*/ 2886 h 3013"/>
              <a:gd name="T12" fmla="*/ 2328 w 3426"/>
              <a:gd name="T13" fmla="*/ 3012 h 3013"/>
              <a:gd name="T14" fmla="*/ 3425 w 3426"/>
              <a:gd name="T15" fmla="*/ 1421 h 3013"/>
              <a:gd name="T16" fmla="*/ 3425 w 3426"/>
              <a:gd name="T17" fmla="*/ 1412 h 3013"/>
              <a:gd name="T18" fmla="*/ 3425 w 3426"/>
              <a:gd name="T19" fmla="*/ 1403 h 3013"/>
              <a:gd name="T20" fmla="*/ 2679 w 3426"/>
              <a:gd name="T21" fmla="*/ 0 h 30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26" h="3013">
                <a:moveTo>
                  <a:pt x="2679" y="0"/>
                </a:moveTo>
                <a:lnTo>
                  <a:pt x="2679" y="0"/>
                </a:lnTo>
                <a:cubicBezTo>
                  <a:pt x="738" y="0"/>
                  <a:pt x="738" y="0"/>
                  <a:pt x="738" y="0"/>
                </a:cubicBezTo>
                <a:cubicBezTo>
                  <a:pt x="288" y="306"/>
                  <a:pt x="0" y="828"/>
                  <a:pt x="0" y="1412"/>
                </a:cubicBezTo>
                <a:cubicBezTo>
                  <a:pt x="0" y="2140"/>
                  <a:pt x="450" y="2760"/>
                  <a:pt x="1089" y="3012"/>
                </a:cubicBezTo>
                <a:cubicBezTo>
                  <a:pt x="1276" y="2931"/>
                  <a:pt x="1492" y="2886"/>
                  <a:pt x="1708" y="2886"/>
                </a:cubicBezTo>
                <a:cubicBezTo>
                  <a:pt x="1932" y="2886"/>
                  <a:pt x="2139" y="2931"/>
                  <a:pt x="2328" y="3012"/>
                </a:cubicBezTo>
                <a:cubicBezTo>
                  <a:pt x="2966" y="2760"/>
                  <a:pt x="3416" y="2149"/>
                  <a:pt x="3425" y="1421"/>
                </a:cubicBezTo>
                <a:lnTo>
                  <a:pt x="3425" y="1412"/>
                </a:lnTo>
                <a:cubicBezTo>
                  <a:pt x="3425" y="1403"/>
                  <a:pt x="3425" y="1403"/>
                  <a:pt x="3425" y="1403"/>
                </a:cubicBezTo>
                <a:cubicBezTo>
                  <a:pt x="3416" y="818"/>
                  <a:pt x="3128" y="306"/>
                  <a:pt x="2679" y="0"/>
                </a:cubicBezTo>
              </a:path>
            </a:pathLst>
          </a:custGeom>
          <a:solidFill>
            <a:schemeClr val="accent1"/>
          </a:solidFill>
          <a:ln>
            <a:noFill/>
          </a:ln>
          <a:effectLst/>
        </p:spPr>
        <p:txBody>
          <a:bodyPr wrap="none" anchor="ctr"/>
          <a:lstStyle/>
          <a:p>
            <a:pPr defTabSz="914217"/>
            <a:endParaRPr lang="es-MX" dirty="0">
              <a:solidFill>
                <a:srgbClr val="99979A"/>
              </a:solidFill>
              <a:latin typeface="Calibri" panose="020F0502020204030204"/>
            </a:endParaRPr>
          </a:p>
        </p:txBody>
      </p:sp>
      <p:sp>
        <p:nvSpPr>
          <p:cNvPr id="3" name="Trapecio 2">
            <a:extLst>
              <a:ext uri="{FF2B5EF4-FFF2-40B4-BE49-F238E27FC236}">
                <a16:creationId xmlns:a16="http://schemas.microsoft.com/office/drawing/2014/main" id="{FC76AE86-DC8B-3E4E-A22D-B82BD6A1BA6F}"/>
              </a:ext>
            </a:extLst>
          </p:cNvPr>
          <p:cNvSpPr/>
          <p:nvPr/>
        </p:nvSpPr>
        <p:spPr>
          <a:xfrm rot="10800000">
            <a:off x="866630" y="981339"/>
            <a:ext cx="3332748" cy="4713324"/>
          </a:xfrm>
          <a:prstGeom prst="trapezoid">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s-MX">
              <a:solidFill>
                <a:srgbClr val="FFFFFF"/>
              </a:solidFill>
              <a:latin typeface="Calibri" panose="020F0502020204030204"/>
            </a:endParaRPr>
          </a:p>
        </p:txBody>
      </p:sp>
      <p:sp>
        <p:nvSpPr>
          <p:cNvPr id="58" name="Freeform 2">
            <a:extLst>
              <a:ext uri="{FF2B5EF4-FFF2-40B4-BE49-F238E27FC236}">
                <a16:creationId xmlns:a16="http://schemas.microsoft.com/office/drawing/2014/main" id="{A879A48D-6B74-D343-A9E9-27FBB362FE6F}"/>
              </a:ext>
            </a:extLst>
          </p:cNvPr>
          <p:cNvSpPr>
            <a:spLocks noChangeArrowheads="1"/>
          </p:cNvSpPr>
          <p:nvPr/>
        </p:nvSpPr>
        <p:spPr bwMode="auto">
          <a:xfrm>
            <a:off x="2527903" y="1131090"/>
            <a:ext cx="1840113" cy="18288"/>
          </a:xfrm>
          <a:custGeom>
            <a:avLst/>
            <a:gdLst>
              <a:gd name="T0" fmla="*/ 0 w 5782"/>
              <a:gd name="T1" fmla="*/ 18 h 19"/>
              <a:gd name="T2" fmla="*/ 5781 w 5782"/>
              <a:gd name="T3" fmla="*/ 18 h 19"/>
              <a:gd name="T4" fmla="*/ 5781 w 5782"/>
              <a:gd name="T5" fmla="*/ 0 h 19"/>
              <a:gd name="T6" fmla="*/ 0 w 5782"/>
              <a:gd name="T7" fmla="*/ 0 h 19"/>
              <a:gd name="T8" fmla="*/ 0 w 5782"/>
              <a:gd name="T9" fmla="*/ 18 h 19"/>
            </a:gdLst>
            <a:ahLst/>
            <a:cxnLst>
              <a:cxn ang="0">
                <a:pos x="T0" y="T1"/>
              </a:cxn>
              <a:cxn ang="0">
                <a:pos x="T2" y="T3"/>
              </a:cxn>
              <a:cxn ang="0">
                <a:pos x="T4" y="T5"/>
              </a:cxn>
              <a:cxn ang="0">
                <a:pos x="T6" y="T7"/>
              </a:cxn>
              <a:cxn ang="0">
                <a:pos x="T8" y="T9"/>
              </a:cxn>
            </a:cxnLst>
            <a:rect l="0" t="0" r="r" b="b"/>
            <a:pathLst>
              <a:path w="5782" h="19">
                <a:moveTo>
                  <a:pt x="0" y="18"/>
                </a:moveTo>
                <a:lnTo>
                  <a:pt x="5781" y="18"/>
                </a:lnTo>
                <a:lnTo>
                  <a:pt x="5781" y="0"/>
                </a:lnTo>
                <a:lnTo>
                  <a:pt x="0" y="0"/>
                </a:lnTo>
                <a:lnTo>
                  <a:pt x="0" y="18"/>
                </a:lnTo>
              </a:path>
            </a:pathLst>
          </a:custGeom>
          <a:solidFill>
            <a:schemeClr val="bg1">
              <a:lumMod val="50000"/>
              <a:alpha val="50000"/>
            </a:schemeClr>
          </a:solidFill>
          <a:ln>
            <a:solidFill>
              <a:schemeClr val="tx1"/>
            </a:solidFill>
          </a:ln>
          <a:effectLst/>
        </p:spPr>
        <p:txBody>
          <a:bodyPr wrap="none" anchor="ctr"/>
          <a:lstStyle/>
          <a:p>
            <a:pPr defTabSz="914217"/>
            <a:endParaRPr lang="es-MX">
              <a:solidFill>
                <a:srgbClr val="99979A"/>
              </a:solidFill>
              <a:latin typeface="Calibri" panose="020F0502020204030204"/>
            </a:endParaRPr>
          </a:p>
        </p:txBody>
      </p:sp>
      <p:sp>
        <p:nvSpPr>
          <p:cNvPr id="59" name="Freeform 3">
            <a:extLst>
              <a:ext uri="{FF2B5EF4-FFF2-40B4-BE49-F238E27FC236}">
                <a16:creationId xmlns:a16="http://schemas.microsoft.com/office/drawing/2014/main" id="{E1855BBB-46A3-7F4A-BE82-6D8617A37449}"/>
              </a:ext>
            </a:extLst>
          </p:cNvPr>
          <p:cNvSpPr>
            <a:spLocks noChangeArrowheads="1"/>
          </p:cNvSpPr>
          <p:nvPr/>
        </p:nvSpPr>
        <p:spPr bwMode="auto">
          <a:xfrm>
            <a:off x="4368016" y="1105780"/>
            <a:ext cx="78298" cy="78297"/>
          </a:xfrm>
          <a:custGeom>
            <a:avLst/>
            <a:gdLst>
              <a:gd name="T0" fmla="*/ 89 w 181"/>
              <a:gd name="T1" fmla="*/ 180 h 181"/>
              <a:gd name="T2" fmla="*/ 89 w 181"/>
              <a:gd name="T3" fmla="*/ 180 h 181"/>
              <a:gd name="T4" fmla="*/ 180 w 181"/>
              <a:gd name="T5" fmla="*/ 90 h 181"/>
              <a:gd name="T6" fmla="*/ 89 w 181"/>
              <a:gd name="T7" fmla="*/ 0 h 181"/>
              <a:gd name="T8" fmla="*/ 0 w 181"/>
              <a:gd name="T9" fmla="*/ 90 h 181"/>
              <a:gd name="T10" fmla="*/ 89 w 181"/>
              <a:gd name="T11" fmla="*/ 180 h 181"/>
            </a:gdLst>
            <a:ahLst/>
            <a:cxnLst>
              <a:cxn ang="0">
                <a:pos x="T0" y="T1"/>
              </a:cxn>
              <a:cxn ang="0">
                <a:pos x="T2" y="T3"/>
              </a:cxn>
              <a:cxn ang="0">
                <a:pos x="T4" y="T5"/>
              </a:cxn>
              <a:cxn ang="0">
                <a:pos x="T6" y="T7"/>
              </a:cxn>
              <a:cxn ang="0">
                <a:pos x="T8" y="T9"/>
              </a:cxn>
              <a:cxn ang="0">
                <a:pos x="T10" y="T11"/>
              </a:cxn>
            </a:cxnLst>
            <a:rect l="0" t="0" r="r" b="b"/>
            <a:pathLst>
              <a:path w="181" h="181">
                <a:moveTo>
                  <a:pt x="89" y="180"/>
                </a:moveTo>
                <a:lnTo>
                  <a:pt x="89" y="180"/>
                </a:lnTo>
                <a:cubicBezTo>
                  <a:pt x="144" y="180"/>
                  <a:pt x="180" y="135"/>
                  <a:pt x="180" y="90"/>
                </a:cubicBezTo>
                <a:cubicBezTo>
                  <a:pt x="180" y="36"/>
                  <a:pt x="144" y="0"/>
                  <a:pt x="89" y="0"/>
                </a:cubicBezTo>
                <a:cubicBezTo>
                  <a:pt x="45" y="0"/>
                  <a:pt x="0" y="36"/>
                  <a:pt x="0" y="90"/>
                </a:cubicBezTo>
                <a:cubicBezTo>
                  <a:pt x="0" y="135"/>
                  <a:pt x="45" y="180"/>
                  <a:pt x="89" y="180"/>
                </a:cubicBezTo>
              </a:path>
            </a:pathLst>
          </a:custGeom>
          <a:solidFill>
            <a:schemeClr val="tx1">
              <a:lumMod val="60000"/>
              <a:lumOff val="4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60" name="Freeform 4">
            <a:extLst>
              <a:ext uri="{FF2B5EF4-FFF2-40B4-BE49-F238E27FC236}">
                <a16:creationId xmlns:a16="http://schemas.microsoft.com/office/drawing/2014/main" id="{DE409365-2A8B-1B45-9ED2-FEAD612D6BB9}"/>
              </a:ext>
            </a:extLst>
          </p:cNvPr>
          <p:cNvSpPr>
            <a:spLocks noChangeArrowheads="1"/>
          </p:cNvSpPr>
          <p:nvPr/>
        </p:nvSpPr>
        <p:spPr bwMode="auto">
          <a:xfrm flipV="1">
            <a:off x="2602842" y="2465861"/>
            <a:ext cx="1804768" cy="18288"/>
          </a:xfrm>
          <a:custGeom>
            <a:avLst/>
            <a:gdLst>
              <a:gd name="T0" fmla="*/ 0 w 5782"/>
              <a:gd name="T1" fmla="*/ 27 h 28"/>
              <a:gd name="T2" fmla="*/ 5781 w 5782"/>
              <a:gd name="T3" fmla="*/ 27 h 28"/>
              <a:gd name="T4" fmla="*/ 5781 w 5782"/>
              <a:gd name="T5" fmla="*/ 0 h 28"/>
              <a:gd name="T6" fmla="*/ 0 w 5782"/>
              <a:gd name="T7" fmla="*/ 0 h 28"/>
              <a:gd name="T8" fmla="*/ 0 w 5782"/>
              <a:gd name="T9" fmla="*/ 27 h 28"/>
            </a:gdLst>
            <a:ahLst/>
            <a:cxnLst>
              <a:cxn ang="0">
                <a:pos x="T0" y="T1"/>
              </a:cxn>
              <a:cxn ang="0">
                <a:pos x="T2" y="T3"/>
              </a:cxn>
              <a:cxn ang="0">
                <a:pos x="T4" y="T5"/>
              </a:cxn>
              <a:cxn ang="0">
                <a:pos x="T6" y="T7"/>
              </a:cxn>
              <a:cxn ang="0">
                <a:pos x="T8" y="T9"/>
              </a:cxn>
            </a:cxnLst>
            <a:rect l="0" t="0" r="r" b="b"/>
            <a:pathLst>
              <a:path w="5782" h="28">
                <a:moveTo>
                  <a:pt x="0" y="27"/>
                </a:moveTo>
                <a:lnTo>
                  <a:pt x="5781" y="27"/>
                </a:lnTo>
                <a:lnTo>
                  <a:pt x="5781" y="0"/>
                </a:lnTo>
                <a:lnTo>
                  <a:pt x="0" y="0"/>
                </a:lnTo>
                <a:lnTo>
                  <a:pt x="0" y="27"/>
                </a:lnTo>
              </a:path>
            </a:pathLst>
          </a:custGeom>
          <a:solidFill>
            <a:schemeClr val="bg1">
              <a:lumMod val="50000"/>
              <a:alpha val="5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62" name="Freeform 6">
            <a:extLst>
              <a:ext uri="{FF2B5EF4-FFF2-40B4-BE49-F238E27FC236}">
                <a16:creationId xmlns:a16="http://schemas.microsoft.com/office/drawing/2014/main" id="{42357AC1-F417-7046-B82E-5EA668DD5A10}"/>
              </a:ext>
            </a:extLst>
          </p:cNvPr>
          <p:cNvSpPr>
            <a:spLocks noChangeArrowheads="1"/>
          </p:cNvSpPr>
          <p:nvPr/>
        </p:nvSpPr>
        <p:spPr bwMode="auto">
          <a:xfrm>
            <a:off x="4391841" y="2435856"/>
            <a:ext cx="78298" cy="78298"/>
          </a:xfrm>
          <a:custGeom>
            <a:avLst/>
            <a:gdLst>
              <a:gd name="T0" fmla="*/ 89 w 181"/>
              <a:gd name="T1" fmla="*/ 180 h 181"/>
              <a:gd name="T2" fmla="*/ 89 w 181"/>
              <a:gd name="T3" fmla="*/ 180 h 181"/>
              <a:gd name="T4" fmla="*/ 180 w 181"/>
              <a:gd name="T5" fmla="*/ 90 h 181"/>
              <a:gd name="T6" fmla="*/ 89 w 181"/>
              <a:gd name="T7" fmla="*/ 0 h 181"/>
              <a:gd name="T8" fmla="*/ 0 w 181"/>
              <a:gd name="T9" fmla="*/ 90 h 181"/>
              <a:gd name="T10" fmla="*/ 89 w 181"/>
              <a:gd name="T11" fmla="*/ 180 h 181"/>
            </a:gdLst>
            <a:ahLst/>
            <a:cxnLst>
              <a:cxn ang="0">
                <a:pos x="T0" y="T1"/>
              </a:cxn>
              <a:cxn ang="0">
                <a:pos x="T2" y="T3"/>
              </a:cxn>
              <a:cxn ang="0">
                <a:pos x="T4" y="T5"/>
              </a:cxn>
              <a:cxn ang="0">
                <a:pos x="T6" y="T7"/>
              </a:cxn>
              <a:cxn ang="0">
                <a:pos x="T8" y="T9"/>
              </a:cxn>
              <a:cxn ang="0">
                <a:pos x="T10" y="T11"/>
              </a:cxn>
            </a:cxnLst>
            <a:rect l="0" t="0" r="r" b="b"/>
            <a:pathLst>
              <a:path w="181" h="181">
                <a:moveTo>
                  <a:pt x="89" y="180"/>
                </a:moveTo>
                <a:lnTo>
                  <a:pt x="89" y="180"/>
                </a:lnTo>
                <a:cubicBezTo>
                  <a:pt x="144" y="180"/>
                  <a:pt x="180" y="135"/>
                  <a:pt x="180" y="90"/>
                </a:cubicBezTo>
                <a:cubicBezTo>
                  <a:pt x="180" y="36"/>
                  <a:pt x="144" y="0"/>
                  <a:pt x="89" y="0"/>
                </a:cubicBezTo>
                <a:cubicBezTo>
                  <a:pt x="45" y="0"/>
                  <a:pt x="0" y="36"/>
                  <a:pt x="0" y="90"/>
                </a:cubicBezTo>
                <a:cubicBezTo>
                  <a:pt x="0" y="135"/>
                  <a:pt x="45" y="180"/>
                  <a:pt x="89" y="180"/>
                </a:cubicBezTo>
              </a:path>
            </a:pathLst>
          </a:custGeom>
          <a:solidFill>
            <a:schemeClr val="tx1">
              <a:lumMod val="60000"/>
              <a:lumOff val="4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63" name="Freeform 7">
            <a:extLst>
              <a:ext uri="{FF2B5EF4-FFF2-40B4-BE49-F238E27FC236}">
                <a16:creationId xmlns:a16="http://schemas.microsoft.com/office/drawing/2014/main" id="{2B00E52E-8082-9F4B-A562-CB40A0F17D70}"/>
              </a:ext>
            </a:extLst>
          </p:cNvPr>
          <p:cNvSpPr>
            <a:spLocks noChangeArrowheads="1"/>
          </p:cNvSpPr>
          <p:nvPr/>
        </p:nvSpPr>
        <p:spPr bwMode="auto">
          <a:xfrm flipV="1">
            <a:off x="2577256" y="3753313"/>
            <a:ext cx="1830351" cy="18288"/>
          </a:xfrm>
          <a:custGeom>
            <a:avLst/>
            <a:gdLst>
              <a:gd name="T0" fmla="*/ 0 w 5782"/>
              <a:gd name="T1" fmla="*/ 28 h 29"/>
              <a:gd name="T2" fmla="*/ 5781 w 5782"/>
              <a:gd name="T3" fmla="*/ 28 h 29"/>
              <a:gd name="T4" fmla="*/ 5781 w 5782"/>
              <a:gd name="T5" fmla="*/ 0 h 29"/>
              <a:gd name="T6" fmla="*/ 0 w 5782"/>
              <a:gd name="T7" fmla="*/ 0 h 29"/>
              <a:gd name="T8" fmla="*/ 0 w 5782"/>
              <a:gd name="T9" fmla="*/ 28 h 29"/>
            </a:gdLst>
            <a:ahLst/>
            <a:cxnLst>
              <a:cxn ang="0">
                <a:pos x="T0" y="T1"/>
              </a:cxn>
              <a:cxn ang="0">
                <a:pos x="T2" y="T3"/>
              </a:cxn>
              <a:cxn ang="0">
                <a:pos x="T4" y="T5"/>
              </a:cxn>
              <a:cxn ang="0">
                <a:pos x="T6" y="T7"/>
              </a:cxn>
              <a:cxn ang="0">
                <a:pos x="T8" y="T9"/>
              </a:cxn>
            </a:cxnLst>
            <a:rect l="0" t="0" r="r" b="b"/>
            <a:pathLst>
              <a:path w="5782" h="29">
                <a:moveTo>
                  <a:pt x="0" y="28"/>
                </a:moveTo>
                <a:lnTo>
                  <a:pt x="5781" y="28"/>
                </a:lnTo>
                <a:lnTo>
                  <a:pt x="5781" y="0"/>
                </a:lnTo>
                <a:lnTo>
                  <a:pt x="0" y="0"/>
                </a:lnTo>
                <a:lnTo>
                  <a:pt x="0" y="28"/>
                </a:lnTo>
              </a:path>
            </a:pathLst>
          </a:custGeom>
          <a:solidFill>
            <a:schemeClr val="bg1">
              <a:lumMod val="50000"/>
              <a:alpha val="5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65" name="Freeform 9">
            <a:extLst>
              <a:ext uri="{FF2B5EF4-FFF2-40B4-BE49-F238E27FC236}">
                <a16:creationId xmlns:a16="http://schemas.microsoft.com/office/drawing/2014/main" id="{87D7A264-D2B2-0440-8EF3-4E7E476B4C36}"/>
              </a:ext>
            </a:extLst>
          </p:cNvPr>
          <p:cNvSpPr>
            <a:spLocks noChangeArrowheads="1"/>
          </p:cNvSpPr>
          <p:nvPr/>
        </p:nvSpPr>
        <p:spPr bwMode="auto">
          <a:xfrm>
            <a:off x="4390749" y="3711276"/>
            <a:ext cx="78298" cy="82117"/>
          </a:xfrm>
          <a:custGeom>
            <a:avLst/>
            <a:gdLst>
              <a:gd name="T0" fmla="*/ 89 w 181"/>
              <a:gd name="T1" fmla="*/ 188 h 189"/>
              <a:gd name="T2" fmla="*/ 89 w 181"/>
              <a:gd name="T3" fmla="*/ 188 h 189"/>
              <a:gd name="T4" fmla="*/ 180 w 181"/>
              <a:gd name="T5" fmla="*/ 89 h 189"/>
              <a:gd name="T6" fmla="*/ 89 w 181"/>
              <a:gd name="T7" fmla="*/ 0 h 189"/>
              <a:gd name="T8" fmla="*/ 0 w 181"/>
              <a:gd name="T9" fmla="*/ 89 h 189"/>
              <a:gd name="T10" fmla="*/ 89 w 181"/>
              <a:gd name="T11" fmla="*/ 188 h 189"/>
            </a:gdLst>
            <a:ahLst/>
            <a:cxnLst>
              <a:cxn ang="0">
                <a:pos x="T0" y="T1"/>
              </a:cxn>
              <a:cxn ang="0">
                <a:pos x="T2" y="T3"/>
              </a:cxn>
              <a:cxn ang="0">
                <a:pos x="T4" y="T5"/>
              </a:cxn>
              <a:cxn ang="0">
                <a:pos x="T6" y="T7"/>
              </a:cxn>
              <a:cxn ang="0">
                <a:pos x="T8" y="T9"/>
              </a:cxn>
              <a:cxn ang="0">
                <a:pos x="T10" y="T11"/>
              </a:cxn>
            </a:cxnLst>
            <a:rect l="0" t="0" r="r" b="b"/>
            <a:pathLst>
              <a:path w="181" h="189">
                <a:moveTo>
                  <a:pt x="89" y="188"/>
                </a:moveTo>
                <a:lnTo>
                  <a:pt x="89" y="188"/>
                </a:lnTo>
                <a:cubicBezTo>
                  <a:pt x="144" y="188"/>
                  <a:pt x="180" y="143"/>
                  <a:pt x="180" y="89"/>
                </a:cubicBezTo>
                <a:cubicBezTo>
                  <a:pt x="180" y="45"/>
                  <a:pt x="144" y="0"/>
                  <a:pt x="89" y="0"/>
                </a:cubicBezTo>
                <a:cubicBezTo>
                  <a:pt x="45" y="0"/>
                  <a:pt x="0" y="45"/>
                  <a:pt x="0" y="89"/>
                </a:cubicBezTo>
                <a:cubicBezTo>
                  <a:pt x="0" y="143"/>
                  <a:pt x="45" y="188"/>
                  <a:pt x="89" y="188"/>
                </a:cubicBezTo>
              </a:path>
            </a:pathLst>
          </a:custGeom>
          <a:solidFill>
            <a:schemeClr val="tx1">
              <a:lumMod val="60000"/>
              <a:lumOff val="4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66" name="Freeform 10">
            <a:extLst>
              <a:ext uri="{FF2B5EF4-FFF2-40B4-BE49-F238E27FC236}">
                <a16:creationId xmlns:a16="http://schemas.microsoft.com/office/drawing/2014/main" id="{91E2D0FB-6C28-EE43-8930-127BEE448F31}"/>
              </a:ext>
            </a:extLst>
          </p:cNvPr>
          <p:cNvSpPr>
            <a:spLocks noChangeArrowheads="1"/>
          </p:cNvSpPr>
          <p:nvPr/>
        </p:nvSpPr>
        <p:spPr bwMode="auto">
          <a:xfrm flipV="1">
            <a:off x="2593632" y="4748150"/>
            <a:ext cx="1813976" cy="18288"/>
          </a:xfrm>
          <a:custGeom>
            <a:avLst/>
            <a:gdLst>
              <a:gd name="T0" fmla="*/ 0 w 5782"/>
              <a:gd name="T1" fmla="*/ 18 h 19"/>
              <a:gd name="T2" fmla="*/ 5781 w 5782"/>
              <a:gd name="T3" fmla="*/ 18 h 19"/>
              <a:gd name="T4" fmla="*/ 5781 w 5782"/>
              <a:gd name="T5" fmla="*/ 0 h 19"/>
              <a:gd name="T6" fmla="*/ 0 w 5782"/>
              <a:gd name="T7" fmla="*/ 0 h 19"/>
              <a:gd name="T8" fmla="*/ 0 w 5782"/>
              <a:gd name="T9" fmla="*/ 18 h 19"/>
            </a:gdLst>
            <a:ahLst/>
            <a:cxnLst>
              <a:cxn ang="0">
                <a:pos x="T0" y="T1"/>
              </a:cxn>
              <a:cxn ang="0">
                <a:pos x="T2" y="T3"/>
              </a:cxn>
              <a:cxn ang="0">
                <a:pos x="T4" y="T5"/>
              </a:cxn>
              <a:cxn ang="0">
                <a:pos x="T6" y="T7"/>
              </a:cxn>
              <a:cxn ang="0">
                <a:pos x="T8" y="T9"/>
              </a:cxn>
            </a:cxnLst>
            <a:rect l="0" t="0" r="r" b="b"/>
            <a:pathLst>
              <a:path w="5782" h="19">
                <a:moveTo>
                  <a:pt x="0" y="18"/>
                </a:moveTo>
                <a:lnTo>
                  <a:pt x="5781" y="18"/>
                </a:lnTo>
                <a:lnTo>
                  <a:pt x="5781" y="0"/>
                </a:lnTo>
                <a:lnTo>
                  <a:pt x="0" y="0"/>
                </a:lnTo>
                <a:lnTo>
                  <a:pt x="0" y="18"/>
                </a:lnTo>
              </a:path>
            </a:pathLst>
          </a:custGeom>
          <a:solidFill>
            <a:schemeClr val="bg1">
              <a:lumMod val="50000"/>
              <a:alpha val="5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68" name="Freeform 12">
            <a:extLst>
              <a:ext uri="{FF2B5EF4-FFF2-40B4-BE49-F238E27FC236}">
                <a16:creationId xmlns:a16="http://schemas.microsoft.com/office/drawing/2014/main" id="{712DCCC2-B898-4544-89B4-0E129DA0A92A}"/>
              </a:ext>
            </a:extLst>
          </p:cNvPr>
          <p:cNvSpPr>
            <a:spLocks noChangeArrowheads="1"/>
          </p:cNvSpPr>
          <p:nvPr/>
        </p:nvSpPr>
        <p:spPr bwMode="auto">
          <a:xfrm>
            <a:off x="4382710" y="4721770"/>
            <a:ext cx="78298" cy="78298"/>
          </a:xfrm>
          <a:custGeom>
            <a:avLst/>
            <a:gdLst>
              <a:gd name="T0" fmla="*/ 89 w 181"/>
              <a:gd name="T1" fmla="*/ 180 h 181"/>
              <a:gd name="T2" fmla="*/ 89 w 181"/>
              <a:gd name="T3" fmla="*/ 180 h 181"/>
              <a:gd name="T4" fmla="*/ 180 w 181"/>
              <a:gd name="T5" fmla="*/ 90 h 181"/>
              <a:gd name="T6" fmla="*/ 89 w 181"/>
              <a:gd name="T7" fmla="*/ 0 h 181"/>
              <a:gd name="T8" fmla="*/ 0 w 181"/>
              <a:gd name="T9" fmla="*/ 90 h 181"/>
              <a:gd name="T10" fmla="*/ 89 w 181"/>
              <a:gd name="T11" fmla="*/ 180 h 181"/>
            </a:gdLst>
            <a:ahLst/>
            <a:cxnLst>
              <a:cxn ang="0">
                <a:pos x="T0" y="T1"/>
              </a:cxn>
              <a:cxn ang="0">
                <a:pos x="T2" y="T3"/>
              </a:cxn>
              <a:cxn ang="0">
                <a:pos x="T4" y="T5"/>
              </a:cxn>
              <a:cxn ang="0">
                <a:pos x="T6" y="T7"/>
              </a:cxn>
              <a:cxn ang="0">
                <a:pos x="T8" y="T9"/>
              </a:cxn>
              <a:cxn ang="0">
                <a:pos x="T10" y="T11"/>
              </a:cxn>
            </a:cxnLst>
            <a:rect l="0" t="0" r="r" b="b"/>
            <a:pathLst>
              <a:path w="181" h="181">
                <a:moveTo>
                  <a:pt x="89" y="180"/>
                </a:moveTo>
                <a:lnTo>
                  <a:pt x="89" y="180"/>
                </a:lnTo>
                <a:cubicBezTo>
                  <a:pt x="144" y="180"/>
                  <a:pt x="180" y="135"/>
                  <a:pt x="180" y="90"/>
                </a:cubicBezTo>
                <a:cubicBezTo>
                  <a:pt x="180" y="36"/>
                  <a:pt x="144" y="0"/>
                  <a:pt x="89" y="0"/>
                </a:cubicBezTo>
                <a:cubicBezTo>
                  <a:pt x="45" y="0"/>
                  <a:pt x="0" y="36"/>
                  <a:pt x="0" y="90"/>
                </a:cubicBezTo>
                <a:cubicBezTo>
                  <a:pt x="0" y="135"/>
                  <a:pt x="45" y="180"/>
                  <a:pt x="89" y="180"/>
                </a:cubicBezTo>
              </a:path>
            </a:pathLst>
          </a:custGeom>
          <a:solidFill>
            <a:schemeClr val="tx1">
              <a:lumMod val="60000"/>
              <a:lumOff val="4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219" name="Freeform 321">
            <a:extLst>
              <a:ext uri="{FF2B5EF4-FFF2-40B4-BE49-F238E27FC236}">
                <a16:creationId xmlns:a16="http://schemas.microsoft.com/office/drawing/2014/main" id="{069B708F-56AF-0443-A5EF-00BB5FBC70AE}"/>
              </a:ext>
            </a:extLst>
          </p:cNvPr>
          <p:cNvSpPr>
            <a:spLocks noChangeArrowheads="1"/>
          </p:cNvSpPr>
          <p:nvPr/>
        </p:nvSpPr>
        <p:spPr bwMode="auto">
          <a:xfrm>
            <a:off x="2515816" y="570948"/>
            <a:ext cx="101214" cy="5606868"/>
          </a:xfrm>
          <a:custGeom>
            <a:avLst/>
            <a:gdLst>
              <a:gd name="T0" fmla="*/ 234 w 235"/>
              <a:gd name="T1" fmla="*/ 12945 h 12946"/>
              <a:gd name="T2" fmla="*/ 0 w 235"/>
              <a:gd name="T3" fmla="*/ 12945 h 12946"/>
              <a:gd name="T4" fmla="*/ 0 w 235"/>
              <a:gd name="T5" fmla="*/ 0 h 12946"/>
              <a:gd name="T6" fmla="*/ 234 w 235"/>
              <a:gd name="T7" fmla="*/ 0 h 12946"/>
              <a:gd name="T8" fmla="*/ 234 w 235"/>
              <a:gd name="T9" fmla="*/ 12945 h 12946"/>
            </a:gdLst>
            <a:ahLst/>
            <a:cxnLst>
              <a:cxn ang="0">
                <a:pos x="T0" y="T1"/>
              </a:cxn>
              <a:cxn ang="0">
                <a:pos x="T2" y="T3"/>
              </a:cxn>
              <a:cxn ang="0">
                <a:pos x="T4" y="T5"/>
              </a:cxn>
              <a:cxn ang="0">
                <a:pos x="T6" y="T7"/>
              </a:cxn>
              <a:cxn ang="0">
                <a:pos x="T8" y="T9"/>
              </a:cxn>
            </a:cxnLst>
            <a:rect l="0" t="0" r="r" b="b"/>
            <a:pathLst>
              <a:path w="235" h="12946">
                <a:moveTo>
                  <a:pt x="234" y="12945"/>
                </a:moveTo>
                <a:lnTo>
                  <a:pt x="0" y="12945"/>
                </a:lnTo>
                <a:lnTo>
                  <a:pt x="0" y="0"/>
                </a:lnTo>
                <a:lnTo>
                  <a:pt x="234" y="0"/>
                </a:lnTo>
                <a:lnTo>
                  <a:pt x="234" y="12945"/>
                </a:lnTo>
              </a:path>
            </a:pathLst>
          </a:custGeom>
          <a:solidFill>
            <a:srgbClr val="19296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914217"/>
            <a:endParaRPr lang="es-MX">
              <a:solidFill>
                <a:srgbClr val="99979A"/>
              </a:solidFill>
              <a:latin typeface="Calibri" panose="020F0502020204030204"/>
            </a:endParaRPr>
          </a:p>
        </p:txBody>
      </p:sp>
      <p:sp>
        <p:nvSpPr>
          <p:cNvPr id="220" name="Freeform 322">
            <a:extLst>
              <a:ext uri="{FF2B5EF4-FFF2-40B4-BE49-F238E27FC236}">
                <a16:creationId xmlns:a16="http://schemas.microsoft.com/office/drawing/2014/main" id="{89007F98-2825-1F4F-9462-7F76F0DAC6BC}"/>
              </a:ext>
            </a:extLst>
          </p:cNvPr>
          <p:cNvSpPr>
            <a:spLocks noChangeArrowheads="1"/>
          </p:cNvSpPr>
          <p:nvPr/>
        </p:nvSpPr>
        <p:spPr bwMode="auto">
          <a:xfrm>
            <a:off x="2515816" y="570948"/>
            <a:ext cx="101214" cy="5606868"/>
          </a:xfrm>
          <a:custGeom>
            <a:avLst/>
            <a:gdLst>
              <a:gd name="T0" fmla="*/ 234 w 235"/>
              <a:gd name="T1" fmla="*/ 12945 h 12946"/>
              <a:gd name="T2" fmla="*/ 0 w 235"/>
              <a:gd name="T3" fmla="*/ 12945 h 12946"/>
              <a:gd name="T4" fmla="*/ 0 w 235"/>
              <a:gd name="T5" fmla="*/ 0 h 12946"/>
              <a:gd name="T6" fmla="*/ 234 w 235"/>
              <a:gd name="T7" fmla="*/ 0 h 12946"/>
              <a:gd name="T8" fmla="*/ 234 w 235"/>
              <a:gd name="T9" fmla="*/ 12945 h 12946"/>
            </a:gdLst>
            <a:ahLst/>
            <a:cxnLst>
              <a:cxn ang="0">
                <a:pos x="T0" y="T1"/>
              </a:cxn>
              <a:cxn ang="0">
                <a:pos x="T2" y="T3"/>
              </a:cxn>
              <a:cxn ang="0">
                <a:pos x="T4" y="T5"/>
              </a:cxn>
              <a:cxn ang="0">
                <a:pos x="T6" y="T7"/>
              </a:cxn>
              <a:cxn ang="0">
                <a:pos x="T8" y="T9"/>
              </a:cxn>
            </a:cxnLst>
            <a:rect l="0" t="0" r="r" b="b"/>
            <a:pathLst>
              <a:path w="235" h="12946">
                <a:moveTo>
                  <a:pt x="234" y="12945"/>
                </a:moveTo>
                <a:lnTo>
                  <a:pt x="0" y="12945"/>
                </a:lnTo>
                <a:lnTo>
                  <a:pt x="0" y="0"/>
                </a:lnTo>
                <a:lnTo>
                  <a:pt x="234" y="0"/>
                </a:lnTo>
                <a:lnTo>
                  <a:pt x="234" y="12945"/>
                </a:lnTo>
              </a:path>
            </a:pathLst>
          </a:custGeom>
          <a:solidFill>
            <a:schemeClr val="bg1">
              <a:lumMod val="50000"/>
              <a:alpha val="5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221" name="Freeform 323">
            <a:extLst>
              <a:ext uri="{FF2B5EF4-FFF2-40B4-BE49-F238E27FC236}">
                <a16:creationId xmlns:a16="http://schemas.microsoft.com/office/drawing/2014/main" id="{068CEEAA-BC80-7341-8804-17336E84CD5A}"/>
              </a:ext>
            </a:extLst>
          </p:cNvPr>
          <p:cNvSpPr>
            <a:spLocks noChangeArrowheads="1"/>
          </p:cNvSpPr>
          <p:nvPr/>
        </p:nvSpPr>
        <p:spPr bwMode="auto">
          <a:xfrm>
            <a:off x="1826416" y="1117121"/>
            <a:ext cx="1483835" cy="1487654"/>
          </a:xfrm>
          <a:custGeom>
            <a:avLst/>
            <a:gdLst>
              <a:gd name="T0" fmla="*/ 3425 w 3426"/>
              <a:gd name="T1" fmla="*/ 1717 h 3435"/>
              <a:gd name="T2" fmla="*/ 3425 w 3426"/>
              <a:gd name="T3" fmla="*/ 1717 h 3435"/>
              <a:gd name="T4" fmla="*/ 1708 w 3426"/>
              <a:gd name="T5" fmla="*/ 3434 h 3435"/>
              <a:gd name="T6" fmla="*/ 0 w 3426"/>
              <a:gd name="T7" fmla="*/ 1717 h 3435"/>
              <a:gd name="T8" fmla="*/ 1708 w 3426"/>
              <a:gd name="T9" fmla="*/ 0 h 3435"/>
              <a:gd name="T10" fmla="*/ 3425 w 3426"/>
              <a:gd name="T11" fmla="*/ 1717 h 3435"/>
            </a:gdLst>
            <a:ahLst/>
            <a:cxnLst>
              <a:cxn ang="0">
                <a:pos x="T0" y="T1"/>
              </a:cxn>
              <a:cxn ang="0">
                <a:pos x="T2" y="T3"/>
              </a:cxn>
              <a:cxn ang="0">
                <a:pos x="T4" y="T5"/>
              </a:cxn>
              <a:cxn ang="0">
                <a:pos x="T6" y="T7"/>
              </a:cxn>
              <a:cxn ang="0">
                <a:pos x="T8" y="T9"/>
              </a:cxn>
              <a:cxn ang="0">
                <a:pos x="T10" y="T11"/>
              </a:cxn>
            </a:cxnLst>
            <a:rect l="0" t="0" r="r" b="b"/>
            <a:pathLst>
              <a:path w="3426" h="3435">
                <a:moveTo>
                  <a:pt x="3425" y="1717"/>
                </a:moveTo>
                <a:lnTo>
                  <a:pt x="3425" y="1717"/>
                </a:lnTo>
                <a:cubicBezTo>
                  <a:pt x="3425" y="2661"/>
                  <a:pt x="2652" y="3434"/>
                  <a:pt x="1708" y="3434"/>
                </a:cubicBezTo>
                <a:cubicBezTo>
                  <a:pt x="765" y="3434"/>
                  <a:pt x="0" y="2661"/>
                  <a:pt x="0" y="1717"/>
                </a:cubicBezTo>
                <a:cubicBezTo>
                  <a:pt x="0" y="773"/>
                  <a:pt x="765" y="0"/>
                  <a:pt x="1708" y="0"/>
                </a:cubicBezTo>
                <a:cubicBezTo>
                  <a:pt x="2652" y="0"/>
                  <a:pt x="3425" y="773"/>
                  <a:pt x="3425" y="1717"/>
                </a:cubicBezTo>
              </a:path>
            </a:pathLst>
          </a:custGeom>
          <a:solidFill>
            <a:schemeClr val="accent1"/>
          </a:solidFill>
          <a:ln>
            <a:noFill/>
          </a:ln>
          <a:effectLst/>
        </p:spPr>
        <p:txBody>
          <a:bodyPr wrap="none" anchor="ctr"/>
          <a:lstStyle/>
          <a:p>
            <a:pPr defTabSz="914217"/>
            <a:endParaRPr lang="es-MX" dirty="0">
              <a:solidFill>
                <a:srgbClr val="99979A"/>
              </a:solidFill>
              <a:latin typeface="Calibri" panose="020F0502020204030204"/>
            </a:endParaRPr>
          </a:p>
        </p:txBody>
      </p:sp>
      <p:sp>
        <p:nvSpPr>
          <p:cNvPr id="222" name="Freeform 324">
            <a:extLst>
              <a:ext uri="{FF2B5EF4-FFF2-40B4-BE49-F238E27FC236}">
                <a16:creationId xmlns:a16="http://schemas.microsoft.com/office/drawing/2014/main" id="{59272CF7-5617-5E49-B657-6D7D7EF3CD5F}"/>
              </a:ext>
            </a:extLst>
          </p:cNvPr>
          <p:cNvSpPr>
            <a:spLocks noChangeArrowheads="1"/>
          </p:cNvSpPr>
          <p:nvPr/>
        </p:nvSpPr>
        <p:spPr bwMode="auto">
          <a:xfrm>
            <a:off x="1870339" y="2497832"/>
            <a:ext cx="1394078" cy="1394078"/>
          </a:xfrm>
          <a:custGeom>
            <a:avLst/>
            <a:gdLst>
              <a:gd name="T0" fmla="*/ 3218 w 3219"/>
              <a:gd name="T1" fmla="*/ 1609 h 3218"/>
              <a:gd name="T2" fmla="*/ 3218 w 3219"/>
              <a:gd name="T3" fmla="*/ 1609 h 3218"/>
              <a:gd name="T4" fmla="*/ 1609 w 3219"/>
              <a:gd name="T5" fmla="*/ 3217 h 3218"/>
              <a:gd name="T6" fmla="*/ 0 w 3219"/>
              <a:gd name="T7" fmla="*/ 1609 h 3218"/>
              <a:gd name="T8" fmla="*/ 1609 w 3219"/>
              <a:gd name="T9" fmla="*/ 0 h 3218"/>
              <a:gd name="T10" fmla="*/ 3218 w 3219"/>
              <a:gd name="T11" fmla="*/ 1609 h 3218"/>
            </a:gdLst>
            <a:ahLst/>
            <a:cxnLst>
              <a:cxn ang="0">
                <a:pos x="T0" y="T1"/>
              </a:cxn>
              <a:cxn ang="0">
                <a:pos x="T2" y="T3"/>
              </a:cxn>
              <a:cxn ang="0">
                <a:pos x="T4" y="T5"/>
              </a:cxn>
              <a:cxn ang="0">
                <a:pos x="T6" y="T7"/>
              </a:cxn>
              <a:cxn ang="0">
                <a:pos x="T8" y="T9"/>
              </a:cxn>
              <a:cxn ang="0">
                <a:pos x="T10" y="T11"/>
              </a:cxn>
            </a:cxnLst>
            <a:rect l="0" t="0" r="r" b="b"/>
            <a:pathLst>
              <a:path w="3219" h="3218">
                <a:moveTo>
                  <a:pt x="3218" y="1609"/>
                </a:moveTo>
                <a:lnTo>
                  <a:pt x="3218" y="1609"/>
                </a:lnTo>
                <a:cubicBezTo>
                  <a:pt x="3218" y="2498"/>
                  <a:pt x="2499" y="3217"/>
                  <a:pt x="1609" y="3217"/>
                </a:cubicBezTo>
                <a:cubicBezTo>
                  <a:pt x="720" y="3217"/>
                  <a:pt x="0" y="2498"/>
                  <a:pt x="0" y="1609"/>
                </a:cubicBezTo>
                <a:cubicBezTo>
                  <a:pt x="0" y="719"/>
                  <a:pt x="720" y="0"/>
                  <a:pt x="1609" y="0"/>
                </a:cubicBezTo>
                <a:cubicBezTo>
                  <a:pt x="2499" y="0"/>
                  <a:pt x="3218" y="719"/>
                  <a:pt x="3218" y="1609"/>
                </a:cubicBezTo>
              </a:path>
            </a:pathLst>
          </a:custGeom>
          <a:solidFill>
            <a:srgbClr val="6BBC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914217"/>
            <a:endParaRPr lang="es-MX">
              <a:solidFill>
                <a:srgbClr val="99979A"/>
              </a:solidFill>
              <a:latin typeface="Calibri" panose="020F0502020204030204"/>
            </a:endParaRPr>
          </a:p>
        </p:txBody>
      </p:sp>
      <p:sp>
        <p:nvSpPr>
          <p:cNvPr id="223" name="Freeform 325">
            <a:extLst>
              <a:ext uri="{FF2B5EF4-FFF2-40B4-BE49-F238E27FC236}">
                <a16:creationId xmlns:a16="http://schemas.microsoft.com/office/drawing/2014/main" id="{7498D676-A57B-DF43-BB76-133D61B7E75B}"/>
              </a:ext>
            </a:extLst>
          </p:cNvPr>
          <p:cNvSpPr>
            <a:spLocks noChangeArrowheads="1"/>
          </p:cNvSpPr>
          <p:nvPr/>
        </p:nvSpPr>
        <p:spPr bwMode="auto">
          <a:xfrm>
            <a:off x="2002108" y="3756321"/>
            <a:ext cx="1128631" cy="1132451"/>
          </a:xfrm>
          <a:custGeom>
            <a:avLst/>
            <a:gdLst>
              <a:gd name="T0" fmla="*/ 2606 w 2607"/>
              <a:gd name="T1" fmla="*/ 1312 h 2617"/>
              <a:gd name="T2" fmla="*/ 2606 w 2607"/>
              <a:gd name="T3" fmla="*/ 1312 h 2617"/>
              <a:gd name="T4" fmla="*/ 1303 w 2607"/>
              <a:gd name="T5" fmla="*/ 2616 h 2617"/>
              <a:gd name="T6" fmla="*/ 0 w 2607"/>
              <a:gd name="T7" fmla="*/ 1312 h 2617"/>
              <a:gd name="T8" fmla="*/ 1303 w 2607"/>
              <a:gd name="T9" fmla="*/ 0 h 2617"/>
              <a:gd name="T10" fmla="*/ 2606 w 2607"/>
              <a:gd name="T11" fmla="*/ 1312 h 2617"/>
            </a:gdLst>
            <a:ahLst/>
            <a:cxnLst>
              <a:cxn ang="0">
                <a:pos x="T0" y="T1"/>
              </a:cxn>
              <a:cxn ang="0">
                <a:pos x="T2" y="T3"/>
              </a:cxn>
              <a:cxn ang="0">
                <a:pos x="T4" y="T5"/>
              </a:cxn>
              <a:cxn ang="0">
                <a:pos x="T6" y="T7"/>
              </a:cxn>
              <a:cxn ang="0">
                <a:pos x="T8" y="T9"/>
              </a:cxn>
              <a:cxn ang="0">
                <a:pos x="T10" y="T11"/>
              </a:cxn>
            </a:cxnLst>
            <a:rect l="0" t="0" r="r" b="b"/>
            <a:pathLst>
              <a:path w="2607" h="2617">
                <a:moveTo>
                  <a:pt x="2606" y="1312"/>
                </a:moveTo>
                <a:lnTo>
                  <a:pt x="2606" y="1312"/>
                </a:lnTo>
                <a:cubicBezTo>
                  <a:pt x="2606" y="2032"/>
                  <a:pt x="2022" y="2616"/>
                  <a:pt x="1303" y="2616"/>
                </a:cubicBezTo>
                <a:cubicBezTo>
                  <a:pt x="585" y="2616"/>
                  <a:pt x="0" y="2032"/>
                  <a:pt x="0" y="1312"/>
                </a:cubicBezTo>
                <a:cubicBezTo>
                  <a:pt x="0" y="584"/>
                  <a:pt x="585" y="0"/>
                  <a:pt x="1303" y="0"/>
                </a:cubicBezTo>
                <a:cubicBezTo>
                  <a:pt x="2022" y="0"/>
                  <a:pt x="2606" y="584"/>
                  <a:pt x="2606" y="1312"/>
                </a:cubicBezTo>
              </a:path>
            </a:pathLst>
          </a:custGeom>
          <a:solidFill>
            <a:srgbClr val="3E67A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914217"/>
            <a:endParaRPr lang="es-MX">
              <a:solidFill>
                <a:srgbClr val="99979A"/>
              </a:solidFill>
              <a:latin typeface="Calibri" panose="020F0502020204030204"/>
            </a:endParaRPr>
          </a:p>
        </p:txBody>
      </p:sp>
      <p:sp>
        <p:nvSpPr>
          <p:cNvPr id="224" name="Freeform 326">
            <a:extLst>
              <a:ext uri="{FF2B5EF4-FFF2-40B4-BE49-F238E27FC236}">
                <a16:creationId xmlns:a16="http://schemas.microsoft.com/office/drawing/2014/main" id="{82D1E4FA-6666-3B46-A046-0FCA3E68E2C5}"/>
              </a:ext>
            </a:extLst>
          </p:cNvPr>
          <p:cNvSpPr>
            <a:spLocks noChangeArrowheads="1"/>
          </p:cNvSpPr>
          <p:nvPr/>
        </p:nvSpPr>
        <p:spPr bwMode="auto">
          <a:xfrm>
            <a:off x="2118600" y="4728357"/>
            <a:ext cx="895647" cy="895647"/>
          </a:xfrm>
          <a:custGeom>
            <a:avLst/>
            <a:gdLst>
              <a:gd name="T0" fmla="*/ 2067 w 2068"/>
              <a:gd name="T1" fmla="*/ 1034 h 2069"/>
              <a:gd name="T2" fmla="*/ 2067 w 2068"/>
              <a:gd name="T3" fmla="*/ 1034 h 2069"/>
              <a:gd name="T4" fmla="*/ 1033 w 2068"/>
              <a:gd name="T5" fmla="*/ 2068 h 2069"/>
              <a:gd name="T6" fmla="*/ 0 w 2068"/>
              <a:gd name="T7" fmla="*/ 1034 h 2069"/>
              <a:gd name="T8" fmla="*/ 1033 w 2068"/>
              <a:gd name="T9" fmla="*/ 0 h 2069"/>
              <a:gd name="T10" fmla="*/ 2067 w 2068"/>
              <a:gd name="T11" fmla="*/ 1034 h 2069"/>
            </a:gdLst>
            <a:ahLst/>
            <a:cxnLst>
              <a:cxn ang="0">
                <a:pos x="T0" y="T1"/>
              </a:cxn>
              <a:cxn ang="0">
                <a:pos x="T2" y="T3"/>
              </a:cxn>
              <a:cxn ang="0">
                <a:pos x="T4" y="T5"/>
              </a:cxn>
              <a:cxn ang="0">
                <a:pos x="T6" y="T7"/>
              </a:cxn>
              <a:cxn ang="0">
                <a:pos x="T8" y="T9"/>
              </a:cxn>
              <a:cxn ang="0">
                <a:pos x="T10" y="T11"/>
              </a:cxn>
            </a:cxnLst>
            <a:rect l="0" t="0" r="r" b="b"/>
            <a:pathLst>
              <a:path w="2068" h="2069">
                <a:moveTo>
                  <a:pt x="2067" y="1034"/>
                </a:moveTo>
                <a:lnTo>
                  <a:pt x="2067" y="1034"/>
                </a:lnTo>
                <a:cubicBezTo>
                  <a:pt x="2067" y="1601"/>
                  <a:pt x="1608" y="2068"/>
                  <a:pt x="1033" y="2068"/>
                </a:cubicBezTo>
                <a:cubicBezTo>
                  <a:pt x="466" y="2068"/>
                  <a:pt x="0" y="1601"/>
                  <a:pt x="0" y="1034"/>
                </a:cubicBezTo>
                <a:cubicBezTo>
                  <a:pt x="0" y="459"/>
                  <a:pt x="466" y="0"/>
                  <a:pt x="1033" y="0"/>
                </a:cubicBezTo>
                <a:cubicBezTo>
                  <a:pt x="1608" y="0"/>
                  <a:pt x="2067" y="459"/>
                  <a:pt x="2067" y="1034"/>
                </a:cubicBezTo>
              </a:path>
            </a:pathLst>
          </a:custGeom>
          <a:solidFill>
            <a:schemeClr val="accent4"/>
          </a:solidFill>
          <a:ln>
            <a:noFill/>
          </a:ln>
          <a:effectLst/>
        </p:spPr>
        <p:txBody>
          <a:bodyPr wrap="none" anchor="ctr"/>
          <a:lstStyle/>
          <a:p>
            <a:pPr defTabSz="914217"/>
            <a:endParaRPr lang="es-MX">
              <a:solidFill>
                <a:srgbClr val="99979A"/>
              </a:solidFill>
              <a:latin typeface="Calibri" panose="020F0502020204030204"/>
            </a:endParaRPr>
          </a:p>
        </p:txBody>
      </p:sp>
      <p:sp>
        <p:nvSpPr>
          <p:cNvPr id="231" name="Freeform 333">
            <a:extLst>
              <a:ext uri="{FF2B5EF4-FFF2-40B4-BE49-F238E27FC236}">
                <a16:creationId xmlns:a16="http://schemas.microsoft.com/office/drawing/2014/main" id="{87E5E51B-33F5-C943-920C-1B797DFD3F5C}"/>
              </a:ext>
            </a:extLst>
          </p:cNvPr>
          <p:cNvSpPr>
            <a:spLocks noChangeArrowheads="1"/>
          </p:cNvSpPr>
          <p:nvPr/>
        </p:nvSpPr>
        <p:spPr bwMode="auto">
          <a:xfrm>
            <a:off x="1870339" y="2497832"/>
            <a:ext cx="1394078" cy="1334877"/>
          </a:xfrm>
          <a:custGeom>
            <a:avLst/>
            <a:gdLst>
              <a:gd name="T0" fmla="*/ 1609 w 3219"/>
              <a:gd name="T1" fmla="*/ 0 h 3084"/>
              <a:gd name="T2" fmla="*/ 1609 w 3219"/>
              <a:gd name="T3" fmla="*/ 0 h 3084"/>
              <a:gd name="T4" fmla="*/ 990 w 3219"/>
              <a:gd name="T5" fmla="*/ 126 h 3084"/>
              <a:gd name="T6" fmla="*/ 0 w 3219"/>
              <a:gd name="T7" fmla="*/ 1609 h 3084"/>
              <a:gd name="T8" fmla="*/ 954 w 3219"/>
              <a:gd name="T9" fmla="*/ 3083 h 3084"/>
              <a:gd name="T10" fmla="*/ 1609 w 3219"/>
              <a:gd name="T11" fmla="*/ 2903 h 3084"/>
              <a:gd name="T12" fmla="*/ 2265 w 3219"/>
              <a:gd name="T13" fmla="*/ 3083 h 3084"/>
              <a:gd name="T14" fmla="*/ 3218 w 3219"/>
              <a:gd name="T15" fmla="*/ 1690 h 3084"/>
              <a:gd name="T16" fmla="*/ 3218 w 3219"/>
              <a:gd name="T17" fmla="*/ 1663 h 3084"/>
              <a:gd name="T18" fmla="*/ 3218 w 3219"/>
              <a:gd name="T19" fmla="*/ 1609 h 3084"/>
              <a:gd name="T20" fmla="*/ 2229 w 3219"/>
              <a:gd name="T21" fmla="*/ 126 h 3084"/>
              <a:gd name="T22" fmla="*/ 1609 w 3219"/>
              <a:gd name="T23" fmla="*/ 0 h 30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19" h="3084">
                <a:moveTo>
                  <a:pt x="1609" y="0"/>
                </a:moveTo>
                <a:lnTo>
                  <a:pt x="1609" y="0"/>
                </a:lnTo>
                <a:cubicBezTo>
                  <a:pt x="1393" y="0"/>
                  <a:pt x="1177" y="45"/>
                  <a:pt x="990" y="126"/>
                </a:cubicBezTo>
                <a:cubicBezTo>
                  <a:pt x="405" y="369"/>
                  <a:pt x="0" y="944"/>
                  <a:pt x="0" y="1609"/>
                </a:cubicBezTo>
                <a:cubicBezTo>
                  <a:pt x="0" y="2265"/>
                  <a:pt x="396" y="2831"/>
                  <a:pt x="954" y="3083"/>
                </a:cubicBezTo>
                <a:cubicBezTo>
                  <a:pt x="1150" y="2966"/>
                  <a:pt x="1375" y="2903"/>
                  <a:pt x="1609" y="2903"/>
                </a:cubicBezTo>
                <a:cubicBezTo>
                  <a:pt x="1852" y="2903"/>
                  <a:pt x="2076" y="2966"/>
                  <a:pt x="2265" y="3083"/>
                </a:cubicBezTo>
                <a:cubicBezTo>
                  <a:pt x="2804" y="2840"/>
                  <a:pt x="3191" y="2310"/>
                  <a:pt x="3218" y="1690"/>
                </a:cubicBezTo>
                <a:cubicBezTo>
                  <a:pt x="3218" y="1681"/>
                  <a:pt x="3218" y="1672"/>
                  <a:pt x="3218" y="1663"/>
                </a:cubicBezTo>
                <a:cubicBezTo>
                  <a:pt x="3218" y="1645"/>
                  <a:pt x="3218" y="1627"/>
                  <a:pt x="3218" y="1609"/>
                </a:cubicBezTo>
                <a:cubicBezTo>
                  <a:pt x="3218" y="944"/>
                  <a:pt x="2813" y="369"/>
                  <a:pt x="2229" y="126"/>
                </a:cubicBezTo>
                <a:cubicBezTo>
                  <a:pt x="2040" y="45"/>
                  <a:pt x="1833" y="0"/>
                  <a:pt x="1609" y="0"/>
                </a:cubicBezTo>
              </a:path>
            </a:pathLst>
          </a:custGeom>
          <a:solidFill>
            <a:schemeClr val="accent2"/>
          </a:solidFill>
          <a:ln>
            <a:noFill/>
          </a:ln>
          <a:effectLst/>
        </p:spPr>
        <p:txBody>
          <a:bodyPr wrap="none" anchor="ctr"/>
          <a:lstStyle/>
          <a:p>
            <a:pPr defTabSz="914217"/>
            <a:endParaRPr lang="es-MX" dirty="0">
              <a:solidFill>
                <a:srgbClr val="99979A"/>
              </a:solidFill>
              <a:latin typeface="Calibri" panose="020F0502020204030204"/>
            </a:endParaRPr>
          </a:p>
        </p:txBody>
      </p:sp>
      <p:sp>
        <p:nvSpPr>
          <p:cNvPr id="232" name="Freeform 334">
            <a:extLst>
              <a:ext uri="{FF2B5EF4-FFF2-40B4-BE49-F238E27FC236}">
                <a16:creationId xmlns:a16="http://schemas.microsoft.com/office/drawing/2014/main" id="{C0BA9200-BE32-6844-B301-35F0B7B39D37}"/>
              </a:ext>
            </a:extLst>
          </p:cNvPr>
          <p:cNvSpPr>
            <a:spLocks noChangeArrowheads="1"/>
          </p:cNvSpPr>
          <p:nvPr/>
        </p:nvSpPr>
        <p:spPr bwMode="auto">
          <a:xfrm>
            <a:off x="2002108" y="3756321"/>
            <a:ext cx="1128631" cy="1063702"/>
          </a:xfrm>
          <a:custGeom>
            <a:avLst/>
            <a:gdLst>
              <a:gd name="T0" fmla="*/ 1303 w 2607"/>
              <a:gd name="T1" fmla="*/ 0 h 2455"/>
              <a:gd name="T2" fmla="*/ 1303 w 2607"/>
              <a:gd name="T3" fmla="*/ 0 h 2455"/>
              <a:gd name="T4" fmla="*/ 648 w 2607"/>
              <a:gd name="T5" fmla="*/ 180 h 2455"/>
              <a:gd name="T6" fmla="*/ 0 w 2607"/>
              <a:gd name="T7" fmla="*/ 1312 h 2455"/>
              <a:gd name="T8" fmla="*/ 684 w 2607"/>
              <a:gd name="T9" fmla="*/ 2454 h 2455"/>
              <a:gd name="T10" fmla="*/ 1303 w 2607"/>
              <a:gd name="T11" fmla="*/ 2247 h 2455"/>
              <a:gd name="T12" fmla="*/ 1932 w 2607"/>
              <a:gd name="T13" fmla="*/ 2454 h 2455"/>
              <a:gd name="T14" fmla="*/ 2606 w 2607"/>
              <a:gd name="T15" fmla="*/ 1312 h 2455"/>
              <a:gd name="T16" fmla="*/ 2606 w 2607"/>
              <a:gd name="T17" fmla="*/ 1304 h 2455"/>
              <a:gd name="T18" fmla="*/ 2606 w 2607"/>
              <a:gd name="T19" fmla="*/ 1276 h 2455"/>
              <a:gd name="T20" fmla="*/ 1959 w 2607"/>
              <a:gd name="T21" fmla="*/ 180 h 2455"/>
              <a:gd name="T22" fmla="*/ 1303 w 2607"/>
              <a:gd name="T23" fmla="*/ 0 h 2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07" h="2455">
                <a:moveTo>
                  <a:pt x="1303" y="0"/>
                </a:moveTo>
                <a:lnTo>
                  <a:pt x="1303" y="0"/>
                </a:lnTo>
                <a:cubicBezTo>
                  <a:pt x="1069" y="0"/>
                  <a:pt x="844" y="63"/>
                  <a:pt x="648" y="180"/>
                </a:cubicBezTo>
                <a:cubicBezTo>
                  <a:pt x="261" y="405"/>
                  <a:pt x="0" y="827"/>
                  <a:pt x="0" y="1312"/>
                </a:cubicBezTo>
                <a:cubicBezTo>
                  <a:pt x="0" y="1807"/>
                  <a:pt x="279" y="2238"/>
                  <a:pt x="684" y="2454"/>
                </a:cubicBezTo>
                <a:cubicBezTo>
                  <a:pt x="853" y="2319"/>
                  <a:pt x="1069" y="2247"/>
                  <a:pt x="1303" y="2247"/>
                </a:cubicBezTo>
                <a:cubicBezTo>
                  <a:pt x="1536" y="2247"/>
                  <a:pt x="1752" y="2319"/>
                  <a:pt x="1932" y="2454"/>
                </a:cubicBezTo>
                <a:cubicBezTo>
                  <a:pt x="2337" y="2238"/>
                  <a:pt x="2606" y="1807"/>
                  <a:pt x="2606" y="1312"/>
                </a:cubicBezTo>
                <a:cubicBezTo>
                  <a:pt x="2606" y="1304"/>
                  <a:pt x="2606" y="1304"/>
                  <a:pt x="2606" y="1304"/>
                </a:cubicBezTo>
                <a:cubicBezTo>
                  <a:pt x="2606" y="1294"/>
                  <a:pt x="2606" y="1285"/>
                  <a:pt x="2606" y="1276"/>
                </a:cubicBezTo>
                <a:cubicBezTo>
                  <a:pt x="2597" y="809"/>
                  <a:pt x="2337" y="396"/>
                  <a:pt x="1959" y="180"/>
                </a:cubicBezTo>
                <a:cubicBezTo>
                  <a:pt x="1770" y="63"/>
                  <a:pt x="1546" y="0"/>
                  <a:pt x="1303" y="0"/>
                </a:cubicBezTo>
              </a:path>
            </a:pathLst>
          </a:custGeom>
          <a:solidFill>
            <a:schemeClr val="accent3"/>
          </a:solidFill>
          <a:ln>
            <a:noFill/>
          </a:ln>
          <a:effectLst/>
        </p:spPr>
        <p:txBody>
          <a:bodyPr wrap="none" anchor="ctr"/>
          <a:lstStyle/>
          <a:p>
            <a:pPr defTabSz="914217"/>
            <a:endParaRPr lang="es-MX" dirty="0">
              <a:solidFill>
                <a:srgbClr val="99979A"/>
              </a:solidFill>
              <a:latin typeface="Calibri" panose="020F0502020204030204"/>
            </a:endParaRPr>
          </a:p>
        </p:txBody>
      </p:sp>
      <p:grpSp>
        <p:nvGrpSpPr>
          <p:cNvPr id="69" name="Group 68">
            <a:extLst>
              <a:ext uri="{FF2B5EF4-FFF2-40B4-BE49-F238E27FC236}">
                <a16:creationId xmlns:a16="http://schemas.microsoft.com/office/drawing/2014/main" id="{1245F5D8-8B0F-774C-851E-F0BDC1759AF7}"/>
              </a:ext>
            </a:extLst>
          </p:cNvPr>
          <p:cNvGrpSpPr/>
          <p:nvPr/>
        </p:nvGrpSpPr>
        <p:grpSpPr>
          <a:xfrm>
            <a:off x="4587022" y="890629"/>
            <a:ext cx="7136274" cy="1256124"/>
            <a:chOff x="15884374" y="1216251"/>
            <a:chExt cx="4813690" cy="2512248"/>
          </a:xfrm>
        </p:grpSpPr>
        <p:sp>
          <p:nvSpPr>
            <p:cNvPr id="70" name="CuadroTexto 228">
              <a:extLst>
                <a:ext uri="{FF2B5EF4-FFF2-40B4-BE49-F238E27FC236}">
                  <a16:creationId xmlns:a16="http://schemas.microsoft.com/office/drawing/2014/main" id="{1E134EA4-9A5A-4A4E-A84E-13662BE22C61}"/>
                </a:ext>
              </a:extLst>
            </p:cNvPr>
            <p:cNvSpPr txBox="1"/>
            <p:nvPr/>
          </p:nvSpPr>
          <p:spPr>
            <a:xfrm>
              <a:off x="15890827" y="1216251"/>
              <a:ext cx="4527379" cy="738664"/>
            </a:xfrm>
            <a:prstGeom prst="rect">
              <a:avLst/>
            </a:prstGeom>
            <a:noFill/>
          </p:spPr>
          <p:txBody>
            <a:bodyPr wrap="square" rtlCol="0">
              <a:spAutoFit/>
            </a:bodyPr>
            <a:lstStyle/>
            <a:p>
              <a:pPr defTabSz="914217"/>
              <a:r>
                <a:rPr lang="en-US" b="1" dirty="0">
                  <a:solidFill>
                    <a:srgbClr val="353E49"/>
                  </a:solidFill>
                  <a:latin typeface="Lato" charset="0"/>
                  <a:ea typeface="Lato" charset="0"/>
                  <a:cs typeface="Lato" charset="0"/>
                </a:rPr>
                <a:t>PLAN - </a:t>
              </a:r>
              <a:r>
                <a:rPr lang="en-US" b="1" dirty="0">
                  <a:solidFill>
                    <a:schemeClr val="accent1">
                      <a:lumMod val="60000"/>
                      <a:lumOff val="40000"/>
                    </a:schemeClr>
                  </a:solidFill>
                  <a:latin typeface="Lato" charset="0"/>
                  <a:ea typeface="Lato" charset="0"/>
                  <a:cs typeface="Lato" charset="0"/>
                </a:rPr>
                <a:t>Ongoing </a:t>
              </a:r>
              <a:endParaRPr lang="en-US" b="1" dirty="0">
                <a:solidFill>
                  <a:srgbClr val="353E49"/>
                </a:solidFill>
                <a:latin typeface="Lato" charset="0"/>
                <a:ea typeface="Lato" charset="0"/>
                <a:cs typeface="Lato" charset="0"/>
              </a:endParaRPr>
            </a:p>
          </p:txBody>
        </p:sp>
        <p:sp>
          <p:nvSpPr>
            <p:cNvPr id="71" name="Rectangle 70">
              <a:extLst>
                <a:ext uri="{FF2B5EF4-FFF2-40B4-BE49-F238E27FC236}">
                  <a16:creationId xmlns:a16="http://schemas.microsoft.com/office/drawing/2014/main" id="{DA3E7362-7C2A-CB4C-92D6-D1D3EB43711D}"/>
                </a:ext>
              </a:extLst>
            </p:cNvPr>
            <p:cNvSpPr/>
            <p:nvPr/>
          </p:nvSpPr>
          <p:spPr>
            <a:xfrm>
              <a:off x="15884374" y="1697173"/>
              <a:ext cx="4813690" cy="2031326"/>
            </a:xfrm>
            <a:prstGeom prst="rect">
              <a:avLst/>
            </a:prstGeom>
          </p:spPr>
          <p:txBody>
            <a:bodyPr wrap="square">
              <a:spAutoFit/>
            </a:bodyPr>
            <a:lstStyle/>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Explore research opportunities – send any opportunities that interest you to your Research Administrator (RA) to review for eligibility and limited submission requirements. You can find your RA </a:t>
              </a:r>
              <a:r>
                <a:rPr lang="en-US" sz="1200" b="1" dirty="0">
                  <a:solidFill>
                    <a:schemeClr val="accent5">
                      <a:lumMod val="75000"/>
                    </a:schemeClr>
                  </a:solidFill>
                  <a:latin typeface="Lato Light" panose="020F0502020204030203" pitchFamily="34" charset="0"/>
                  <a:ea typeface="Lato Light" panose="020F0502020204030203" pitchFamily="34" charset="0"/>
                  <a:cs typeface="Lato Light" panose="020F0502020204030203" pitchFamily="34" charset="0"/>
                  <a:hlinkClick r:id="rId3">
                    <a:extLst>
                      <a:ext uri="{A12FA001-AC4F-418D-AE19-62706E023703}">
                        <ahyp:hlinkClr xmlns:ahyp="http://schemas.microsoft.com/office/drawing/2018/hyperlinkcolor" val="tx"/>
                      </a:ext>
                    </a:extLst>
                  </a:hlinkClick>
                </a:rPr>
                <a:t>here</a:t>
              </a:r>
              <a:r>
                <a:rPr lang="en-US" sz="1200" b="1" dirty="0">
                  <a:solidFill>
                    <a:schemeClr val="accent5">
                      <a:lumMod val="75000"/>
                    </a:schemeClr>
                  </a:solidFill>
                  <a:latin typeface="Lato Light" panose="020F0502020204030203" pitchFamily="34" charset="0"/>
                  <a:ea typeface="Lato Light" panose="020F0502020204030203" pitchFamily="34" charset="0"/>
                  <a:cs typeface="Lato Light" panose="020F0502020204030203" pitchFamily="34" charset="0"/>
                </a:rPr>
                <a:t> </a:t>
              </a: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Identify your research team, subawards and other collaborators.</a:t>
              </a: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Consider contacting Research Development Services (RDS) for project narrative support or identifying departmental colleagues who can act as internal reviewers.</a:t>
              </a:r>
            </a:p>
          </p:txBody>
        </p:sp>
      </p:grpSp>
      <p:grpSp>
        <p:nvGrpSpPr>
          <p:cNvPr id="72" name="Group 71">
            <a:extLst>
              <a:ext uri="{FF2B5EF4-FFF2-40B4-BE49-F238E27FC236}">
                <a16:creationId xmlns:a16="http://schemas.microsoft.com/office/drawing/2014/main" id="{415DC0B7-8472-4741-9A76-967C605EEFF9}"/>
              </a:ext>
            </a:extLst>
          </p:cNvPr>
          <p:cNvGrpSpPr/>
          <p:nvPr/>
        </p:nvGrpSpPr>
        <p:grpSpPr>
          <a:xfrm>
            <a:off x="4596595" y="2205319"/>
            <a:ext cx="7018009" cy="1267098"/>
            <a:chOff x="15890828" y="1216251"/>
            <a:chExt cx="4733913" cy="2534196"/>
          </a:xfrm>
        </p:grpSpPr>
        <p:sp>
          <p:nvSpPr>
            <p:cNvPr id="73" name="CuadroTexto 228">
              <a:extLst>
                <a:ext uri="{FF2B5EF4-FFF2-40B4-BE49-F238E27FC236}">
                  <a16:creationId xmlns:a16="http://schemas.microsoft.com/office/drawing/2014/main" id="{819652E9-DA5C-A544-9EA5-141A94F62B42}"/>
                </a:ext>
              </a:extLst>
            </p:cNvPr>
            <p:cNvSpPr txBox="1"/>
            <p:nvPr/>
          </p:nvSpPr>
          <p:spPr>
            <a:xfrm>
              <a:off x="15890828" y="1216251"/>
              <a:ext cx="4456935" cy="738664"/>
            </a:xfrm>
            <a:prstGeom prst="rect">
              <a:avLst/>
            </a:prstGeom>
            <a:noFill/>
          </p:spPr>
          <p:txBody>
            <a:bodyPr wrap="square" rtlCol="0">
              <a:spAutoFit/>
            </a:bodyPr>
            <a:lstStyle/>
            <a:p>
              <a:pPr defTabSz="914217"/>
              <a:r>
                <a:rPr lang="en-US" b="1" dirty="0">
                  <a:solidFill>
                    <a:srgbClr val="353E49"/>
                  </a:solidFill>
                  <a:latin typeface="Lato" charset="0"/>
                  <a:ea typeface="Lato" charset="0"/>
                  <a:cs typeface="Lato" charset="0"/>
                </a:rPr>
                <a:t>NOTIFY - </a:t>
              </a:r>
              <a:r>
                <a:rPr lang="en-US" b="1" dirty="0">
                  <a:solidFill>
                    <a:schemeClr val="accent1">
                      <a:lumMod val="60000"/>
                      <a:lumOff val="40000"/>
                    </a:schemeClr>
                  </a:solidFill>
                  <a:latin typeface="Lato" charset="0"/>
                  <a:ea typeface="Lato" charset="0"/>
                  <a:cs typeface="Lato" charset="0"/>
                </a:rPr>
                <a:t>20 business days </a:t>
              </a:r>
              <a:r>
                <a:rPr lang="en-US" b="1" dirty="0">
                  <a:solidFill>
                    <a:srgbClr val="353E49"/>
                  </a:solidFill>
                  <a:latin typeface="Lato" charset="0"/>
                  <a:ea typeface="Lato" charset="0"/>
                  <a:cs typeface="Lato" charset="0"/>
                </a:rPr>
                <a:t>prior to Sponsor Deadline</a:t>
              </a:r>
            </a:p>
          </p:txBody>
        </p:sp>
        <p:sp>
          <p:nvSpPr>
            <p:cNvPr id="74" name="Rectangle 73">
              <a:extLst>
                <a:ext uri="{FF2B5EF4-FFF2-40B4-BE49-F238E27FC236}">
                  <a16:creationId xmlns:a16="http://schemas.microsoft.com/office/drawing/2014/main" id="{9171CDA6-B13C-974B-9BB7-EE4CBF3B0D49}"/>
                </a:ext>
              </a:extLst>
            </p:cNvPr>
            <p:cNvSpPr/>
            <p:nvPr/>
          </p:nvSpPr>
          <p:spPr>
            <a:xfrm>
              <a:off x="15899869" y="1719121"/>
              <a:ext cx="4724872" cy="2031326"/>
            </a:xfrm>
            <a:prstGeom prst="rect">
              <a:avLst/>
            </a:prstGeom>
          </p:spPr>
          <p:txBody>
            <a:bodyPr wrap="square">
              <a:spAutoFit/>
            </a:bodyPr>
            <a:lstStyle/>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Notify your RA of your intent to submit. You will need to provide your RA with a copy of the funding opportunity, a budget outline and the contact details for any subawards.</a:t>
              </a: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Complete the </a:t>
              </a:r>
              <a:r>
                <a:rPr lang="en-US" sz="1200" b="1" dirty="0">
                  <a:solidFill>
                    <a:schemeClr val="accent5">
                      <a:lumMod val="75000"/>
                    </a:schemeClr>
                  </a:solidFill>
                  <a:latin typeface="Lato Light" panose="020F0502020204030203" pitchFamily="34" charset="0"/>
                  <a:ea typeface="Lato Light" panose="020F0502020204030203" pitchFamily="34" charset="0"/>
                  <a:cs typeface="Lato Light" panose="020F0502020204030203" pitchFamily="34" charset="0"/>
                  <a:hlinkClick r:id="rId4">
                    <a:extLst>
                      <a:ext uri="{A12FA001-AC4F-418D-AE19-62706E023703}">
                        <ahyp:hlinkClr xmlns:ahyp="http://schemas.microsoft.com/office/drawing/2018/hyperlinkcolor" val="tx"/>
                      </a:ext>
                    </a:extLst>
                  </a:hlinkClick>
                </a:rPr>
                <a:t>Proposal Intake Form </a:t>
              </a:r>
              <a:endParaRPr lang="en-US" sz="1200" b="1" dirty="0">
                <a:solidFill>
                  <a:schemeClr val="tx2"/>
                </a:solidFill>
                <a:latin typeface="Lato Light" panose="020F0502020204030203" pitchFamily="34" charset="0"/>
                <a:ea typeface="Lato Light" panose="020F0502020204030203" pitchFamily="34" charset="0"/>
                <a:cs typeface="Lato Light" panose="020F0502020204030203" pitchFamily="34" charset="0"/>
              </a:endParaRP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Your RA will help you prepare the full budget/budget justification and other non science related documents in the sponsor’s requested format.</a:t>
              </a:r>
            </a:p>
          </p:txBody>
        </p:sp>
      </p:grpSp>
      <p:grpSp>
        <p:nvGrpSpPr>
          <p:cNvPr id="75" name="Group 74">
            <a:extLst>
              <a:ext uri="{FF2B5EF4-FFF2-40B4-BE49-F238E27FC236}">
                <a16:creationId xmlns:a16="http://schemas.microsoft.com/office/drawing/2014/main" id="{D2A48630-833A-1A44-9C7E-2C3F78E1C200}"/>
              </a:ext>
            </a:extLst>
          </p:cNvPr>
          <p:cNvGrpSpPr/>
          <p:nvPr/>
        </p:nvGrpSpPr>
        <p:grpSpPr>
          <a:xfrm>
            <a:off x="4596594" y="3531772"/>
            <a:ext cx="7065127" cy="718293"/>
            <a:chOff x="15890827" y="1216251"/>
            <a:chExt cx="4717876" cy="1436586"/>
          </a:xfrm>
        </p:grpSpPr>
        <p:sp>
          <p:nvSpPr>
            <p:cNvPr id="76" name="CuadroTexto 228">
              <a:extLst>
                <a:ext uri="{FF2B5EF4-FFF2-40B4-BE49-F238E27FC236}">
                  <a16:creationId xmlns:a16="http://schemas.microsoft.com/office/drawing/2014/main" id="{B0D95941-56BE-B64A-B4AF-1B9A530C417F}"/>
                </a:ext>
              </a:extLst>
            </p:cNvPr>
            <p:cNvSpPr txBox="1"/>
            <p:nvPr/>
          </p:nvSpPr>
          <p:spPr>
            <a:xfrm>
              <a:off x="15890827" y="1216251"/>
              <a:ext cx="4717876" cy="738664"/>
            </a:xfrm>
            <a:prstGeom prst="rect">
              <a:avLst/>
            </a:prstGeom>
            <a:noFill/>
          </p:spPr>
          <p:txBody>
            <a:bodyPr wrap="square" rtlCol="0">
              <a:spAutoFit/>
            </a:bodyPr>
            <a:lstStyle/>
            <a:p>
              <a:pPr defTabSz="914217"/>
              <a:r>
                <a:rPr lang="en-US" b="1" dirty="0">
                  <a:solidFill>
                    <a:srgbClr val="353E49"/>
                  </a:solidFill>
                  <a:latin typeface="Lato" charset="0"/>
                  <a:ea typeface="Lato" charset="0"/>
                  <a:cs typeface="Lato" charset="0"/>
                </a:rPr>
                <a:t>SUBAWARDS DUE - </a:t>
              </a:r>
              <a:r>
                <a:rPr lang="en-US" b="1" dirty="0">
                  <a:solidFill>
                    <a:schemeClr val="accent1">
                      <a:lumMod val="60000"/>
                      <a:lumOff val="40000"/>
                    </a:schemeClr>
                  </a:solidFill>
                  <a:latin typeface="Lato" charset="0"/>
                  <a:ea typeface="Lato" charset="0"/>
                  <a:cs typeface="Lato" charset="0"/>
                </a:rPr>
                <a:t>10 business days </a:t>
              </a:r>
              <a:r>
                <a:rPr lang="en-US" b="1" dirty="0">
                  <a:solidFill>
                    <a:srgbClr val="353E49"/>
                  </a:solidFill>
                  <a:latin typeface="Lato" charset="0"/>
                  <a:ea typeface="Lato" charset="0"/>
                  <a:cs typeface="Lato" charset="0"/>
                </a:rPr>
                <a:t>prior to Sponsor Deadline </a:t>
              </a:r>
            </a:p>
          </p:txBody>
        </p:sp>
        <p:sp>
          <p:nvSpPr>
            <p:cNvPr id="77" name="Rectangle 76">
              <a:extLst>
                <a:ext uri="{FF2B5EF4-FFF2-40B4-BE49-F238E27FC236}">
                  <a16:creationId xmlns:a16="http://schemas.microsoft.com/office/drawing/2014/main" id="{1F669895-F638-F14A-BCFF-EBD19EA5F53E}"/>
                </a:ext>
              </a:extLst>
            </p:cNvPr>
            <p:cNvSpPr/>
            <p:nvPr/>
          </p:nvSpPr>
          <p:spPr>
            <a:xfrm>
              <a:off x="15890827" y="1729507"/>
              <a:ext cx="4717876" cy="923330"/>
            </a:xfrm>
            <a:prstGeom prst="rect">
              <a:avLst/>
            </a:prstGeom>
          </p:spPr>
          <p:txBody>
            <a:bodyPr wrap="square">
              <a:spAutoFit/>
            </a:bodyPr>
            <a:lstStyle/>
            <a:p>
              <a:pPr defTabSz="914217"/>
              <a:r>
                <a:rPr lang="en-US" sz="1200" b="1" dirty="0">
                  <a:solidFill>
                    <a:schemeClr val="tx2"/>
                  </a:solidFill>
                  <a:latin typeface="Lato Light" panose="020F0502020204030203" pitchFamily="34" charset="0"/>
                  <a:ea typeface="Lato Light" panose="020F0502020204030203" pitchFamily="34" charset="0"/>
                  <a:cs typeface="Lato Light" panose="020F0502020204030203" pitchFamily="34" charset="0"/>
                </a:rPr>
                <a:t>All subaward documents due.</a:t>
              </a: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This should include budget, budget justification, scope of work and subrecipient commitment form.</a:t>
              </a:r>
            </a:p>
          </p:txBody>
        </p:sp>
      </p:grpSp>
      <p:grpSp>
        <p:nvGrpSpPr>
          <p:cNvPr id="78" name="Group 77">
            <a:extLst>
              <a:ext uri="{FF2B5EF4-FFF2-40B4-BE49-F238E27FC236}">
                <a16:creationId xmlns:a16="http://schemas.microsoft.com/office/drawing/2014/main" id="{F05DD310-A672-7B46-AB2F-3D0208D7B714}"/>
              </a:ext>
            </a:extLst>
          </p:cNvPr>
          <p:cNvGrpSpPr/>
          <p:nvPr/>
        </p:nvGrpSpPr>
        <p:grpSpPr>
          <a:xfrm>
            <a:off x="4573269" y="4374606"/>
            <a:ext cx="7428629" cy="1439670"/>
            <a:chOff x="15890829" y="1216251"/>
            <a:chExt cx="4856416" cy="2879340"/>
          </a:xfrm>
        </p:grpSpPr>
        <p:sp>
          <p:nvSpPr>
            <p:cNvPr id="79" name="CuadroTexto 228">
              <a:extLst>
                <a:ext uri="{FF2B5EF4-FFF2-40B4-BE49-F238E27FC236}">
                  <a16:creationId xmlns:a16="http://schemas.microsoft.com/office/drawing/2014/main" id="{4FAB4F76-5F0C-BD48-BAE0-11BB481D992C}"/>
                </a:ext>
              </a:extLst>
            </p:cNvPr>
            <p:cNvSpPr txBox="1"/>
            <p:nvPr/>
          </p:nvSpPr>
          <p:spPr>
            <a:xfrm>
              <a:off x="15890829" y="1216251"/>
              <a:ext cx="4856416" cy="738664"/>
            </a:xfrm>
            <a:prstGeom prst="rect">
              <a:avLst/>
            </a:prstGeom>
            <a:noFill/>
          </p:spPr>
          <p:txBody>
            <a:bodyPr wrap="square" rtlCol="0">
              <a:spAutoFit/>
            </a:bodyPr>
            <a:lstStyle/>
            <a:p>
              <a:pPr defTabSz="914217"/>
              <a:r>
                <a:rPr lang="en-US" b="1" dirty="0">
                  <a:solidFill>
                    <a:srgbClr val="353E49"/>
                  </a:solidFill>
                  <a:latin typeface="Lato" charset="0"/>
                  <a:ea typeface="Lato" charset="0"/>
                  <a:cs typeface="Lato" charset="0"/>
                </a:rPr>
                <a:t>FINALIZE ROUTING DOCS - </a:t>
              </a:r>
              <a:r>
                <a:rPr lang="en-US" b="1" dirty="0">
                  <a:solidFill>
                    <a:schemeClr val="accent1">
                      <a:lumMod val="60000"/>
                      <a:lumOff val="40000"/>
                    </a:schemeClr>
                  </a:solidFill>
                  <a:latin typeface="Lato" charset="0"/>
                  <a:ea typeface="Lato" charset="0"/>
                  <a:cs typeface="Lato" charset="0"/>
                </a:rPr>
                <a:t>8 business days </a:t>
              </a:r>
              <a:r>
                <a:rPr lang="en-US" b="1" dirty="0">
                  <a:solidFill>
                    <a:srgbClr val="353E49"/>
                  </a:solidFill>
                  <a:latin typeface="Lato" charset="0"/>
                  <a:ea typeface="Lato" charset="0"/>
                  <a:cs typeface="Lato" charset="0"/>
                </a:rPr>
                <a:t>prior to Sponsor Deadline</a:t>
              </a:r>
            </a:p>
          </p:txBody>
        </p:sp>
        <p:sp>
          <p:nvSpPr>
            <p:cNvPr id="80" name="Rectangle 79">
              <a:extLst>
                <a:ext uri="{FF2B5EF4-FFF2-40B4-BE49-F238E27FC236}">
                  <a16:creationId xmlns:a16="http://schemas.microsoft.com/office/drawing/2014/main" id="{D3F77850-7E03-9F4D-816C-0D55E6DE47B4}"/>
                </a:ext>
              </a:extLst>
            </p:cNvPr>
            <p:cNvSpPr/>
            <p:nvPr/>
          </p:nvSpPr>
          <p:spPr>
            <a:xfrm>
              <a:off x="15906074" y="1694933"/>
              <a:ext cx="4744901" cy="2400658"/>
            </a:xfrm>
            <a:prstGeom prst="rect">
              <a:avLst/>
            </a:prstGeom>
          </p:spPr>
          <p:txBody>
            <a:bodyPr wrap="square">
              <a:spAutoFit/>
            </a:bodyPr>
            <a:lstStyle/>
            <a:p>
              <a:pPr defTabSz="914217"/>
              <a:r>
                <a:rPr lang="en-US" sz="1200" b="1" dirty="0">
                  <a:solidFill>
                    <a:schemeClr val="tx2"/>
                  </a:solidFill>
                  <a:latin typeface="Lato Light" panose="020F0502020204030203" pitchFamily="34" charset="0"/>
                  <a:ea typeface="Lato Light" panose="020F0502020204030203" pitchFamily="34" charset="0"/>
                  <a:cs typeface="Lato Light" panose="020F0502020204030203" pitchFamily="34" charset="0"/>
                </a:rPr>
                <a:t>All documents for internal routing are due. </a:t>
              </a: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Provide your RA with the following documents so they can initiate routing: Project Title, Project start &amp; end dates, project abstract/summary, budget, budget justification, PI/Co-I distribution of credit &amp; F&amp;A.</a:t>
              </a: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Proposal documents received after this date will be subject to the </a:t>
              </a:r>
              <a:r>
                <a:rPr lang="en-US" sz="1200" b="1" dirty="0">
                  <a:solidFill>
                    <a:schemeClr val="accent5">
                      <a:lumMod val="75000"/>
                    </a:schemeClr>
                  </a:solidFill>
                  <a:latin typeface="Lato Light" panose="020F0502020204030203" pitchFamily="34" charset="0"/>
                  <a:ea typeface="Lato Light" panose="020F0502020204030203" pitchFamily="34" charset="0"/>
                  <a:cs typeface="Lato Light" panose="020F0502020204030203" pitchFamily="34" charset="0"/>
                </a:rPr>
                <a:t>Late Proposal Policy</a:t>
              </a:r>
              <a:endParaRPr lang="en-US" sz="1200" dirty="0">
                <a:solidFill>
                  <a:schemeClr val="accent5">
                    <a:lumMod val="75000"/>
                  </a:schemeClr>
                </a:solidFill>
                <a:latin typeface="Lato Light" panose="020F0502020204030203" pitchFamily="34" charset="0"/>
                <a:ea typeface="Lato Light" panose="020F0502020204030203" pitchFamily="34" charset="0"/>
                <a:cs typeface="Lato Light" panose="020F0502020204030203" pitchFamily="34" charset="0"/>
              </a:endParaRP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Continue to work on science sections of the proposal and send final documents to RA as completed.</a:t>
              </a:r>
            </a:p>
            <a:p>
              <a:pPr defTabSz="914217"/>
              <a:endParaRPr lang="en-US" sz="1200" dirty="0">
                <a:solidFill>
                  <a:srgbClr val="99979A"/>
                </a:solidFill>
                <a:latin typeface="Lato Light" panose="020F0502020204030203" pitchFamily="34" charset="0"/>
                <a:ea typeface="Lato Light" panose="020F0502020204030203" pitchFamily="34" charset="0"/>
                <a:cs typeface="Lato Light" panose="020F0502020204030203" pitchFamily="34" charset="0"/>
              </a:endParaRPr>
            </a:p>
          </p:txBody>
        </p:sp>
      </p:grpSp>
      <p:sp>
        <p:nvSpPr>
          <p:cNvPr id="88" name="CuadroTexto 598">
            <a:extLst>
              <a:ext uri="{FF2B5EF4-FFF2-40B4-BE49-F238E27FC236}">
                <a16:creationId xmlns:a16="http://schemas.microsoft.com/office/drawing/2014/main" id="{0A46BAAD-3546-D74C-B377-C7A21A17DC89}"/>
              </a:ext>
            </a:extLst>
          </p:cNvPr>
          <p:cNvSpPr txBox="1"/>
          <p:nvPr/>
        </p:nvSpPr>
        <p:spPr>
          <a:xfrm>
            <a:off x="4596588" y="305075"/>
            <a:ext cx="7484235" cy="584775"/>
          </a:xfrm>
          <a:prstGeom prst="rect">
            <a:avLst/>
          </a:prstGeom>
          <a:noFill/>
        </p:spPr>
        <p:txBody>
          <a:bodyPr wrap="square" rtlCol="0">
            <a:spAutoFit/>
          </a:bodyPr>
          <a:lstStyle/>
          <a:p>
            <a:pPr defTabSz="914217"/>
            <a:r>
              <a:rPr lang="en-US" sz="3200" b="1" dirty="0">
                <a:solidFill>
                  <a:schemeClr val="accent1">
                    <a:lumMod val="60000"/>
                    <a:lumOff val="40000"/>
                  </a:schemeClr>
                </a:solidFill>
                <a:latin typeface="Lato Heavy" charset="0"/>
                <a:ea typeface="Lato Heavy" charset="0"/>
                <a:cs typeface="Lato Heavy" charset="0"/>
              </a:rPr>
              <a:t>ALVSCE Proposal Submission Timeline</a:t>
            </a:r>
          </a:p>
        </p:txBody>
      </p:sp>
      <p:sp>
        <p:nvSpPr>
          <p:cNvPr id="7" name="Freeform 10">
            <a:extLst>
              <a:ext uri="{FF2B5EF4-FFF2-40B4-BE49-F238E27FC236}">
                <a16:creationId xmlns:a16="http://schemas.microsoft.com/office/drawing/2014/main" id="{28BEE9F6-37A1-FC26-20B3-F00D11EEE04E}"/>
              </a:ext>
            </a:extLst>
          </p:cNvPr>
          <p:cNvSpPr>
            <a:spLocks noChangeArrowheads="1"/>
          </p:cNvSpPr>
          <p:nvPr/>
        </p:nvSpPr>
        <p:spPr bwMode="auto">
          <a:xfrm>
            <a:off x="2584694" y="5872843"/>
            <a:ext cx="1822913" cy="18288"/>
          </a:xfrm>
          <a:custGeom>
            <a:avLst/>
            <a:gdLst>
              <a:gd name="T0" fmla="*/ 0 w 5782"/>
              <a:gd name="T1" fmla="*/ 18 h 19"/>
              <a:gd name="T2" fmla="*/ 5781 w 5782"/>
              <a:gd name="T3" fmla="*/ 18 h 19"/>
              <a:gd name="T4" fmla="*/ 5781 w 5782"/>
              <a:gd name="T5" fmla="*/ 0 h 19"/>
              <a:gd name="T6" fmla="*/ 0 w 5782"/>
              <a:gd name="T7" fmla="*/ 0 h 19"/>
              <a:gd name="T8" fmla="*/ 0 w 5782"/>
              <a:gd name="T9" fmla="*/ 18 h 19"/>
            </a:gdLst>
            <a:ahLst/>
            <a:cxnLst>
              <a:cxn ang="0">
                <a:pos x="T0" y="T1"/>
              </a:cxn>
              <a:cxn ang="0">
                <a:pos x="T2" y="T3"/>
              </a:cxn>
              <a:cxn ang="0">
                <a:pos x="T4" y="T5"/>
              </a:cxn>
              <a:cxn ang="0">
                <a:pos x="T6" y="T7"/>
              </a:cxn>
              <a:cxn ang="0">
                <a:pos x="T8" y="T9"/>
              </a:cxn>
            </a:cxnLst>
            <a:rect l="0" t="0" r="r" b="b"/>
            <a:pathLst>
              <a:path w="5782" h="19">
                <a:moveTo>
                  <a:pt x="0" y="18"/>
                </a:moveTo>
                <a:lnTo>
                  <a:pt x="5781" y="18"/>
                </a:lnTo>
                <a:lnTo>
                  <a:pt x="5781" y="0"/>
                </a:lnTo>
                <a:lnTo>
                  <a:pt x="0" y="0"/>
                </a:lnTo>
                <a:lnTo>
                  <a:pt x="0" y="18"/>
                </a:lnTo>
              </a:path>
            </a:pathLst>
          </a:custGeom>
          <a:solidFill>
            <a:schemeClr val="bg1">
              <a:lumMod val="50000"/>
              <a:alpha val="50000"/>
            </a:schemeClr>
          </a:solidFill>
          <a:ln>
            <a:noFill/>
          </a:ln>
          <a:effectLst/>
        </p:spPr>
        <p:txBody>
          <a:bodyPr wrap="none" anchor="ctr"/>
          <a:lstStyle/>
          <a:p>
            <a:pPr defTabSz="914217"/>
            <a:endParaRPr lang="es-MX">
              <a:solidFill>
                <a:srgbClr val="99979A"/>
              </a:solidFill>
              <a:latin typeface="Calibri" panose="020F0502020204030204"/>
            </a:endParaRPr>
          </a:p>
        </p:txBody>
      </p:sp>
      <p:sp>
        <p:nvSpPr>
          <p:cNvPr id="8" name="Freeform 12">
            <a:extLst>
              <a:ext uri="{FF2B5EF4-FFF2-40B4-BE49-F238E27FC236}">
                <a16:creationId xmlns:a16="http://schemas.microsoft.com/office/drawing/2014/main" id="{0C03654F-964C-2D99-A093-11796B81A349}"/>
              </a:ext>
            </a:extLst>
          </p:cNvPr>
          <p:cNvSpPr>
            <a:spLocks noChangeArrowheads="1"/>
          </p:cNvSpPr>
          <p:nvPr/>
        </p:nvSpPr>
        <p:spPr bwMode="auto">
          <a:xfrm>
            <a:off x="4398187" y="5833694"/>
            <a:ext cx="78298" cy="78298"/>
          </a:xfrm>
          <a:custGeom>
            <a:avLst/>
            <a:gdLst>
              <a:gd name="T0" fmla="*/ 89 w 181"/>
              <a:gd name="T1" fmla="*/ 180 h 181"/>
              <a:gd name="T2" fmla="*/ 89 w 181"/>
              <a:gd name="T3" fmla="*/ 180 h 181"/>
              <a:gd name="T4" fmla="*/ 180 w 181"/>
              <a:gd name="T5" fmla="*/ 90 h 181"/>
              <a:gd name="T6" fmla="*/ 89 w 181"/>
              <a:gd name="T7" fmla="*/ 0 h 181"/>
              <a:gd name="T8" fmla="*/ 0 w 181"/>
              <a:gd name="T9" fmla="*/ 90 h 181"/>
              <a:gd name="T10" fmla="*/ 89 w 181"/>
              <a:gd name="T11" fmla="*/ 180 h 181"/>
            </a:gdLst>
            <a:ahLst/>
            <a:cxnLst>
              <a:cxn ang="0">
                <a:pos x="T0" y="T1"/>
              </a:cxn>
              <a:cxn ang="0">
                <a:pos x="T2" y="T3"/>
              </a:cxn>
              <a:cxn ang="0">
                <a:pos x="T4" y="T5"/>
              </a:cxn>
              <a:cxn ang="0">
                <a:pos x="T6" y="T7"/>
              </a:cxn>
              <a:cxn ang="0">
                <a:pos x="T8" y="T9"/>
              </a:cxn>
              <a:cxn ang="0">
                <a:pos x="T10" y="T11"/>
              </a:cxn>
            </a:cxnLst>
            <a:rect l="0" t="0" r="r" b="b"/>
            <a:pathLst>
              <a:path w="181" h="181">
                <a:moveTo>
                  <a:pt x="89" y="180"/>
                </a:moveTo>
                <a:lnTo>
                  <a:pt x="89" y="180"/>
                </a:lnTo>
                <a:cubicBezTo>
                  <a:pt x="144" y="180"/>
                  <a:pt x="180" y="135"/>
                  <a:pt x="180" y="90"/>
                </a:cubicBezTo>
                <a:cubicBezTo>
                  <a:pt x="180" y="36"/>
                  <a:pt x="144" y="0"/>
                  <a:pt x="89" y="0"/>
                </a:cubicBezTo>
                <a:cubicBezTo>
                  <a:pt x="45" y="0"/>
                  <a:pt x="0" y="36"/>
                  <a:pt x="0" y="90"/>
                </a:cubicBezTo>
                <a:cubicBezTo>
                  <a:pt x="0" y="135"/>
                  <a:pt x="45" y="180"/>
                  <a:pt x="89" y="180"/>
                </a:cubicBezTo>
              </a:path>
            </a:pathLst>
          </a:custGeom>
          <a:solidFill>
            <a:schemeClr val="tx1">
              <a:lumMod val="60000"/>
              <a:lumOff val="40000"/>
            </a:schemeClr>
          </a:solidFill>
          <a:ln>
            <a:noFill/>
          </a:ln>
          <a:effectLst/>
        </p:spPr>
        <p:txBody>
          <a:bodyPr wrap="none" anchor="ctr"/>
          <a:lstStyle/>
          <a:p>
            <a:pPr defTabSz="914217"/>
            <a:endParaRPr lang="es-MX">
              <a:solidFill>
                <a:srgbClr val="99979A"/>
              </a:solidFill>
              <a:latin typeface="Calibri" panose="020F0502020204030204"/>
            </a:endParaRPr>
          </a:p>
        </p:txBody>
      </p:sp>
      <p:grpSp>
        <p:nvGrpSpPr>
          <p:cNvPr id="9" name="Group 8">
            <a:extLst>
              <a:ext uri="{FF2B5EF4-FFF2-40B4-BE49-F238E27FC236}">
                <a16:creationId xmlns:a16="http://schemas.microsoft.com/office/drawing/2014/main" id="{19A8A15B-80DD-F0E1-896B-62FEC18C2411}"/>
              </a:ext>
            </a:extLst>
          </p:cNvPr>
          <p:cNvGrpSpPr/>
          <p:nvPr/>
        </p:nvGrpSpPr>
        <p:grpSpPr>
          <a:xfrm>
            <a:off x="4573269" y="5598195"/>
            <a:ext cx="7428629" cy="915052"/>
            <a:chOff x="15890829" y="1216251"/>
            <a:chExt cx="4814757" cy="1830104"/>
          </a:xfrm>
        </p:grpSpPr>
        <p:sp>
          <p:nvSpPr>
            <p:cNvPr id="10" name="CuadroTexto 228">
              <a:extLst>
                <a:ext uri="{FF2B5EF4-FFF2-40B4-BE49-F238E27FC236}">
                  <a16:creationId xmlns:a16="http://schemas.microsoft.com/office/drawing/2014/main" id="{CA37243F-1696-2ECD-153E-A7B187D32D5E}"/>
                </a:ext>
              </a:extLst>
            </p:cNvPr>
            <p:cNvSpPr txBox="1"/>
            <p:nvPr/>
          </p:nvSpPr>
          <p:spPr>
            <a:xfrm>
              <a:off x="15890829" y="1216251"/>
              <a:ext cx="4814757" cy="738664"/>
            </a:xfrm>
            <a:prstGeom prst="rect">
              <a:avLst/>
            </a:prstGeom>
            <a:noFill/>
          </p:spPr>
          <p:txBody>
            <a:bodyPr wrap="square" rtlCol="0">
              <a:spAutoFit/>
            </a:bodyPr>
            <a:lstStyle/>
            <a:p>
              <a:pPr defTabSz="914217"/>
              <a:r>
                <a:rPr lang="en-US" b="1" dirty="0">
                  <a:solidFill>
                    <a:srgbClr val="353E49"/>
                  </a:solidFill>
                  <a:latin typeface="Lato" charset="0"/>
                  <a:ea typeface="Lato" charset="0"/>
                  <a:cs typeface="Lato" charset="0"/>
                </a:rPr>
                <a:t>FINALIZE PROPOSAL - </a:t>
              </a:r>
              <a:r>
                <a:rPr lang="en-US" b="1" dirty="0">
                  <a:solidFill>
                    <a:schemeClr val="accent1">
                      <a:lumMod val="60000"/>
                      <a:lumOff val="40000"/>
                    </a:schemeClr>
                  </a:solidFill>
                  <a:latin typeface="Lato" charset="0"/>
                  <a:ea typeface="Lato" charset="0"/>
                  <a:cs typeface="Lato" charset="0"/>
                </a:rPr>
                <a:t>3 business days </a:t>
              </a:r>
              <a:r>
                <a:rPr lang="en-US" b="1" dirty="0">
                  <a:solidFill>
                    <a:srgbClr val="353E49"/>
                  </a:solidFill>
                  <a:latin typeface="Lato" charset="0"/>
                  <a:ea typeface="Lato" charset="0"/>
                  <a:cs typeface="Lato" charset="0"/>
                </a:rPr>
                <a:t>prior to Sponsor Deadline</a:t>
              </a:r>
            </a:p>
          </p:txBody>
        </p:sp>
        <p:sp>
          <p:nvSpPr>
            <p:cNvPr id="11" name="Rectangle 10">
              <a:extLst>
                <a:ext uri="{FF2B5EF4-FFF2-40B4-BE49-F238E27FC236}">
                  <a16:creationId xmlns:a16="http://schemas.microsoft.com/office/drawing/2014/main" id="{E0020952-DC1F-A4A6-89C0-F4FD15B31073}"/>
                </a:ext>
              </a:extLst>
            </p:cNvPr>
            <p:cNvSpPr/>
            <p:nvPr/>
          </p:nvSpPr>
          <p:spPr>
            <a:xfrm>
              <a:off x="15890829" y="1753693"/>
              <a:ext cx="4719313" cy="1292662"/>
            </a:xfrm>
            <a:prstGeom prst="rect">
              <a:avLst/>
            </a:prstGeom>
          </p:spPr>
          <p:txBody>
            <a:bodyPr wrap="square">
              <a:spAutoFit/>
            </a:bodyPr>
            <a:lstStyle/>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Completed grant proposal package with all approvals due at Sponsored Projects Services by 8am</a:t>
              </a:r>
              <a:r>
                <a:rPr lang="en-US" sz="1200" dirty="0">
                  <a:solidFill>
                    <a:srgbClr val="99979A"/>
                  </a:solidFill>
                  <a:latin typeface="Lato Light" panose="020F0502020204030203" pitchFamily="34" charset="0"/>
                  <a:ea typeface="Lato Light" panose="020F0502020204030203" pitchFamily="34" charset="0"/>
                  <a:cs typeface="Lato Light" panose="020F0502020204030203" pitchFamily="34" charset="0"/>
                </a:rPr>
                <a:t>. </a:t>
              </a:r>
            </a:p>
            <a:p>
              <a:pPr defTabSz="914217"/>
              <a:r>
                <a:rPr lang="en-US" sz="1200" b="1" dirty="0">
                  <a:solidFill>
                    <a:schemeClr val="accent5">
                      <a:lumMod val="75000"/>
                    </a:schemeClr>
                  </a:solidFill>
                  <a:latin typeface="Lato Light" panose="020F0502020204030203" pitchFamily="34" charset="0"/>
                  <a:ea typeface="Lato Light" panose="020F0502020204030203" pitchFamily="34" charset="0"/>
                  <a:cs typeface="Lato Light" panose="020F0502020204030203" pitchFamily="34" charset="0"/>
                </a:rPr>
                <a:t>NO SUBSEQUENT CHANGES TO DOCUMENTS ARE ALLOWED</a:t>
              </a:r>
            </a:p>
            <a:p>
              <a:pPr defTabSz="914217"/>
              <a:r>
                <a:rPr lang="en-US" sz="1200" dirty="0">
                  <a:solidFill>
                    <a:schemeClr val="tx2"/>
                  </a:solidFill>
                  <a:latin typeface="Lato Light" panose="020F0502020204030203" pitchFamily="34" charset="0"/>
                  <a:ea typeface="Lato Light" panose="020F0502020204030203" pitchFamily="34" charset="0"/>
                  <a:cs typeface="Lato Light" panose="020F0502020204030203" pitchFamily="34" charset="0"/>
                </a:rPr>
                <a:t>Be on call and ready to make edits and troubleshoot any submission issues.</a:t>
              </a:r>
            </a:p>
          </p:txBody>
        </p:sp>
      </p:grpSp>
      <p:grpSp>
        <p:nvGrpSpPr>
          <p:cNvPr id="12" name="Google Shape;5527;p51">
            <a:extLst>
              <a:ext uri="{FF2B5EF4-FFF2-40B4-BE49-F238E27FC236}">
                <a16:creationId xmlns:a16="http://schemas.microsoft.com/office/drawing/2014/main" id="{664F548B-D009-C87B-F9E4-467A1C74FD57}"/>
              </a:ext>
            </a:extLst>
          </p:cNvPr>
          <p:cNvGrpSpPr/>
          <p:nvPr/>
        </p:nvGrpSpPr>
        <p:grpSpPr>
          <a:xfrm>
            <a:off x="2347178" y="2979682"/>
            <a:ext cx="456764" cy="456764"/>
            <a:chOff x="738273" y="2930253"/>
            <a:chExt cx="258336" cy="258336"/>
          </a:xfrm>
          <a:solidFill>
            <a:schemeClr val="bg2"/>
          </a:solidFill>
        </p:grpSpPr>
        <p:sp>
          <p:nvSpPr>
            <p:cNvPr id="13" name="Google Shape;5528;p51">
              <a:extLst>
                <a:ext uri="{FF2B5EF4-FFF2-40B4-BE49-F238E27FC236}">
                  <a16:creationId xmlns:a16="http://schemas.microsoft.com/office/drawing/2014/main" id="{3B6A023A-ED75-69C9-2392-48087763B67E}"/>
                </a:ext>
              </a:extLst>
            </p:cNvPr>
            <p:cNvSpPr/>
            <p:nvPr/>
          </p:nvSpPr>
          <p:spPr>
            <a:xfrm>
              <a:off x="738273" y="2930253"/>
              <a:ext cx="204086" cy="258336"/>
            </a:xfrm>
            <a:custGeom>
              <a:avLst/>
              <a:gdLst/>
              <a:ahLst/>
              <a:cxnLst/>
              <a:rect l="l" t="t" r="r" b="b"/>
              <a:pathLst>
                <a:path w="347" h="440" extrusionOk="0">
                  <a:moveTo>
                    <a:pt x="329" y="0"/>
                  </a:moveTo>
                  <a:lnTo>
                    <a:pt x="329" y="0"/>
                  </a:lnTo>
                  <a:cubicBezTo>
                    <a:pt x="155" y="75"/>
                    <a:pt x="155" y="75"/>
                    <a:pt x="155" y="75"/>
                  </a:cubicBezTo>
                  <a:cubicBezTo>
                    <a:pt x="69" y="75"/>
                    <a:pt x="69" y="75"/>
                    <a:pt x="69" y="75"/>
                  </a:cubicBezTo>
                  <a:cubicBezTo>
                    <a:pt x="34" y="75"/>
                    <a:pt x="0" y="104"/>
                    <a:pt x="0" y="145"/>
                  </a:cubicBezTo>
                  <a:cubicBezTo>
                    <a:pt x="0" y="208"/>
                    <a:pt x="0" y="208"/>
                    <a:pt x="0" y="208"/>
                  </a:cubicBezTo>
                  <a:cubicBezTo>
                    <a:pt x="0" y="237"/>
                    <a:pt x="28" y="266"/>
                    <a:pt x="57" y="271"/>
                  </a:cubicBezTo>
                  <a:cubicBezTo>
                    <a:pt x="57" y="399"/>
                    <a:pt x="57" y="399"/>
                    <a:pt x="57" y="399"/>
                  </a:cubicBezTo>
                  <a:cubicBezTo>
                    <a:pt x="57" y="422"/>
                    <a:pt x="75" y="439"/>
                    <a:pt x="98" y="439"/>
                  </a:cubicBezTo>
                  <a:cubicBezTo>
                    <a:pt x="115" y="439"/>
                    <a:pt x="138" y="422"/>
                    <a:pt x="138" y="399"/>
                  </a:cubicBezTo>
                  <a:cubicBezTo>
                    <a:pt x="138" y="271"/>
                    <a:pt x="138" y="271"/>
                    <a:pt x="138" y="271"/>
                  </a:cubicBezTo>
                  <a:cubicBezTo>
                    <a:pt x="155" y="271"/>
                    <a:pt x="155" y="271"/>
                    <a:pt x="155" y="271"/>
                  </a:cubicBezTo>
                  <a:cubicBezTo>
                    <a:pt x="329" y="347"/>
                    <a:pt x="329" y="347"/>
                    <a:pt x="329" y="347"/>
                  </a:cubicBezTo>
                  <a:cubicBezTo>
                    <a:pt x="334" y="347"/>
                    <a:pt x="334" y="347"/>
                    <a:pt x="334" y="347"/>
                  </a:cubicBezTo>
                  <a:lnTo>
                    <a:pt x="340" y="347"/>
                  </a:lnTo>
                  <a:lnTo>
                    <a:pt x="346" y="341"/>
                  </a:lnTo>
                  <a:cubicBezTo>
                    <a:pt x="346" y="12"/>
                    <a:pt x="346" y="12"/>
                    <a:pt x="346" y="12"/>
                  </a:cubicBezTo>
                  <a:cubicBezTo>
                    <a:pt x="346" y="6"/>
                    <a:pt x="340" y="6"/>
                    <a:pt x="340" y="0"/>
                  </a:cubicBezTo>
                  <a:cubicBezTo>
                    <a:pt x="334" y="0"/>
                    <a:pt x="334" y="0"/>
                    <a:pt x="329" y="0"/>
                  </a:cubicBezTo>
                  <a:close/>
                  <a:moveTo>
                    <a:pt x="115" y="399"/>
                  </a:moveTo>
                  <a:lnTo>
                    <a:pt x="115" y="399"/>
                  </a:lnTo>
                  <a:cubicBezTo>
                    <a:pt x="115" y="410"/>
                    <a:pt x="109" y="422"/>
                    <a:pt x="98" y="422"/>
                  </a:cubicBezTo>
                  <a:cubicBezTo>
                    <a:pt x="86" y="422"/>
                    <a:pt x="75" y="410"/>
                    <a:pt x="75" y="399"/>
                  </a:cubicBezTo>
                  <a:cubicBezTo>
                    <a:pt x="75" y="271"/>
                    <a:pt x="75" y="271"/>
                    <a:pt x="75" y="271"/>
                  </a:cubicBezTo>
                  <a:cubicBezTo>
                    <a:pt x="115" y="271"/>
                    <a:pt x="115" y="271"/>
                    <a:pt x="115" y="271"/>
                  </a:cubicBezTo>
                  <a:lnTo>
                    <a:pt x="115" y="399"/>
                  </a:lnTo>
                  <a:close/>
                  <a:moveTo>
                    <a:pt x="323" y="324"/>
                  </a:moveTo>
                  <a:lnTo>
                    <a:pt x="323" y="324"/>
                  </a:lnTo>
                  <a:cubicBezTo>
                    <a:pt x="161" y="254"/>
                    <a:pt x="161" y="254"/>
                    <a:pt x="161" y="254"/>
                  </a:cubicBezTo>
                  <a:lnTo>
                    <a:pt x="161" y="254"/>
                  </a:lnTo>
                  <a:lnTo>
                    <a:pt x="161" y="254"/>
                  </a:lnTo>
                  <a:lnTo>
                    <a:pt x="161" y="254"/>
                  </a:lnTo>
                  <a:lnTo>
                    <a:pt x="161" y="254"/>
                  </a:lnTo>
                  <a:cubicBezTo>
                    <a:pt x="69" y="254"/>
                    <a:pt x="69" y="254"/>
                    <a:pt x="69" y="254"/>
                  </a:cubicBezTo>
                  <a:cubicBezTo>
                    <a:pt x="40" y="254"/>
                    <a:pt x="23" y="231"/>
                    <a:pt x="23" y="208"/>
                  </a:cubicBezTo>
                  <a:cubicBezTo>
                    <a:pt x="23" y="145"/>
                    <a:pt x="23" y="145"/>
                    <a:pt x="23" y="145"/>
                  </a:cubicBezTo>
                  <a:cubicBezTo>
                    <a:pt x="23" y="116"/>
                    <a:pt x="40" y="93"/>
                    <a:pt x="69" y="93"/>
                  </a:cubicBezTo>
                  <a:cubicBezTo>
                    <a:pt x="155" y="93"/>
                    <a:pt x="155" y="93"/>
                    <a:pt x="155" y="93"/>
                  </a:cubicBezTo>
                  <a:cubicBezTo>
                    <a:pt x="161" y="93"/>
                    <a:pt x="161" y="93"/>
                    <a:pt x="161" y="93"/>
                  </a:cubicBezTo>
                  <a:cubicBezTo>
                    <a:pt x="323" y="23"/>
                    <a:pt x="323" y="23"/>
                    <a:pt x="323" y="23"/>
                  </a:cubicBezTo>
                  <a:lnTo>
                    <a:pt x="323" y="324"/>
                  </a:lnTo>
                  <a:close/>
                </a:path>
              </a:pathLst>
            </a:custGeom>
            <a:grpFill/>
            <a:ln>
              <a:noFill/>
            </a:ln>
          </p:spPr>
          <p:txBody>
            <a:bodyPr spcFirstLastPara="1" wrap="square" lIns="91425" tIns="45700" rIns="91425" bIns="45700" anchor="ctr" anchorCtr="0">
              <a:noAutofit/>
            </a:bodyPr>
            <a:lstStyle/>
            <a:p>
              <a:pPr>
                <a:buClr>
                  <a:srgbClr val="000000"/>
                </a:buClr>
                <a:buFont typeface="Arial"/>
                <a:buNone/>
              </a:pPr>
              <a:endParaRPr sz="2929" kern="0">
                <a:solidFill>
                  <a:srgbClr val="000000"/>
                </a:solidFill>
                <a:ea typeface="Calibri"/>
                <a:cs typeface="Calibri"/>
                <a:sym typeface="Calibri"/>
              </a:endParaRPr>
            </a:p>
          </p:txBody>
        </p:sp>
        <p:sp>
          <p:nvSpPr>
            <p:cNvPr id="14" name="Google Shape;5529;p51">
              <a:extLst>
                <a:ext uri="{FF2B5EF4-FFF2-40B4-BE49-F238E27FC236}">
                  <a16:creationId xmlns:a16="http://schemas.microsoft.com/office/drawing/2014/main" id="{5E78BE12-0CD9-8FF4-979A-F44F899E0164}"/>
                </a:ext>
              </a:extLst>
            </p:cNvPr>
            <p:cNvSpPr/>
            <p:nvPr/>
          </p:nvSpPr>
          <p:spPr>
            <a:xfrm>
              <a:off x="947526" y="2930253"/>
              <a:ext cx="49083" cy="49085"/>
            </a:xfrm>
            <a:custGeom>
              <a:avLst/>
              <a:gdLst/>
              <a:ahLst/>
              <a:cxnLst/>
              <a:rect l="l" t="t" r="r" b="b"/>
              <a:pathLst>
                <a:path w="82" h="82" extrusionOk="0">
                  <a:moveTo>
                    <a:pt x="6" y="81"/>
                  </a:moveTo>
                  <a:lnTo>
                    <a:pt x="6" y="81"/>
                  </a:lnTo>
                  <a:cubicBezTo>
                    <a:pt x="12" y="81"/>
                    <a:pt x="12" y="81"/>
                    <a:pt x="12" y="81"/>
                  </a:cubicBezTo>
                  <a:cubicBezTo>
                    <a:pt x="81" y="17"/>
                    <a:pt x="81" y="17"/>
                    <a:pt x="81" y="17"/>
                  </a:cubicBezTo>
                  <a:cubicBezTo>
                    <a:pt x="81" y="12"/>
                    <a:pt x="81" y="6"/>
                    <a:pt x="81" y="6"/>
                  </a:cubicBezTo>
                  <a:cubicBezTo>
                    <a:pt x="75" y="0"/>
                    <a:pt x="70" y="0"/>
                    <a:pt x="64" y="6"/>
                  </a:cubicBezTo>
                  <a:cubicBezTo>
                    <a:pt x="0" y="70"/>
                    <a:pt x="0" y="70"/>
                    <a:pt x="0" y="70"/>
                  </a:cubicBezTo>
                  <a:cubicBezTo>
                    <a:pt x="0" y="70"/>
                    <a:pt x="0" y="75"/>
                    <a:pt x="0" y="81"/>
                  </a:cubicBezTo>
                  <a:cubicBezTo>
                    <a:pt x="6" y="81"/>
                    <a:pt x="6" y="81"/>
                    <a:pt x="6" y="81"/>
                  </a:cubicBezTo>
                </a:path>
              </a:pathLst>
            </a:custGeom>
            <a:grpFill/>
            <a:ln>
              <a:noFill/>
            </a:ln>
          </p:spPr>
          <p:txBody>
            <a:bodyPr spcFirstLastPara="1" wrap="square" lIns="91425" tIns="45700" rIns="91425" bIns="45700" anchor="ctr" anchorCtr="0">
              <a:noAutofit/>
            </a:bodyPr>
            <a:lstStyle/>
            <a:p>
              <a:pPr>
                <a:buClr>
                  <a:srgbClr val="000000"/>
                </a:buClr>
                <a:buFont typeface="Arial"/>
                <a:buNone/>
              </a:pPr>
              <a:endParaRPr sz="2929" kern="0">
                <a:solidFill>
                  <a:srgbClr val="000000"/>
                </a:solidFill>
                <a:ea typeface="Calibri"/>
                <a:cs typeface="Calibri"/>
                <a:sym typeface="Calibri"/>
              </a:endParaRPr>
            </a:p>
          </p:txBody>
        </p:sp>
        <p:sp>
          <p:nvSpPr>
            <p:cNvPr id="15" name="Google Shape;5530;p51">
              <a:extLst>
                <a:ext uri="{FF2B5EF4-FFF2-40B4-BE49-F238E27FC236}">
                  <a16:creationId xmlns:a16="http://schemas.microsoft.com/office/drawing/2014/main" id="{4CAD9C06-4989-5BAD-FEB9-FAB5A18D22BF}"/>
                </a:ext>
              </a:extLst>
            </p:cNvPr>
            <p:cNvSpPr/>
            <p:nvPr/>
          </p:nvSpPr>
          <p:spPr>
            <a:xfrm>
              <a:off x="950109" y="3031005"/>
              <a:ext cx="43918" cy="10333"/>
            </a:xfrm>
            <a:custGeom>
              <a:avLst/>
              <a:gdLst/>
              <a:ahLst/>
              <a:cxnLst/>
              <a:rect l="l" t="t" r="r" b="b"/>
              <a:pathLst>
                <a:path w="76" h="19" extrusionOk="0">
                  <a:moveTo>
                    <a:pt x="69" y="0"/>
                  </a:moveTo>
                  <a:lnTo>
                    <a:pt x="69" y="0"/>
                  </a:lnTo>
                  <a:cubicBezTo>
                    <a:pt x="6" y="0"/>
                    <a:pt x="6" y="0"/>
                    <a:pt x="6" y="0"/>
                  </a:cubicBezTo>
                  <a:cubicBezTo>
                    <a:pt x="6" y="0"/>
                    <a:pt x="0" y="6"/>
                    <a:pt x="0" y="12"/>
                  </a:cubicBezTo>
                  <a:cubicBezTo>
                    <a:pt x="0" y="18"/>
                    <a:pt x="6" y="18"/>
                    <a:pt x="6" y="18"/>
                  </a:cubicBezTo>
                  <a:cubicBezTo>
                    <a:pt x="69" y="18"/>
                    <a:pt x="69" y="18"/>
                    <a:pt x="69" y="18"/>
                  </a:cubicBezTo>
                  <a:cubicBezTo>
                    <a:pt x="75" y="18"/>
                    <a:pt x="75" y="18"/>
                    <a:pt x="75" y="12"/>
                  </a:cubicBezTo>
                  <a:cubicBezTo>
                    <a:pt x="75" y="6"/>
                    <a:pt x="75" y="0"/>
                    <a:pt x="69" y="0"/>
                  </a:cubicBezTo>
                </a:path>
              </a:pathLst>
            </a:custGeom>
            <a:grpFill/>
            <a:ln>
              <a:noFill/>
            </a:ln>
          </p:spPr>
          <p:txBody>
            <a:bodyPr spcFirstLastPara="1" wrap="square" lIns="91425" tIns="45700" rIns="91425" bIns="45700" anchor="ctr" anchorCtr="0">
              <a:noAutofit/>
            </a:bodyPr>
            <a:lstStyle/>
            <a:p>
              <a:pPr>
                <a:buClr>
                  <a:srgbClr val="000000"/>
                </a:buClr>
                <a:buFont typeface="Arial"/>
                <a:buNone/>
              </a:pPr>
              <a:endParaRPr sz="2929" kern="0">
                <a:solidFill>
                  <a:srgbClr val="000000"/>
                </a:solidFill>
                <a:ea typeface="Calibri"/>
                <a:cs typeface="Calibri"/>
                <a:sym typeface="Calibri"/>
              </a:endParaRPr>
            </a:p>
          </p:txBody>
        </p:sp>
        <p:sp>
          <p:nvSpPr>
            <p:cNvPr id="16" name="Google Shape;5531;p51">
              <a:extLst>
                <a:ext uri="{FF2B5EF4-FFF2-40B4-BE49-F238E27FC236}">
                  <a16:creationId xmlns:a16="http://schemas.microsoft.com/office/drawing/2014/main" id="{6C4CA15D-3BEC-A5CA-4A52-AC33FCB78C1E}"/>
                </a:ext>
              </a:extLst>
            </p:cNvPr>
            <p:cNvSpPr/>
            <p:nvPr/>
          </p:nvSpPr>
          <p:spPr>
            <a:xfrm>
              <a:off x="947526" y="3087839"/>
              <a:ext cx="49083" cy="49083"/>
            </a:xfrm>
            <a:custGeom>
              <a:avLst/>
              <a:gdLst/>
              <a:ahLst/>
              <a:cxnLst/>
              <a:rect l="l" t="t" r="r" b="b"/>
              <a:pathLst>
                <a:path w="82" h="82" extrusionOk="0">
                  <a:moveTo>
                    <a:pt x="81" y="70"/>
                  </a:moveTo>
                  <a:lnTo>
                    <a:pt x="81" y="70"/>
                  </a:lnTo>
                  <a:cubicBezTo>
                    <a:pt x="18" y="6"/>
                    <a:pt x="18" y="6"/>
                    <a:pt x="18" y="6"/>
                  </a:cubicBezTo>
                  <a:cubicBezTo>
                    <a:pt x="12" y="0"/>
                    <a:pt x="6" y="0"/>
                    <a:pt x="6" y="6"/>
                  </a:cubicBezTo>
                  <a:cubicBezTo>
                    <a:pt x="0" y="6"/>
                    <a:pt x="0" y="12"/>
                    <a:pt x="6" y="18"/>
                  </a:cubicBezTo>
                  <a:cubicBezTo>
                    <a:pt x="70" y="81"/>
                    <a:pt x="70" y="81"/>
                    <a:pt x="70" y="81"/>
                  </a:cubicBezTo>
                  <a:cubicBezTo>
                    <a:pt x="70" y="81"/>
                    <a:pt x="70" y="81"/>
                    <a:pt x="75" y="81"/>
                  </a:cubicBezTo>
                  <a:lnTo>
                    <a:pt x="81" y="81"/>
                  </a:lnTo>
                  <a:cubicBezTo>
                    <a:pt x="81" y="76"/>
                    <a:pt x="81" y="70"/>
                    <a:pt x="81" y="70"/>
                  </a:cubicBezTo>
                </a:path>
              </a:pathLst>
            </a:custGeom>
            <a:grpFill/>
            <a:ln>
              <a:noFill/>
            </a:ln>
          </p:spPr>
          <p:txBody>
            <a:bodyPr spcFirstLastPara="1" wrap="square" lIns="91425" tIns="45700" rIns="91425" bIns="45700" anchor="ctr" anchorCtr="0">
              <a:noAutofit/>
            </a:bodyPr>
            <a:lstStyle/>
            <a:p>
              <a:pPr>
                <a:buClr>
                  <a:srgbClr val="000000"/>
                </a:buClr>
                <a:buFont typeface="Arial"/>
                <a:buNone/>
              </a:pPr>
              <a:endParaRPr sz="2929" kern="0">
                <a:solidFill>
                  <a:srgbClr val="000000"/>
                </a:solidFill>
                <a:ea typeface="Calibri"/>
                <a:cs typeface="Calibri"/>
                <a:sym typeface="Calibri"/>
              </a:endParaRPr>
            </a:p>
          </p:txBody>
        </p:sp>
      </p:grpSp>
      <p:grpSp>
        <p:nvGrpSpPr>
          <p:cNvPr id="17" name="Google Shape;5544;p51">
            <a:extLst>
              <a:ext uri="{FF2B5EF4-FFF2-40B4-BE49-F238E27FC236}">
                <a16:creationId xmlns:a16="http://schemas.microsoft.com/office/drawing/2014/main" id="{B4A7348C-6B0E-BED9-41A2-D93906E80ACF}"/>
              </a:ext>
            </a:extLst>
          </p:cNvPr>
          <p:cNvGrpSpPr/>
          <p:nvPr/>
        </p:nvGrpSpPr>
        <p:grpSpPr>
          <a:xfrm>
            <a:off x="2328906" y="1549120"/>
            <a:ext cx="461333" cy="465900"/>
            <a:chOff x="3197634" y="2925087"/>
            <a:chExt cx="260920" cy="263503"/>
          </a:xfrm>
          <a:solidFill>
            <a:schemeClr val="bg2"/>
          </a:solidFill>
        </p:grpSpPr>
        <p:sp>
          <p:nvSpPr>
            <p:cNvPr id="18" name="Google Shape;5545;p51">
              <a:extLst>
                <a:ext uri="{FF2B5EF4-FFF2-40B4-BE49-F238E27FC236}">
                  <a16:creationId xmlns:a16="http://schemas.microsoft.com/office/drawing/2014/main" id="{B97651C4-5605-1E7C-BA01-AF03CE2FEF58}"/>
                </a:ext>
              </a:extLst>
            </p:cNvPr>
            <p:cNvSpPr/>
            <p:nvPr/>
          </p:nvSpPr>
          <p:spPr>
            <a:xfrm>
              <a:off x="3197634" y="2925087"/>
              <a:ext cx="139502" cy="160168"/>
            </a:xfrm>
            <a:custGeom>
              <a:avLst/>
              <a:gdLst/>
              <a:ahLst/>
              <a:cxnLst/>
              <a:rect l="l" t="t" r="r" b="b"/>
              <a:pathLst>
                <a:path w="237" h="273" extrusionOk="0">
                  <a:moveTo>
                    <a:pt x="69" y="266"/>
                  </a:moveTo>
                  <a:lnTo>
                    <a:pt x="69" y="266"/>
                  </a:lnTo>
                  <a:lnTo>
                    <a:pt x="75" y="272"/>
                  </a:lnTo>
                  <a:cubicBezTo>
                    <a:pt x="161" y="272"/>
                    <a:pt x="161" y="272"/>
                    <a:pt x="161" y="272"/>
                  </a:cubicBezTo>
                  <a:cubicBezTo>
                    <a:pt x="167" y="272"/>
                    <a:pt x="173" y="266"/>
                    <a:pt x="173" y="266"/>
                  </a:cubicBezTo>
                  <a:cubicBezTo>
                    <a:pt x="173" y="260"/>
                    <a:pt x="173" y="260"/>
                    <a:pt x="173" y="260"/>
                  </a:cubicBezTo>
                  <a:cubicBezTo>
                    <a:pt x="173" y="243"/>
                    <a:pt x="179" y="226"/>
                    <a:pt x="196" y="214"/>
                  </a:cubicBezTo>
                  <a:cubicBezTo>
                    <a:pt x="225" y="191"/>
                    <a:pt x="236" y="156"/>
                    <a:pt x="236" y="122"/>
                  </a:cubicBezTo>
                  <a:cubicBezTo>
                    <a:pt x="236" y="87"/>
                    <a:pt x="219" y="52"/>
                    <a:pt x="196" y="35"/>
                  </a:cubicBezTo>
                  <a:cubicBezTo>
                    <a:pt x="167" y="12"/>
                    <a:pt x="132" y="0"/>
                    <a:pt x="98" y="6"/>
                  </a:cubicBezTo>
                  <a:cubicBezTo>
                    <a:pt x="52" y="18"/>
                    <a:pt x="17" y="52"/>
                    <a:pt x="5" y="99"/>
                  </a:cubicBezTo>
                  <a:cubicBezTo>
                    <a:pt x="0" y="139"/>
                    <a:pt x="11" y="185"/>
                    <a:pt x="46" y="214"/>
                  </a:cubicBezTo>
                  <a:cubicBezTo>
                    <a:pt x="57" y="226"/>
                    <a:pt x="69" y="243"/>
                    <a:pt x="69" y="260"/>
                  </a:cubicBezTo>
                  <a:lnTo>
                    <a:pt x="69" y="266"/>
                  </a:lnTo>
                  <a:close/>
                  <a:moveTo>
                    <a:pt x="57" y="197"/>
                  </a:moveTo>
                  <a:lnTo>
                    <a:pt x="57" y="197"/>
                  </a:lnTo>
                  <a:cubicBezTo>
                    <a:pt x="29" y="174"/>
                    <a:pt x="17" y="139"/>
                    <a:pt x="23" y="99"/>
                  </a:cubicBezTo>
                  <a:cubicBezTo>
                    <a:pt x="34" y="64"/>
                    <a:pt x="63" y="35"/>
                    <a:pt x="98" y="29"/>
                  </a:cubicBezTo>
                  <a:cubicBezTo>
                    <a:pt x="127" y="18"/>
                    <a:pt x="161" y="29"/>
                    <a:pt x="184" y="47"/>
                  </a:cubicBezTo>
                  <a:cubicBezTo>
                    <a:pt x="207" y="64"/>
                    <a:pt x="219" y="93"/>
                    <a:pt x="219" y="122"/>
                  </a:cubicBezTo>
                  <a:cubicBezTo>
                    <a:pt x="219" y="151"/>
                    <a:pt x="207" y="179"/>
                    <a:pt x="184" y="197"/>
                  </a:cubicBezTo>
                  <a:cubicBezTo>
                    <a:pt x="167" y="214"/>
                    <a:pt x="156" y="231"/>
                    <a:pt x="156" y="254"/>
                  </a:cubicBezTo>
                  <a:cubicBezTo>
                    <a:pt x="86" y="254"/>
                    <a:pt x="86" y="254"/>
                    <a:pt x="86" y="254"/>
                  </a:cubicBezTo>
                  <a:cubicBezTo>
                    <a:pt x="86" y="231"/>
                    <a:pt x="75" y="214"/>
                    <a:pt x="57" y="197"/>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sp>
          <p:nvSpPr>
            <p:cNvPr id="19" name="Google Shape;5546;p51">
              <a:extLst>
                <a:ext uri="{FF2B5EF4-FFF2-40B4-BE49-F238E27FC236}">
                  <a16:creationId xmlns:a16="http://schemas.microsoft.com/office/drawing/2014/main" id="{2EE54361-13A3-70AD-4CDF-7DC63BF81C79}"/>
                </a:ext>
              </a:extLst>
            </p:cNvPr>
            <p:cNvSpPr/>
            <p:nvPr/>
          </p:nvSpPr>
          <p:spPr>
            <a:xfrm>
              <a:off x="3236385" y="3095589"/>
              <a:ext cx="62001" cy="10333"/>
            </a:xfrm>
            <a:custGeom>
              <a:avLst/>
              <a:gdLst/>
              <a:ahLst/>
              <a:cxnLst/>
              <a:rect l="l" t="t" r="r" b="b"/>
              <a:pathLst>
                <a:path w="105" h="18" extrusionOk="0">
                  <a:moveTo>
                    <a:pt x="104" y="12"/>
                  </a:moveTo>
                  <a:lnTo>
                    <a:pt x="104" y="12"/>
                  </a:lnTo>
                  <a:cubicBezTo>
                    <a:pt x="104" y="6"/>
                    <a:pt x="98" y="0"/>
                    <a:pt x="92" y="0"/>
                  </a:cubicBezTo>
                  <a:cubicBezTo>
                    <a:pt x="6" y="0"/>
                    <a:pt x="6" y="0"/>
                    <a:pt x="6" y="0"/>
                  </a:cubicBezTo>
                  <a:cubicBezTo>
                    <a:pt x="6" y="0"/>
                    <a:pt x="0" y="6"/>
                    <a:pt x="0" y="12"/>
                  </a:cubicBezTo>
                  <a:cubicBezTo>
                    <a:pt x="0" y="17"/>
                    <a:pt x="6" y="17"/>
                    <a:pt x="6" y="17"/>
                  </a:cubicBezTo>
                  <a:cubicBezTo>
                    <a:pt x="92" y="17"/>
                    <a:pt x="92" y="17"/>
                    <a:pt x="92" y="17"/>
                  </a:cubicBezTo>
                  <a:cubicBezTo>
                    <a:pt x="98" y="17"/>
                    <a:pt x="104" y="17"/>
                    <a:pt x="104" y="12"/>
                  </a:cubicBezTo>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sp>
          <p:nvSpPr>
            <p:cNvPr id="20" name="Google Shape;5547;p51">
              <a:extLst>
                <a:ext uri="{FF2B5EF4-FFF2-40B4-BE49-F238E27FC236}">
                  <a16:creationId xmlns:a16="http://schemas.microsoft.com/office/drawing/2014/main" id="{36B12D35-D9F2-260A-3342-23E250B9029B}"/>
                </a:ext>
              </a:extLst>
            </p:cNvPr>
            <p:cNvSpPr/>
            <p:nvPr/>
          </p:nvSpPr>
          <p:spPr>
            <a:xfrm>
              <a:off x="3251885" y="3116256"/>
              <a:ext cx="33583" cy="10333"/>
            </a:xfrm>
            <a:custGeom>
              <a:avLst/>
              <a:gdLst/>
              <a:ahLst/>
              <a:cxnLst/>
              <a:rect l="l" t="t" r="r" b="b"/>
              <a:pathLst>
                <a:path w="59" h="18" extrusionOk="0">
                  <a:moveTo>
                    <a:pt x="58" y="11"/>
                  </a:moveTo>
                  <a:lnTo>
                    <a:pt x="58" y="11"/>
                  </a:lnTo>
                  <a:cubicBezTo>
                    <a:pt x="58" y="6"/>
                    <a:pt x="58" y="0"/>
                    <a:pt x="52" y="0"/>
                  </a:cubicBezTo>
                  <a:cubicBezTo>
                    <a:pt x="6" y="0"/>
                    <a:pt x="6" y="0"/>
                    <a:pt x="6" y="0"/>
                  </a:cubicBezTo>
                  <a:cubicBezTo>
                    <a:pt x="0" y="0"/>
                    <a:pt x="0" y="6"/>
                    <a:pt x="0" y="11"/>
                  </a:cubicBezTo>
                  <a:cubicBezTo>
                    <a:pt x="0" y="17"/>
                    <a:pt x="0" y="17"/>
                    <a:pt x="6" y="17"/>
                  </a:cubicBezTo>
                  <a:cubicBezTo>
                    <a:pt x="52" y="17"/>
                    <a:pt x="52" y="17"/>
                    <a:pt x="52" y="17"/>
                  </a:cubicBezTo>
                  <a:cubicBezTo>
                    <a:pt x="58" y="17"/>
                    <a:pt x="58" y="17"/>
                    <a:pt x="58" y="11"/>
                  </a:cubicBezTo>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sp>
          <p:nvSpPr>
            <p:cNvPr id="21" name="Google Shape;5548;p51">
              <a:extLst>
                <a:ext uri="{FF2B5EF4-FFF2-40B4-BE49-F238E27FC236}">
                  <a16:creationId xmlns:a16="http://schemas.microsoft.com/office/drawing/2014/main" id="{166829A8-6453-6FC5-B23E-7F0319AF9CD9}"/>
                </a:ext>
              </a:extLst>
            </p:cNvPr>
            <p:cNvSpPr/>
            <p:nvPr/>
          </p:nvSpPr>
          <p:spPr>
            <a:xfrm>
              <a:off x="3257052" y="3105922"/>
              <a:ext cx="149835" cy="82668"/>
            </a:xfrm>
            <a:custGeom>
              <a:avLst/>
              <a:gdLst/>
              <a:ahLst/>
              <a:cxnLst/>
              <a:rect l="l" t="t" r="r" b="b"/>
              <a:pathLst>
                <a:path w="255" h="140" extrusionOk="0">
                  <a:moveTo>
                    <a:pt x="242" y="0"/>
                  </a:moveTo>
                  <a:lnTo>
                    <a:pt x="242" y="0"/>
                  </a:lnTo>
                  <a:cubicBezTo>
                    <a:pt x="236" y="0"/>
                    <a:pt x="236" y="0"/>
                    <a:pt x="236" y="6"/>
                  </a:cubicBezTo>
                  <a:cubicBezTo>
                    <a:pt x="236" y="122"/>
                    <a:pt x="236" y="122"/>
                    <a:pt x="236" y="122"/>
                  </a:cubicBezTo>
                  <a:cubicBezTo>
                    <a:pt x="17" y="122"/>
                    <a:pt x="17" y="122"/>
                    <a:pt x="17" y="122"/>
                  </a:cubicBezTo>
                  <a:cubicBezTo>
                    <a:pt x="17" y="64"/>
                    <a:pt x="17" y="64"/>
                    <a:pt x="17" y="64"/>
                  </a:cubicBezTo>
                  <a:cubicBezTo>
                    <a:pt x="17" y="58"/>
                    <a:pt x="17" y="58"/>
                    <a:pt x="11" y="58"/>
                  </a:cubicBezTo>
                  <a:cubicBezTo>
                    <a:pt x="5" y="58"/>
                    <a:pt x="0" y="58"/>
                    <a:pt x="0" y="64"/>
                  </a:cubicBezTo>
                  <a:cubicBezTo>
                    <a:pt x="0" y="133"/>
                    <a:pt x="0" y="133"/>
                    <a:pt x="0" y="133"/>
                  </a:cubicBezTo>
                  <a:cubicBezTo>
                    <a:pt x="0" y="139"/>
                    <a:pt x="5" y="139"/>
                    <a:pt x="11" y="139"/>
                  </a:cubicBezTo>
                  <a:cubicBezTo>
                    <a:pt x="242" y="139"/>
                    <a:pt x="242" y="139"/>
                    <a:pt x="242" y="139"/>
                  </a:cubicBezTo>
                  <a:cubicBezTo>
                    <a:pt x="248" y="139"/>
                    <a:pt x="254" y="139"/>
                    <a:pt x="254" y="133"/>
                  </a:cubicBezTo>
                  <a:cubicBezTo>
                    <a:pt x="254" y="6"/>
                    <a:pt x="254" y="6"/>
                    <a:pt x="254" y="6"/>
                  </a:cubicBezTo>
                  <a:cubicBezTo>
                    <a:pt x="254" y="0"/>
                    <a:pt x="248" y="0"/>
                    <a:pt x="242" y="0"/>
                  </a:cubicBezTo>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sp>
          <p:nvSpPr>
            <p:cNvPr id="22" name="Google Shape;5549;p51">
              <a:extLst>
                <a:ext uri="{FF2B5EF4-FFF2-40B4-BE49-F238E27FC236}">
                  <a16:creationId xmlns:a16="http://schemas.microsoft.com/office/drawing/2014/main" id="{99116F87-8345-A871-4D8B-14E835023655}"/>
                </a:ext>
              </a:extLst>
            </p:cNvPr>
            <p:cNvSpPr/>
            <p:nvPr/>
          </p:nvSpPr>
          <p:spPr>
            <a:xfrm>
              <a:off x="3342302" y="2984505"/>
              <a:ext cx="116252" cy="111084"/>
            </a:xfrm>
            <a:custGeom>
              <a:avLst/>
              <a:gdLst/>
              <a:ahLst/>
              <a:cxnLst/>
              <a:rect l="l" t="t" r="r" b="b"/>
              <a:pathLst>
                <a:path w="197" h="191" extrusionOk="0">
                  <a:moveTo>
                    <a:pt x="190" y="109"/>
                  </a:moveTo>
                  <a:lnTo>
                    <a:pt x="190" y="109"/>
                  </a:lnTo>
                  <a:cubicBezTo>
                    <a:pt x="179" y="98"/>
                    <a:pt x="179" y="98"/>
                    <a:pt x="179" y="98"/>
                  </a:cubicBezTo>
                  <a:cubicBezTo>
                    <a:pt x="173" y="86"/>
                    <a:pt x="173" y="86"/>
                    <a:pt x="173" y="86"/>
                  </a:cubicBezTo>
                  <a:cubicBezTo>
                    <a:pt x="190" y="75"/>
                    <a:pt x="190" y="75"/>
                    <a:pt x="190" y="75"/>
                  </a:cubicBezTo>
                  <a:cubicBezTo>
                    <a:pt x="190" y="69"/>
                    <a:pt x="190" y="69"/>
                    <a:pt x="190" y="63"/>
                  </a:cubicBezTo>
                  <a:cubicBezTo>
                    <a:pt x="179" y="46"/>
                    <a:pt x="179" y="46"/>
                    <a:pt x="179" y="46"/>
                  </a:cubicBezTo>
                  <a:cubicBezTo>
                    <a:pt x="179" y="40"/>
                    <a:pt x="173" y="40"/>
                    <a:pt x="173" y="40"/>
                  </a:cubicBezTo>
                  <a:cubicBezTo>
                    <a:pt x="156" y="40"/>
                    <a:pt x="156" y="40"/>
                    <a:pt x="156" y="40"/>
                  </a:cubicBezTo>
                  <a:cubicBezTo>
                    <a:pt x="144" y="28"/>
                    <a:pt x="144" y="28"/>
                    <a:pt x="144" y="28"/>
                  </a:cubicBezTo>
                  <a:cubicBezTo>
                    <a:pt x="144" y="17"/>
                    <a:pt x="144" y="17"/>
                    <a:pt x="144" y="17"/>
                  </a:cubicBezTo>
                  <a:cubicBezTo>
                    <a:pt x="144" y="11"/>
                    <a:pt x="144" y="11"/>
                    <a:pt x="138" y="5"/>
                  </a:cubicBezTo>
                  <a:cubicBezTo>
                    <a:pt x="121" y="0"/>
                    <a:pt x="121" y="0"/>
                    <a:pt x="121" y="0"/>
                  </a:cubicBezTo>
                  <a:cubicBezTo>
                    <a:pt x="115" y="0"/>
                    <a:pt x="110" y="0"/>
                    <a:pt x="110" y="5"/>
                  </a:cubicBezTo>
                  <a:cubicBezTo>
                    <a:pt x="104" y="17"/>
                    <a:pt x="104" y="17"/>
                    <a:pt x="104" y="17"/>
                  </a:cubicBezTo>
                  <a:cubicBezTo>
                    <a:pt x="87" y="17"/>
                    <a:pt x="87" y="17"/>
                    <a:pt x="87" y="17"/>
                  </a:cubicBezTo>
                  <a:cubicBezTo>
                    <a:pt x="75" y="5"/>
                    <a:pt x="75" y="5"/>
                    <a:pt x="75" y="5"/>
                  </a:cubicBezTo>
                  <a:cubicBezTo>
                    <a:pt x="75" y="0"/>
                    <a:pt x="69" y="0"/>
                    <a:pt x="69" y="0"/>
                  </a:cubicBezTo>
                  <a:cubicBezTo>
                    <a:pt x="46" y="11"/>
                    <a:pt x="46" y="11"/>
                    <a:pt x="46" y="11"/>
                  </a:cubicBezTo>
                  <a:cubicBezTo>
                    <a:pt x="46" y="11"/>
                    <a:pt x="40" y="17"/>
                    <a:pt x="40" y="23"/>
                  </a:cubicBezTo>
                  <a:cubicBezTo>
                    <a:pt x="46" y="34"/>
                    <a:pt x="46" y="34"/>
                    <a:pt x="46" y="34"/>
                  </a:cubicBezTo>
                  <a:cubicBezTo>
                    <a:pt x="35" y="46"/>
                    <a:pt x="35" y="46"/>
                    <a:pt x="35" y="46"/>
                  </a:cubicBezTo>
                  <a:cubicBezTo>
                    <a:pt x="17" y="46"/>
                    <a:pt x="17" y="46"/>
                    <a:pt x="17" y="46"/>
                  </a:cubicBezTo>
                  <a:cubicBezTo>
                    <a:pt x="17" y="46"/>
                    <a:pt x="12" y="46"/>
                    <a:pt x="12" y="52"/>
                  </a:cubicBezTo>
                  <a:cubicBezTo>
                    <a:pt x="0" y="69"/>
                    <a:pt x="0" y="69"/>
                    <a:pt x="0" y="69"/>
                  </a:cubicBezTo>
                  <a:cubicBezTo>
                    <a:pt x="0" y="75"/>
                    <a:pt x="0" y="80"/>
                    <a:pt x="6" y="80"/>
                  </a:cubicBezTo>
                  <a:cubicBezTo>
                    <a:pt x="17" y="92"/>
                    <a:pt x="17" y="92"/>
                    <a:pt x="17" y="92"/>
                  </a:cubicBezTo>
                  <a:cubicBezTo>
                    <a:pt x="17" y="103"/>
                    <a:pt x="17" y="103"/>
                    <a:pt x="17" y="103"/>
                  </a:cubicBezTo>
                  <a:cubicBezTo>
                    <a:pt x="6" y="115"/>
                    <a:pt x="6" y="115"/>
                    <a:pt x="6" y="115"/>
                  </a:cubicBezTo>
                  <a:cubicBezTo>
                    <a:pt x="0" y="121"/>
                    <a:pt x="0" y="121"/>
                    <a:pt x="6" y="127"/>
                  </a:cubicBezTo>
                  <a:cubicBezTo>
                    <a:pt x="12" y="144"/>
                    <a:pt x="12" y="144"/>
                    <a:pt x="12" y="144"/>
                  </a:cubicBezTo>
                  <a:cubicBezTo>
                    <a:pt x="17" y="150"/>
                    <a:pt x="17" y="150"/>
                    <a:pt x="23" y="150"/>
                  </a:cubicBezTo>
                  <a:cubicBezTo>
                    <a:pt x="40" y="150"/>
                    <a:pt x="40" y="150"/>
                    <a:pt x="40" y="150"/>
                  </a:cubicBezTo>
                  <a:cubicBezTo>
                    <a:pt x="46" y="155"/>
                    <a:pt x="46" y="155"/>
                    <a:pt x="46" y="155"/>
                  </a:cubicBezTo>
                  <a:cubicBezTo>
                    <a:pt x="46" y="173"/>
                    <a:pt x="46" y="173"/>
                    <a:pt x="46" y="173"/>
                  </a:cubicBezTo>
                  <a:cubicBezTo>
                    <a:pt x="46" y="178"/>
                    <a:pt x="52" y="178"/>
                    <a:pt x="52" y="184"/>
                  </a:cubicBezTo>
                  <a:cubicBezTo>
                    <a:pt x="75" y="190"/>
                    <a:pt x="75" y="190"/>
                    <a:pt x="75" y="190"/>
                  </a:cubicBezTo>
                  <a:lnTo>
                    <a:pt x="75" y="190"/>
                  </a:lnTo>
                  <a:cubicBezTo>
                    <a:pt x="81" y="190"/>
                    <a:pt x="81" y="190"/>
                    <a:pt x="87" y="184"/>
                  </a:cubicBezTo>
                  <a:cubicBezTo>
                    <a:pt x="92" y="173"/>
                    <a:pt x="92" y="173"/>
                    <a:pt x="92" y="173"/>
                  </a:cubicBezTo>
                  <a:cubicBezTo>
                    <a:pt x="110" y="173"/>
                    <a:pt x="110" y="173"/>
                    <a:pt x="110" y="173"/>
                  </a:cubicBezTo>
                  <a:cubicBezTo>
                    <a:pt x="115" y="184"/>
                    <a:pt x="115" y="184"/>
                    <a:pt x="115" y="184"/>
                  </a:cubicBezTo>
                  <a:cubicBezTo>
                    <a:pt x="121" y="190"/>
                    <a:pt x="121" y="190"/>
                    <a:pt x="127" y="190"/>
                  </a:cubicBezTo>
                  <a:cubicBezTo>
                    <a:pt x="144" y="178"/>
                    <a:pt x="144" y="178"/>
                    <a:pt x="144" y="178"/>
                  </a:cubicBezTo>
                  <a:cubicBezTo>
                    <a:pt x="150" y="178"/>
                    <a:pt x="150" y="173"/>
                    <a:pt x="150" y="167"/>
                  </a:cubicBezTo>
                  <a:cubicBezTo>
                    <a:pt x="150" y="155"/>
                    <a:pt x="150" y="155"/>
                    <a:pt x="150" y="155"/>
                  </a:cubicBezTo>
                  <a:cubicBezTo>
                    <a:pt x="162" y="144"/>
                    <a:pt x="162" y="144"/>
                    <a:pt x="162" y="144"/>
                  </a:cubicBezTo>
                  <a:cubicBezTo>
                    <a:pt x="179" y="144"/>
                    <a:pt x="179" y="144"/>
                    <a:pt x="179" y="144"/>
                  </a:cubicBezTo>
                  <a:cubicBezTo>
                    <a:pt x="179" y="144"/>
                    <a:pt x="185" y="144"/>
                    <a:pt x="185" y="138"/>
                  </a:cubicBezTo>
                  <a:cubicBezTo>
                    <a:pt x="190" y="121"/>
                    <a:pt x="190" y="121"/>
                    <a:pt x="190" y="121"/>
                  </a:cubicBezTo>
                  <a:cubicBezTo>
                    <a:pt x="196" y="115"/>
                    <a:pt x="190" y="109"/>
                    <a:pt x="190" y="109"/>
                  </a:cubicBezTo>
                  <a:close/>
                  <a:moveTo>
                    <a:pt x="173" y="127"/>
                  </a:moveTo>
                  <a:lnTo>
                    <a:pt x="173" y="127"/>
                  </a:lnTo>
                  <a:cubicBezTo>
                    <a:pt x="156" y="127"/>
                    <a:pt x="156" y="127"/>
                    <a:pt x="156" y="127"/>
                  </a:cubicBezTo>
                  <a:cubicBezTo>
                    <a:pt x="156" y="127"/>
                    <a:pt x="156" y="127"/>
                    <a:pt x="150" y="127"/>
                  </a:cubicBezTo>
                  <a:cubicBezTo>
                    <a:pt x="133" y="144"/>
                    <a:pt x="133" y="144"/>
                    <a:pt x="133" y="144"/>
                  </a:cubicBezTo>
                  <a:lnTo>
                    <a:pt x="133" y="150"/>
                  </a:lnTo>
                  <a:cubicBezTo>
                    <a:pt x="133" y="167"/>
                    <a:pt x="133" y="167"/>
                    <a:pt x="133" y="167"/>
                  </a:cubicBezTo>
                  <a:cubicBezTo>
                    <a:pt x="127" y="167"/>
                    <a:pt x="127" y="167"/>
                    <a:pt x="127" y="167"/>
                  </a:cubicBezTo>
                  <a:cubicBezTo>
                    <a:pt x="121" y="161"/>
                    <a:pt x="121" y="161"/>
                    <a:pt x="121" y="161"/>
                  </a:cubicBezTo>
                  <a:cubicBezTo>
                    <a:pt x="115" y="155"/>
                    <a:pt x="115" y="155"/>
                    <a:pt x="110" y="155"/>
                  </a:cubicBezTo>
                  <a:cubicBezTo>
                    <a:pt x="87" y="155"/>
                    <a:pt x="87" y="155"/>
                    <a:pt x="87" y="155"/>
                  </a:cubicBezTo>
                  <a:lnTo>
                    <a:pt x="81" y="155"/>
                  </a:lnTo>
                  <a:cubicBezTo>
                    <a:pt x="75" y="167"/>
                    <a:pt x="75" y="167"/>
                    <a:pt x="75" y="167"/>
                  </a:cubicBezTo>
                  <a:cubicBezTo>
                    <a:pt x="63" y="167"/>
                    <a:pt x="63" y="167"/>
                    <a:pt x="63" y="167"/>
                  </a:cubicBezTo>
                  <a:cubicBezTo>
                    <a:pt x="69" y="155"/>
                    <a:pt x="69" y="155"/>
                    <a:pt x="69" y="155"/>
                  </a:cubicBezTo>
                  <a:cubicBezTo>
                    <a:pt x="69" y="150"/>
                    <a:pt x="63" y="150"/>
                    <a:pt x="63" y="150"/>
                  </a:cubicBezTo>
                  <a:cubicBezTo>
                    <a:pt x="46" y="132"/>
                    <a:pt x="46" y="132"/>
                    <a:pt x="46" y="132"/>
                  </a:cubicBezTo>
                  <a:cubicBezTo>
                    <a:pt x="46" y="127"/>
                    <a:pt x="40" y="127"/>
                    <a:pt x="40" y="127"/>
                  </a:cubicBezTo>
                  <a:cubicBezTo>
                    <a:pt x="29" y="132"/>
                    <a:pt x="29" y="132"/>
                    <a:pt x="29" y="132"/>
                  </a:cubicBezTo>
                  <a:cubicBezTo>
                    <a:pt x="23" y="127"/>
                    <a:pt x="23" y="127"/>
                    <a:pt x="23" y="127"/>
                  </a:cubicBezTo>
                  <a:cubicBezTo>
                    <a:pt x="35" y="115"/>
                    <a:pt x="35" y="115"/>
                    <a:pt x="35" y="115"/>
                  </a:cubicBezTo>
                  <a:lnTo>
                    <a:pt x="35" y="109"/>
                  </a:lnTo>
                  <a:cubicBezTo>
                    <a:pt x="35" y="86"/>
                    <a:pt x="35" y="86"/>
                    <a:pt x="35" y="86"/>
                  </a:cubicBezTo>
                  <a:cubicBezTo>
                    <a:pt x="35" y="80"/>
                    <a:pt x="35" y="80"/>
                    <a:pt x="35" y="80"/>
                  </a:cubicBezTo>
                  <a:cubicBezTo>
                    <a:pt x="23" y="69"/>
                    <a:pt x="23" y="69"/>
                    <a:pt x="23" y="69"/>
                  </a:cubicBezTo>
                  <a:cubicBezTo>
                    <a:pt x="23" y="63"/>
                    <a:pt x="23" y="63"/>
                    <a:pt x="23" y="63"/>
                  </a:cubicBezTo>
                  <a:cubicBezTo>
                    <a:pt x="40" y="63"/>
                    <a:pt x="40" y="63"/>
                    <a:pt x="40" y="63"/>
                  </a:cubicBezTo>
                  <a:cubicBezTo>
                    <a:pt x="40" y="63"/>
                    <a:pt x="40" y="63"/>
                    <a:pt x="46" y="63"/>
                  </a:cubicBezTo>
                  <a:cubicBezTo>
                    <a:pt x="63" y="46"/>
                    <a:pt x="63" y="46"/>
                    <a:pt x="63" y="46"/>
                  </a:cubicBezTo>
                  <a:lnTo>
                    <a:pt x="63" y="40"/>
                  </a:lnTo>
                  <a:cubicBezTo>
                    <a:pt x="63" y="23"/>
                    <a:pt x="63" y="23"/>
                    <a:pt x="63" y="23"/>
                  </a:cubicBezTo>
                  <a:cubicBezTo>
                    <a:pt x="69" y="23"/>
                    <a:pt x="69" y="23"/>
                    <a:pt x="69" y="23"/>
                  </a:cubicBezTo>
                  <a:cubicBezTo>
                    <a:pt x="75" y="28"/>
                    <a:pt x="75" y="28"/>
                    <a:pt x="75" y="28"/>
                  </a:cubicBezTo>
                  <a:cubicBezTo>
                    <a:pt x="75" y="34"/>
                    <a:pt x="81" y="34"/>
                    <a:pt x="81" y="34"/>
                  </a:cubicBezTo>
                  <a:cubicBezTo>
                    <a:pt x="110" y="34"/>
                    <a:pt x="110" y="34"/>
                    <a:pt x="110" y="34"/>
                  </a:cubicBezTo>
                  <a:lnTo>
                    <a:pt x="115" y="28"/>
                  </a:lnTo>
                  <a:cubicBezTo>
                    <a:pt x="121" y="23"/>
                    <a:pt x="121" y="23"/>
                    <a:pt x="121" y="23"/>
                  </a:cubicBezTo>
                  <a:cubicBezTo>
                    <a:pt x="127" y="23"/>
                    <a:pt x="127" y="23"/>
                    <a:pt x="127" y="23"/>
                  </a:cubicBezTo>
                  <a:cubicBezTo>
                    <a:pt x="127" y="34"/>
                    <a:pt x="127" y="34"/>
                    <a:pt x="127" y="34"/>
                  </a:cubicBezTo>
                  <a:lnTo>
                    <a:pt x="127" y="40"/>
                  </a:lnTo>
                  <a:cubicBezTo>
                    <a:pt x="144" y="57"/>
                    <a:pt x="144" y="57"/>
                    <a:pt x="144" y="57"/>
                  </a:cubicBezTo>
                  <a:lnTo>
                    <a:pt x="150" y="57"/>
                  </a:lnTo>
                  <a:cubicBezTo>
                    <a:pt x="167" y="57"/>
                    <a:pt x="167" y="57"/>
                    <a:pt x="167" y="57"/>
                  </a:cubicBezTo>
                  <a:cubicBezTo>
                    <a:pt x="173" y="63"/>
                    <a:pt x="173" y="63"/>
                    <a:pt x="173" y="63"/>
                  </a:cubicBezTo>
                  <a:cubicBezTo>
                    <a:pt x="162" y="75"/>
                    <a:pt x="162" y="75"/>
                    <a:pt x="162" y="75"/>
                  </a:cubicBezTo>
                  <a:cubicBezTo>
                    <a:pt x="156" y="75"/>
                    <a:pt x="156" y="75"/>
                    <a:pt x="156" y="80"/>
                  </a:cubicBezTo>
                  <a:cubicBezTo>
                    <a:pt x="156" y="103"/>
                    <a:pt x="156" y="103"/>
                    <a:pt x="156" y="103"/>
                  </a:cubicBezTo>
                  <a:cubicBezTo>
                    <a:pt x="162" y="109"/>
                    <a:pt x="162" y="109"/>
                    <a:pt x="162" y="115"/>
                  </a:cubicBezTo>
                  <a:cubicBezTo>
                    <a:pt x="173" y="121"/>
                    <a:pt x="173" y="121"/>
                    <a:pt x="173" y="121"/>
                  </a:cubicBezTo>
                  <a:lnTo>
                    <a:pt x="173" y="127"/>
                  </a:ln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sp>
          <p:nvSpPr>
            <p:cNvPr id="23" name="Google Shape;5550;p51">
              <a:extLst>
                <a:ext uri="{FF2B5EF4-FFF2-40B4-BE49-F238E27FC236}">
                  <a16:creationId xmlns:a16="http://schemas.microsoft.com/office/drawing/2014/main" id="{22772083-7971-EF92-9321-36D799065B57}"/>
                </a:ext>
              </a:extLst>
            </p:cNvPr>
            <p:cNvSpPr/>
            <p:nvPr/>
          </p:nvSpPr>
          <p:spPr>
            <a:xfrm>
              <a:off x="3368136" y="3010339"/>
              <a:ext cx="62001" cy="56834"/>
            </a:xfrm>
            <a:custGeom>
              <a:avLst/>
              <a:gdLst/>
              <a:ahLst/>
              <a:cxnLst/>
              <a:rect l="l" t="t" r="r" b="b"/>
              <a:pathLst>
                <a:path w="105" h="99" extrusionOk="0">
                  <a:moveTo>
                    <a:pt x="46" y="0"/>
                  </a:moveTo>
                  <a:lnTo>
                    <a:pt x="46" y="0"/>
                  </a:lnTo>
                  <a:cubicBezTo>
                    <a:pt x="23" y="0"/>
                    <a:pt x="0" y="23"/>
                    <a:pt x="0" y="52"/>
                  </a:cubicBezTo>
                  <a:cubicBezTo>
                    <a:pt x="0" y="75"/>
                    <a:pt x="23" y="98"/>
                    <a:pt x="52" y="98"/>
                  </a:cubicBezTo>
                  <a:lnTo>
                    <a:pt x="52" y="98"/>
                  </a:lnTo>
                  <a:cubicBezTo>
                    <a:pt x="81" y="98"/>
                    <a:pt x="104" y="75"/>
                    <a:pt x="98" y="46"/>
                  </a:cubicBezTo>
                  <a:lnTo>
                    <a:pt x="98" y="46"/>
                  </a:lnTo>
                  <a:cubicBezTo>
                    <a:pt x="98" y="17"/>
                    <a:pt x="75" y="0"/>
                    <a:pt x="46" y="0"/>
                  </a:cubicBezTo>
                  <a:close/>
                  <a:moveTo>
                    <a:pt x="52" y="81"/>
                  </a:moveTo>
                  <a:lnTo>
                    <a:pt x="52" y="81"/>
                  </a:lnTo>
                  <a:cubicBezTo>
                    <a:pt x="35" y="81"/>
                    <a:pt x="23" y="69"/>
                    <a:pt x="17" y="52"/>
                  </a:cubicBezTo>
                  <a:cubicBezTo>
                    <a:pt x="17" y="34"/>
                    <a:pt x="35" y="17"/>
                    <a:pt x="52" y="17"/>
                  </a:cubicBezTo>
                  <a:lnTo>
                    <a:pt x="52" y="17"/>
                  </a:lnTo>
                  <a:cubicBezTo>
                    <a:pt x="69" y="17"/>
                    <a:pt x="81" y="29"/>
                    <a:pt x="81" y="46"/>
                  </a:cubicBezTo>
                  <a:cubicBezTo>
                    <a:pt x="81" y="63"/>
                    <a:pt x="69" y="81"/>
                    <a:pt x="52" y="81"/>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dirty="0">
                <a:solidFill>
                  <a:srgbClr val="000000"/>
                </a:solidFill>
                <a:latin typeface="Calibri"/>
                <a:ea typeface="Calibri"/>
                <a:cs typeface="Calibri"/>
                <a:sym typeface="Calibri"/>
              </a:endParaRPr>
            </a:p>
          </p:txBody>
        </p:sp>
      </p:grpSp>
      <p:grpSp>
        <p:nvGrpSpPr>
          <p:cNvPr id="24" name="Google Shape;5583;p51">
            <a:extLst>
              <a:ext uri="{FF2B5EF4-FFF2-40B4-BE49-F238E27FC236}">
                <a16:creationId xmlns:a16="http://schemas.microsoft.com/office/drawing/2014/main" id="{FCBE9260-4E5D-3B04-CC93-28311135B00E}"/>
              </a:ext>
            </a:extLst>
          </p:cNvPr>
          <p:cNvGrpSpPr/>
          <p:nvPr/>
        </p:nvGrpSpPr>
        <p:grpSpPr>
          <a:xfrm>
            <a:off x="2374459" y="4902371"/>
            <a:ext cx="456764" cy="456764"/>
            <a:chOff x="2585378" y="3545094"/>
            <a:chExt cx="258336" cy="258336"/>
          </a:xfrm>
          <a:solidFill>
            <a:schemeClr val="bg2"/>
          </a:solidFill>
        </p:grpSpPr>
        <p:sp>
          <p:nvSpPr>
            <p:cNvPr id="25" name="Google Shape;5584;p51">
              <a:extLst>
                <a:ext uri="{FF2B5EF4-FFF2-40B4-BE49-F238E27FC236}">
                  <a16:creationId xmlns:a16="http://schemas.microsoft.com/office/drawing/2014/main" id="{8A63BC4B-F929-FBAC-E1E7-016125091906}"/>
                </a:ext>
              </a:extLst>
            </p:cNvPr>
            <p:cNvSpPr/>
            <p:nvPr/>
          </p:nvSpPr>
          <p:spPr>
            <a:xfrm>
              <a:off x="2585378" y="3620012"/>
              <a:ext cx="183418" cy="183418"/>
            </a:xfrm>
            <a:custGeom>
              <a:avLst/>
              <a:gdLst/>
              <a:ahLst/>
              <a:cxnLst/>
              <a:rect l="l" t="t" r="r" b="b"/>
              <a:pathLst>
                <a:path w="312" h="313" extrusionOk="0">
                  <a:moveTo>
                    <a:pt x="270" y="63"/>
                  </a:moveTo>
                  <a:lnTo>
                    <a:pt x="270" y="63"/>
                  </a:lnTo>
                  <a:cubicBezTo>
                    <a:pt x="264" y="69"/>
                    <a:pt x="264" y="75"/>
                    <a:pt x="270" y="75"/>
                  </a:cubicBezTo>
                  <a:cubicBezTo>
                    <a:pt x="282" y="98"/>
                    <a:pt x="293" y="127"/>
                    <a:pt x="293" y="156"/>
                  </a:cubicBezTo>
                  <a:cubicBezTo>
                    <a:pt x="293" y="231"/>
                    <a:pt x="230" y="294"/>
                    <a:pt x="156" y="294"/>
                  </a:cubicBezTo>
                  <a:cubicBezTo>
                    <a:pt x="81" y="294"/>
                    <a:pt x="17" y="231"/>
                    <a:pt x="17" y="156"/>
                  </a:cubicBezTo>
                  <a:cubicBezTo>
                    <a:pt x="17" y="81"/>
                    <a:pt x="81" y="17"/>
                    <a:pt x="156" y="17"/>
                  </a:cubicBezTo>
                  <a:cubicBezTo>
                    <a:pt x="184" y="17"/>
                    <a:pt x="212" y="23"/>
                    <a:pt x="235" y="40"/>
                  </a:cubicBezTo>
                  <a:cubicBezTo>
                    <a:pt x="235" y="46"/>
                    <a:pt x="241" y="46"/>
                    <a:pt x="247" y="40"/>
                  </a:cubicBezTo>
                  <a:cubicBezTo>
                    <a:pt x="247" y="35"/>
                    <a:pt x="247" y="29"/>
                    <a:pt x="241" y="29"/>
                  </a:cubicBezTo>
                  <a:cubicBezTo>
                    <a:pt x="218" y="11"/>
                    <a:pt x="184" y="0"/>
                    <a:pt x="156" y="0"/>
                  </a:cubicBezTo>
                  <a:cubicBezTo>
                    <a:pt x="69" y="0"/>
                    <a:pt x="0" y="69"/>
                    <a:pt x="0" y="156"/>
                  </a:cubicBezTo>
                  <a:cubicBezTo>
                    <a:pt x="0" y="242"/>
                    <a:pt x="69" y="312"/>
                    <a:pt x="156" y="312"/>
                  </a:cubicBezTo>
                  <a:cubicBezTo>
                    <a:pt x="241" y="312"/>
                    <a:pt x="311" y="242"/>
                    <a:pt x="311" y="156"/>
                  </a:cubicBezTo>
                  <a:cubicBezTo>
                    <a:pt x="311" y="121"/>
                    <a:pt x="299" y="92"/>
                    <a:pt x="282" y="63"/>
                  </a:cubicBezTo>
                  <a:cubicBezTo>
                    <a:pt x="282" y="63"/>
                    <a:pt x="276" y="63"/>
                    <a:pt x="270" y="63"/>
                  </a:cubicBezTo>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sp>
          <p:nvSpPr>
            <p:cNvPr id="26" name="Google Shape;5585;p51">
              <a:extLst>
                <a:ext uri="{FF2B5EF4-FFF2-40B4-BE49-F238E27FC236}">
                  <a16:creationId xmlns:a16="http://schemas.microsoft.com/office/drawing/2014/main" id="{2BBEDB7D-B60D-9BD2-BA1C-DB21D2FAE4BE}"/>
                </a:ext>
              </a:extLst>
            </p:cNvPr>
            <p:cNvSpPr/>
            <p:nvPr/>
          </p:nvSpPr>
          <p:spPr>
            <a:xfrm>
              <a:off x="2616378" y="3651012"/>
              <a:ext cx="121417" cy="121417"/>
            </a:xfrm>
            <a:custGeom>
              <a:avLst/>
              <a:gdLst/>
              <a:ahLst/>
              <a:cxnLst/>
              <a:rect l="l" t="t" r="r" b="b"/>
              <a:pathLst>
                <a:path w="207" h="209" extrusionOk="0">
                  <a:moveTo>
                    <a:pt x="149" y="23"/>
                  </a:moveTo>
                  <a:lnTo>
                    <a:pt x="149" y="23"/>
                  </a:lnTo>
                  <a:cubicBezTo>
                    <a:pt x="155" y="17"/>
                    <a:pt x="149" y="11"/>
                    <a:pt x="149" y="11"/>
                  </a:cubicBezTo>
                  <a:cubicBezTo>
                    <a:pt x="132" y="6"/>
                    <a:pt x="121" y="0"/>
                    <a:pt x="104" y="0"/>
                  </a:cubicBezTo>
                  <a:cubicBezTo>
                    <a:pt x="46" y="0"/>
                    <a:pt x="0" y="46"/>
                    <a:pt x="0" y="104"/>
                  </a:cubicBezTo>
                  <a:cubicBezTo>
                    <a:pt x="0" y="162"/>
                    <a:pt x="46" y="208"/>
                    <a:pt x="104" y="208"/>
                  </a:cubicBezTo>
                  <a:cubicBezTo>
                    <a:pt x="160" y="208"/>
                    <a:pt x="206" y="162"/>
                    <a:pt x="206" y="104"/>
                  </a:cubicBezTo>
                  <a:cubicBezTo>
                    <a:pt x="206" y="98"/>
                    <a:pt x="206" y="87"/>
                    <a:pt x="201" y="81"/>
                  </a:cubicBezTo>
                  <a:cubicBezTo>
                    <a:pt x="201" y="75"/>
                    <a:pt x="201" y="63"/>
                    <a:pt x="195" y="58"/>
                  </a:cubicBezTo>
                  <a:cubicBezTo>
                    <a:pt x="195" y="52"/>
                    <a:pt x="189" y="52"/>
                    <a:pt x="183" y="52"/>
                  </a:cubicBezTo>
                  <a:cubicBezTo>
                    <a:pt x="178" y="58"/>
                    <a:pt x="178" y="63"/>
                    <a:pt x="178" y="63"/>
                  </a:cubicBezTo>
                  <a:cubicBezTo>
                    <a:pt x="183" y="69"/>
                    <a:pt x="183" y="81"/>
                    <a:pt x="183" y="87"/>
                  </a:cubicBezTo>
                  <a:cubicBezTo>
                    <a:pt x="189" y="92"/>
                    <a:pt x="189" y="98"/>
                    <a:pt x="189" y="104"/>
                  </a:cubicBezTo>
                  <a:cubicBezTo>
                    <a:pt x="189" y="150"/>
                    <a:pt x="149" y="190"/>
                    <a:pt x="104" y="190"/>
                  </a:cubicBezTo>
                  <a:cubicBezTo>
                    <a:pt x="57" y="190"/>
                    <a:pt x="17" y="150"/>
                    <a:pt x="17" y="104"/>
                  </a:cubicBezTo>
                  <a:cubicBezTo>
                    <a:pt x="17" y="58"/>
                    <a:pt x="57" y="17"/>
                    <a:pt x="104" y="17"/>
                  </a:cubicBezTo>
                  <a:cubicBezTo>
                    <a:pt x="115" y="17"/>
                    <a:pt x="127" y="23"/>
                    <a:pt x="137" y="29"/>
                  </a:cubicBezTo>
                  <a:cubicBezTo>
                    <a:pt x="143" y="29"/>
                    <a:pt x="149" y="29"/>
                    <a:pt x="149" y="23"/>
                  </a:cubicBezTo>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sp>
          <p:nvSpPr>
            <p:cNvPr id="27" name="Google Shape;5586;p51">
              <a:extLst>
                <a:ext uri="{FF2B5EF4-FFF2-40B4-BE49-F238E27FC236}">
                  <a16:creationId xmlns:a16="http://schemas.microsoft.com/office/drawing/2014/main" id="{F412F6EB-3722-A236-010F-CDAD86793FA5}"/>
                </a:ext>
              </a:extLst>
            </p:cNvPr>
            <p:cNvSpPr/>
            <p:nvPr/>
          </p:nvSpPr>
          <p:spPr>
            <a:xfrm>
              <a:off x="2642212" y="3676846"/>
              <a:ext cx="67167" cy="69750"/>
            </a:xfrm>
            <a:custGeom>
              <a:avLst/>
              <a:gdLst/>
              <a:ahLst/>
              <a:cxnLst/>
              <a:rect l="l" t="t" r="r" b="b"/>
              <a:pathLst>
                <a:path w="115" h="117" extrusionOk="0">
                  <a:moveTo>
                    <a:pt x="58" y="17"/>
                  </a:moveTo>
                  <a:lnTo>
                    <a:pt x="58" y="17"/>
                  </a:lnTo>
                  <a:cubicBezTo>
                    <a:pt x="63" y="17"/>
                    <a:pt x="63" y="12"/>
                    <a:pt x="63" y="12"/>
                  </a:cubicBezTo>
                  <a:cubicBezTo>
                    <a:pt x="63" y="6"/>
                    <a:pt x="63" y="0"/>
                    <a:pt x="58" y="0"/>
                  </a:cubicBezTo>
                  <a:cubicBezTo>
                    <a:pt x="23" y="0"/>
                    <a:pt x="0" y="23"/>
                    <a:pt x="0" y="58"/>
                  </a:cubicBezTo>
                  <a:cubicBezTo>
                    <a:pt x="0" y="87"/>
                    <a:pt x="23" y="116"/>
                    <a:pt x="58" y="116"/>
                  </a:cubicBezTo>
                  <a:cubicBezTo>
                    <a:pt x="86" y="116"/>
                    <a:pt x="114" y="87"/>
                    <a:pt x="114" y="58"/>
                  </a:cubicBezTo>
                  <a:cubicBezTo>
                    <a:pt x="114" y="52"/>
                    <a:pt x="109" y="46"/>
                    <a:pt x="103" y="46"/>
                  </a:cubicBezTo>
                  <a:cubicBezTo>
                    <a:pt x="97" y="46"/>
                    <a:pt x="97" y="52"/>
                    <a:pt x="97" y="58"/>
                  </a:cubicBezTo>
                  <a:cubicBezTo>
                    <a:pt x="97" y="81"/>
                    <a:pt x="81" y="98"/>
                    <a:pt x="58" y="98"/>
                  </a:cubicBezTo>
                  <a:cubicBezTo>
                    <a:pt x="34" y="98"/>
                    <a:pt x="17" y="81"/>
                    <a:pt x="17" y="58"/>
                  </a:cubicBezTo>
                  <a:cubicBezTo>
                    <a:pt x="17" y="35"/>
                    <a:pt x="34" y="17"/>
                    <a:pt x="58" y="17"/>
                  </a:cubicBezTo>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sp>
          <p:nvSpPr>
            <p:cNvPr id="28" name="Google Shape;5587;p51">
              <a:extLst>
                <a:ext uri="{FF2B5EF4-FFF2-40B4-BE49-F238E27FC236}">
                  <a16:creationId xmlns:a16="http://schemas.microsoft.com/office/drawing/2014/main" id="{5DBD16EA-A9DE-F217-3B48-CC234DAECD48}"/>
                </a:ext>
              </a:extLst>
            </p:cNvPr>
            <p:cNvSpPr/>
            <p:nvPr/>
          </p:nvSpPr>
          <p:spPr>
            <a:xfrm>
              <a:off x="2670628" y="3545094"/>
              <a:ext cx="173086" cy="173086"/>
            </a:xfrm>
            <a:custGeom>
              <a:avLst/>
              <a:gdLst/>
              <a:ahLst/>
              <a:cxnLst/>
              <a:rect l="l" t="t" r="r" b="b"/>
              <a:pathLst>
                <a:path w="294" h="295" extrusionOk="0">
                  <a:moveTo>
                    <a:pt x="293" y="69"/>
                  </a:moveTo>
                  <a:lnTo>
                    <a:pt x="293" y="69"/>
                  </a:lnTo>
                  <a:cubicBezTo>
                    <a:pt x="293" y="63"/>
                    <a:pt x="288" y="63"/>
                    <a:pt x="282" y="63"/>
                  </a:cubicBezTo>
                  <a:cubicBezTo>
                    <a:pt x="230" y="63"/>
                    <a:pt x="230" y="63"/>
                    <a:pt x="230" y="63"/>
                  </a:cubicBezTo>
                  <a:cubicBezTo>
                    <a:pt x="230" y="6"/>
                    <a:pt x="230" y="6"/>
                    <a:pt x="230" y="6"/>
                  </a:cubicBezTo>
                  <a:cubicBezTo>
                    <a:pt x="230" y="6"/>
                    <a:pt x="230" y="0"/>
                    <a:pt x="224" y="0"/>
                  </a:cubicBezTo>
                  <a:cubicBezTo>
                    <a:pt x="218" y="0"/>
                    <a:pt x="218" y="0"/>
                    <a:pt x="213" y="0"/>
                  </a:cubicBezTo>
                  <a:cubicBezTo>
                    <a:pt x="149" y="69"/>
                    <a:pt x="149" y="69"/>
                    <a:pt x="149" y="69"/>
                  </a:cubicBezTo>
                  <a:cubicBezTo>
                    <a:pt x="149" y="69"/>
                    <a:pt x="149" y="69"/>
                    <a:pt x="149" y="75"/>
                  </a:cubicBezTo>
                  <a:cubicBezTo>
                    <a:pt x="149" y="133"/>
                    <a:pt x="149" y="133"/>
                    <a:pt x="149" y="133"/>
                  </a:cubicBezTo>
                  <a:cubicBezTo>
                    <a:pt x="6" y="277"/>
                    <a:pt x="6" y="277"/>
                    <a:pt x="6" y="277"/>
                  </a:cubicBezTo>
                  <a:cubicBezTo>
                    <a:pt x="0" y="277"/>
                    <a:pt x="0" y="283"/>
                    <a:pt x="6" y="289"/>
                  </a:cubicBezTo>
                  <a:cubicBezTo>
                    <a:pt x="6" y="289"/>
                    <a:pt x="6" y="294"/>
                    <a:pt x="12" y="294"/>
                  </a:cubicBezTo>
                  <a:lnTo>
                    <a:pt x="17" y="289"/>
                  </a:lnTo>
                  <a:cubicBezTo>
                    <a:pt x="161" y="144"/>
                    <a:pt x="161" y="144"/>
                    <a:pt x="161" y="144"/>
                  </a:cubicBezTo>
                  <a:cubicBezTo>
                    <a:pt x="218" y="144"/>
                    <a:pt x="218" y="144"/>
                    <a:pt x="218" y="144"/>
                  </a:cubicBezTo>
                  <a:cubicBezTo>
                    <a:pt x="224" y="144"/>
                    <a:pt x="224" y="144"/>
                    <a:pt x="224" y="144"/>
                  </a:cubicBezTo>
                  <a:cubicBezTo>
                    <a:pt x="288" y="81"/>
                    <a:pt x="288" y="81"/>
                    <a:pt x="288" y="81"/>
                  </a:cubicBezTo>
                  <a:cubicBezTo>
                    <a:pt x="293" y="75"/>
                    <a:pt x="293" y="69"/>
                    <a:pt x="293" y="69"/>
                  </a:cubicBezTo>
                  <a:close/>
                  <a:moveTo>
                    <a:pt x="167" y="75"/>
                  </a:moveTo>
                  <a:lnTo>
                    <a:pt x="167" y="75"/>
                  </a:lnTo>
                  <a:cubicBezTo>
                    <a:pt x="213" y="29"/>
                    <a:pt x="213" y="29"/>
                    <a:pt x="213" y="29"/>
                  </a:cubicBezTo>
                  <a:cubicBezTo>
                    <a:pt x="213" y="69"/>
                    <a:pt x="213" y="69"/>
                    <a:pt x="213" y="69"/>
                  </a:cubicBezTo>
                  <a:cubicBezTo>
                    <a:pt x="167" y="115"/>
                    <a:pt x="167" y="115"/>
                    <a:pt x="167" y="115"/>
                  </a:cubicBezTo>
                  <a:lnTo>
                    <a:pt x="167" y="75"/>
                  </a:lnTo>
                  <a:close/>
                  <a:moveTo>
                    <a:pt x="218" y="127"/>
                  </a:moveTo>
                  <a:lnTo>
                    <a:pt x="218" y="127"/>
                  </a:lnTo>
                  <a:cubicBezTo>
                    <a:pt x="178" y="127"/>
                    <a:pt x="178" y="127"/>
                    <a:pt x="178" y="127"/>
                  </a:cubicBezTo>
                  <a:cubicBezTo>
                    <a:pt x="224" y="81"/>
                    <a:pt x="224" y="81"/>
                    <a:pt x="224" y="81"/>
                  </a:cubicBezTo>
                  <a:cubicBezTo>
                    <a:pt x="265" y="81"/>
                    <a:pt x="265" y="81"/>
                    <a:pt x="265" y="81"/>
                  </a:cubicBezTo>
                  <a:lnTo>
                    <a:pt x="218" y="127"/>
                  </a:ln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929">
                <a:solidFill>
                  <a:srgbClr val="000000"/>
                </a:solidFill>
                <a:latin typeface="Calibri"/>
                <a:ea typeface="Calibri"/>
                <a:cs typeface="Calibri"/>
                <a:sym typeface="Calibri"/>
              </a:endParaRPr>
            </a:p>
          </p:txBody>
        </p:sp>
      </p:grpSp>
      <p:grpSp>
        <p:nvGrpSpPr>
          <p:cNvPr id="29" name="Google Shape;448;p14">
            <a:extLst>
              <a:ext uri="{FF2B5EF4-FFF2-40B4-BE49-F238E27FC236}">
                <a16:creationId xmlns:a16="http://schemas.microsoft.com/office/drawing/2014/main" id="{58AD412E-3F2C-920B-8BB6-9D0E18CC5176}"/>
              </a:ext>
            </a:extLst>
          </p:cNvPr>
          <p:cNvGrpSpPr/>
          <p:nvPr/>
        </p:nvGrpSpPr>
        <p:grpSpPr>
          <a:xfrm>
            <a:off x="2300620" y="4038789"/>
            <a:ext cx="464765" cy="544067"/>
            <a:chOff x="5298354" y="7915621"/>
            <a:chExt cx="266677" cy="312180"/>
          </a:xfrm>
          <a:solidFill>
            <a:schemeClr val="bg2"/>
          </a:solidFill>
        </p:grpSpPr>
        <p:sp>
          <p:nvSpPr>
            <p:cNvPr id="30" name="Google Shape;449;p14">
              <a:extLst>
                <a:ext uri="{FF2B5EF4-FFF2-40B4-BE49-F238E27FC236}">
                  <a16:creationId xmlns:a16="http://schemas.microsoft.com/office/drawing/2014/main" id="{8EAF9F0B-F423-FB4A-FE3B-421C66E46AED}"/>
                </a:ext>
              </a:extLst>
            </p:cNvPr>
            <p:cNvSpPr/>
            <p:nvPr/>
          </p:nvSpPr>
          <p:spPr>
            <a:xfrm>
              <a:off x="5501007" y="7942076"/>
              <a:ext cx="10582" cy="21165"/>
            </a:xfrm>
            <a:custGeom>
              <a:avLst/>
              <a:gdLst/>
              <a:ahLst/>
              <a:cxnLst/>
              <a:rect l="l" t="t" r="r" b="b"/>
              <a:pathLst>
                <a:path w="10582" h="21164" extrusionOk="0">
                  <a:moveTo>
                    <a:pt x="12699" y="15874"/>
                  </a:moveTo>
                  <a:lnTo>
                    <a:pt x="12699" y="6349"/>
                  </a:lnTo>
                  <a:cubicBezTo>
                    <a:pt x="12699" y="2646"/>
                    <a:pt x="10053" y="0"/>
                    <a:pt x="6350" y="0"/>
                  </a:cubicBezTo>
                  <a:cubicBezTo>
                    <a:pt x="2646" y="0"/>
                    <a:pt x="0" y="2646"/>
                    <a:pt x="0" y="6349"/>
                  </a:cubicBezTo>
                  <a:lnTo>
                    <a:pt x="0" y="15874"/>
                  </a:lnTo>
                  <a:cubicBezTo>
                    <a:pt x="0" y="19577"/>
                    <a:pt x="2646" y="22223"/>
                    <a:pt x="6350" y="22223"/>
                  </a:cubicBezTo>
                  <a:cubicBezTo>
                    <a:pt x="10053" y="22223"/>
                    <a:pt x="12699" y="19577"/>
                    <a:pt x="12699" y="15874"/>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1" name="Google Shape;450;p14">
              <a:extLst>
                <a:ext uri="{FF2B5EF4-FFF2-40B4-BE49-F238E27FC236}">
                  <a16:creationId xmlns:a16="http://schemas.microsoft.com/office/drawing/2014/main" id="{D2D3DB47-9264-D8B1-C8C3-0DE2B6AED8E3}"/>
                </a:ext>
              </a:extLst>
            </p:cNvPr>
            <p:cNvSpPr/>
            <p:nvPr/>
          </p:nvSpPr>
          <p:spPr>
            <a:xfrm>
              <a:off x="5501007" y="8021973"/>
              <a:ext cx="10582" cy="21165"/>
            </a:xfrm>
            <a:custGeom>
              <a:avLst/>
              <a:gdLst/>
              <a:ahLst/>
              <a:cxnLst/>
              <a:rect l="l" t="t" r="r" b="b"/>
              <a:pathLst>
                <a:path w="10582" h="21164" extrusionOk="0">
                  <a:moveTo>
                    <a:pt x="0" y="6350"/>
                  </a:moveTo>
                  <a:lnTo>
                    <a:pt x="0" y="15874"/>
                  </a:lnTo>
                  <a:cubicBezTo>
                    <a:pt x="0" y="19578"/>
                    <a:pt x="2646" y="22223"/>
                    <a:pt x="6350" y="22223"/>
                  </a:cubicBezTo>
                  <a:cubicBezTo>
                    <a:pt x="10053" y="22223"/>
                    <a:pt x="12699" y="19578"/>
                    <a:pt x="12699" y="15874"/>
                  </a:cubicBezTo>
                  <a:lnTo>
                    <a:pt x="12699" y="6350"/>
                  </a:lnTo>
                  <a:cubicBezTo>
                    <a:pt x="12699" y="2646"/>
                    <a:pt x="10053" y="0"/>
                    <a:pt x="6350" y="0"/>
                  </a:cubicBezTo>
                  <a:cubicBezTo>
                    <a:pt x="2646" y="0"/>
                    <a:pt x="0" y="2646"/>
                    <a:pt x="0" y="6350"/>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2" name="Google Shape;451;p14">
              <a:extLst>
                <a:ext uri="{FF2B5EF4-FFF2-40B4-BE49-F238E27FC236}">
                  <a16:creationId xmlns:a16="http://schemas.microsoft.com/office/drawing/2014/main" id="{4E043371-E803-E52C-038D-497D4CA0C5F7}"/>
                </a:ext>
              </a:extLst>
            </p:cNvPr>
            <p:cNvSpPr/>
            <p:nvPr/>
          </p:nvSpPr>
          <p:spPr>
            <a:xfrm>
              <a:off x="5481430" y="7967474"/>
              <a:ext cx="47621" cy="47621"/>
            </a:xfrm>
            <a:custGeom>
              <a:avLst/>
              <a:gdLst/>
              <a:ahLst/>
              <a:cxnLst/>
              <a:rect l="l" t="t" r="r" b="b"/>
              <a:pathLst>
                <a:path w="47620" h="47620" extrusionOk="0">
                  <a:moveTo>
                    <a:pt x="35980" y="39154"/>
                  </a:moveTo>
                  <a:lnTo>
                    <a:pt x="6349" y="39154"/>
                  </a:lnTo>
                  <a:cubicBezTo>
                    <a:pt x="2646" y="39154"/>
                    <a:pt x="0" y="41800"/>
                    <a:pt x="0" y="45504"/>
                  </a:cubicBezTo>
                  <a:cubicBezTo>
                    <a:pt x="0" y="49208"/>
                    <a:pt x="2646" y="51853"/>
                    <a:pt x="6349" y="51853"/>
                  </a:cubicBezTo>
                  <a:lnTo>
                    <a:pt x="35980" y="51853"/>
                  </a:lnTo>
                  <a:cubicBezTo>
                    <a:pt x="44975" y="51853"/>
                    <a:pt x="52383" y="44445"/>
                    <a:pt x="52383" y="35451"/>
                  </a:cubicBezTo>
                  <a:cubicBezTo>
                    <a:pt x="52383" y="26456"/>
                    <a:pt x="44975" y="19048"/>
                    <a:pt x="35980" y="19048"/>
                  </a:cubicBezTo>
                  <a:lnTo>
                    <a:pt x="25927" y="19048"/>
                  </a:lnTo>
                  <a:lnTo>
                    <a:pt x="16403" y="19048"/>
                  </a:lnTo>
                  <a:cubicBezTo>
                    <a:pt x="14815" y="19048"/>
                    <a:pt x="13228" y="17461"/>
                    <a:pt x="13228" y="15874"/>
                  </a:cubicBezTo>
                  <a:cubicBezTo>
                    <a:pt x="13228" y="14286"/>
                    <a:pt x="14815" y="12698"/>
                    <a:pt x="16403" y="12698"/>
                  </a:cubicBezTo>
                  <a:lnTo>
                    <a:pt x="45504" y="12698"/>
                  </a:lnTo>
                  <a:cubicBezTo>
                    <a:pt x="49208" y="12698"/>
                    <a:pt x="51853" y="10053"/>
                    <a:pt x="51853" y="6349"/>
                  </a:cubicBezTo>
                  <a:cubicBezTo>
                    <a:pt x="51853" y="2646"/>
                    <a:pt x="49208" y="0"/>
                    <a:pt x="45504" y="0"/>
                  </a:cubicBezTo>
                  <a:lnTo>
                    <a:pt x="16403" y="0"/>
                  </a:lnTo>
                  <a:cubicBezTo>
                    <a:pt x="7408" y="0"/>
                    <a:pt x="0" y="7407"/>
                    <a:pt x="0" y="16403"/>
                  </a:cubicBezTo>
                  <a:cubicBezTo>
                    <a:pt x="0" y="25397"/>
                    <a:pt x="7408" y="32805"/>
                    <a:pt x="16403" y="32805"/>
                  </a:cubicBezTo>
                  <a:lnTo>
                    <a:pt x="25927" y="32805"/>
                  </a:lnTo>
                  <a:lnTo>
                    <a:pt x="35980" y="32805"/>
                  </a:lnTo>
                  <a:cubicBezTo>
                    <a:pt x="37567" y="32805"/>
                    <a:pt x="39155" y="34393"/>
                    <a:pt x="39155" y="35980"/>
                  </a:cubicBezTo>
                  <a:cubicBezTo>
                    <a:pt x="39155" y="37567"/>
                    <a:pt x="38096" y="39154"/>
                    <a:pt x="35980" y="39154"/>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3" name="Google Shape;452;p14">
              <a:extLst>
                <a:ext uri="{FF2B5EF4-FFF2-40B4-BE49-F238E27FC236}">
                  <a16:creationId xmlns:a16="http://schemas.microsoft.com/office/drawing/2014/main" id="{CDC2E0C9-12AF-FA72-964B-960241F53699}"/>
                </a:ext>
              </a:extLst>
            </p:cNvPr>
            <p:cNvSpPr/>
            <p:nvPr/>
          </p:nvSpPr>
          <p:spPr>
            <a:xfrm>
              <a:off x="5342801" y="7915621"/>
              <a:ext cx="222230" cy="312180"/>
            </a:xfrm>
            <a:custGeom>
              <a:avLst/>
              <a:gdLst/>
              <a:ahLst/>
              <a:cxnLst/>
              <a:rect l="l" t="t" r="r" b="b"/>
              <a:pathLst>
                <a:path w="222229" h="312180" extrusionOk="0">
                  <a:moveTo>
                    <a:pt x="217468" y="0"/>
                  </a:moveTo>
                  <a:lnTo>
                    <a:pt x="6878" y="0"/>
                  </a:lnTo>
                  <a:cubicBezTo>
                    <a:pt x="3175" y="0"/>
                    <a:pt x="529" y="2646"/>
                    <a:pt x="529" y="6349"/>
                  </a:cubicBezTo>
                  <a:lnTo>
                    <a:pt x="529" y="126989"/>
                  </a:lnTo>
                  <a:cubicBezTo>
                    <a:pt x="529" y="130692"/>
                    <a:pt x="3175" y="133338"/>
                    <a:pt x="6878" y="133338"/>
                  </a:cubicBezTo>
                  <a:cubicBezTo>
                    <a:pt x="10582" y="133338"/>
                    <a:pt x="13228" y="130692"/>
                    <a:pt x="13228" y="126989"/>
                  </a:cubicBezTo>
                  <a:lnTo>
                    <a:pt x="13228" y="12699"/>
                  </a:lnTo>
                  <a:lnTo>
                    <a:pt x="211118" y="12699"/>
                  </a:lnTo>
                  <a:lnTo>
                    <a:pt x="211118" y="240749"/>
                  </a:lnTo>
                  <a:lnTo>
                    <a:pt x="157148" y="240749"/>
                  </a:lnTo>
                  <a:cubicBezTo>
                    <a:pt x="153444" y="240749"/>
                    <a:pt x="150799" y="243395"/>
                    <a:pt x="150799" y="247098"/>
                  </a:cubicBezTo>
                  <a:lnTo>
                    <a:pt x="150799" y="301069"/>
                  </a:lnTo>
                  <a:lnTo>
                    <a:pt x="12699" y="301069"/>
                  </a:lnTo>
                  <a:lnTo>
                    <a:pt x="12699" y="292603"/>
                  </a:lnTo>
                  <a:cubicBezTo>
                    <a:pt x="12699" y="288899"/>
                    <a:pt x="10053" y="286253"/>
                    <a:pt x="6349" y="286253"/>
                  </a:cubicBezTo>
                  <a:cubicBezTo>
                    <a:pt x="2646" y="286253"/>
                    <a:pt x="0" y="288899"/>
                    <a:pt x="0" y="292603"/>
                  </a:cubicBezTo>
                  <a:lnTo>
                    <a:pt x="0" y="307418"/>
                  </a:lnTo>
                  <a:cubicBezTo>
                    <a:pt x="0" y="311122"/>
                    <a:pt x="2646" y="313768"/>
                    <a:pt x="6349" y="313768"/>
                  </a:cubicBezTo>
                  <a:lnTo>
                    <a:pt x="157148" y="313768"/>
                  </a:lnTo>
                  <a:cubicBezTo>
                    <a:pt x="158206" y="313768"/>
                    <a:pt x="158735" y="313768"/>
                    <a:pt x="159794" y="313238"/>
                  </a:cubicBezTo>
                  <a:cubicBezTo>
                    <a:pt x="160323" y="312709"/>
                    <a:pt x="161381" y="312709"/>
                    <a:pt x="161911" y="311651"/>
                  </a:cubicBezTo>
                  <a:lnTo>
                    <a:pt x="161911" y="311651"/>
                  </a:lnTo>
                  <a:lnTo>
                    <a:pt x="222230" y="251332"/>
                  </a:lnTo>
                  <a:lnTo>
                    <a:pt x="222230" y="251332"/>
                  </a:lnTo>
                  <a:cubicBezTo>
                    <a:pt x="222759" y="250803"/>
                    <a:pt x="223288" y="249744"/>
                    <a:pt x="223817" y="249215"/>
                  </a:cubicBezTo>
                  <a:cubicBezTo>
                    <a:pt x="224346" y="248686"/>
                    <a:pt x="224346" y="247628"/>
                    <a:pt x="224346" y="246569"/>
                  </a:cubicBezTo>
                  <a:lnTo>
                    <a:pt x="224346" y="5291"/>
                  </a:lnTo>
                  <a:cubicBezTo>
                    <a:pt x="224346" y="3175"/>
                    <a:pt x="221172" y="0"/>
                    <a:pt x="217468" y="0"/>
                  </a:cubicBezTo>
                  <a:close/>
                  <a:moveTo>
                    <a:pt x="164027" y="292603"/>
                  </a:moveTo>
                  <a:lnTo>
                    <a:pt x="164027" y="254506"/>
                  </a:lnTo>
                  <a:lnTo>
                    <a:pt x="202124" y="254506"/>
                  </a:lnTo>
                  <a:lnTo>
                    <a:pt x="164027" y="292603"/>
                  </a:ln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4" name="Google Shape;453;p14">
              <a:extLst>
                <a:ext uri="{FF2B5EF4-FFF2-40B4-BE49-F238E27FC236}">
                  <a16:creationId xmlns:a16="http://schemas.microsoft.com/office/drawing/2014/main" id="{008BBF64-1ED3-2A9E-B848-6F49421394E4}"/>
                </a:ext>
              </a:extLst>
            </p:cNvPr>
            <p:cNvSpPr/>
            <p:nvPr/>
          </p:nvSpPr>
          <p:spPr>
            <a:xfrm>
              <a:off x="5373432" y="7946310"/>
              <a:ext cx="84659" cy="10582"/>
            </a:xfrm>
            <a:custGeom>
              <a:avLst/>
              <a:gdLst/>
              <a:ahLst/>
              <a:cxnLst/>
              <a:rect l="l" t="t" r="r" b="b"/>
              <a:pathLst>
                <a:path w="84659" h="10582" extrusionOk="0">
                  <a:moveTo>
                    <a:pt x="6407" y="12698"/>
                  </a:moveTo>
                  <a:lnTo>
                    <a:pt x="81542" y="12698"/>
                  </a:lnTo>
                  <a:cubicBezTo>
                    <a:pt x="85246" y="12698"/>
                    <a:pt x="87892" y="10053"/>
                    <a:pt x="87892" y="6349"/>
                  </a:cubicBezTo>
                  <a:cubicBezTo>
                    <a:pt x="87892" y="2646"/>
                    <a:pt x="85246" y="0"/>
                    <a:pt x="81542" y="0"/>
                  </a:cubicBezTo>
                  <a:lnTo>
                    <a:pt x="6407" y="0"/>
                  </a:lnTo>
                  <a:cubicBezTo>
                    <a:pt x="2703" y="0"/>
                    <a:pt x="58" y="2646"/>
                    <a:pt x="58" y="6349"/>
                  </a:cubicBezTo>
                  <a:cubicBezTo>
                    <a:pt x="-471" y="9524"/>
                    <a:pt x="2703" y="12698"/>
                    <a:pt x="6407" y="12698"/>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5" name="Google Shape;454;p14">
              <a:extLst>
                <a:ext uri="{FF2B5EF4-FFF2-40B4-BE49-F238E27FC236}">
                  <a16:creationId xmlns:a16="http://schemas.microsoft.com/office/drawing/2014/main" id="{F8494BFD-8AC5-1AF9-E784-49A7C56E2D87}"/>
                </a:ext>
              </a:extLst>
            </p:cNvPr>
            <p:cNvSpPr/>
            <p:nvPr/>
          </p:nvSpPr>
          <p:spPr>
            <a:xfrm>
              <a:off x="5373489" y="7991285"/>
              <a:ext cx="84659" cy="10582"/>
            </a:xfrm>
            <a:custGeom>
              <a:avLst/>
              <a:gdLst/>
              <a:ahLst/>
              <a:cxnLst/>
              <a:rect l="l" t="t" r="r" b="b"/>
              <a:pathLst>
                <a:path w="84659" h="10582" extrusionOk="0">
                  <a:moveTo>
                    <a:pt x="6349" y="12698"/>
                  </a:moveTo>
                  <a:lnTo>
                    <a:pt x="81484" y="12698"/>
                  </a:lnTo>
                  <a:cubicBezTo>
                    <a:pt x="85188" y="12698"/>
                    <a:pt x="87834" y="10053"/>
                    <a:pt x="87834" y="6349"/>
                  </a:cubicBezTo>
                  <a:cubicBezTo>
                    <a:pt x="87834" y="2646"/>
                    <a:pt x="85188" y="0"/>
                    <a:pt x="81484" y="0"/>
                  </a:cubicBezTo>
                  <a:lnTo>
                    <a:pt x="6349" y="0"/>
                  </a:lnTo>
                  <a:cubicBezTo>
                    <a:pt x="2646" y="0"/>
                    <a:pt x="0" y="2646"/>
                    <a:pt x="0" y="6349"/>
                  </a:cubicBezTo>
                  <a:cubicBezTo>
                    <a:pt x="0" y="10053"/>
                    <a:pt x="2646" y="12698"/>
                    <a:pt x="6349" y="12698"/>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6" name="Google Shape;455;p14">
              <a:extLst>
                <a:ext uri="{FF2B5EF4-FFF2-40B4-BE49-F238E27FC236}">
                  <a16:creationId xmlns:a16="http://schemas.microsoft.com/office/drawing/2014/main" id="{50663C12-129C-E06E-33DD-578855346383}"/>
                </a:ext>
              </a:extLst>
            </p:cNvPr>
            <p:cNvSpPr/>
            <p:nvPr/>
          </p:nvSpPr>
          <p:spPr>
            <a:xfrm>
              <a:off x="5463440" y="8066419"/>
              <a:ext cx="68785" cy="10582"/>
            </a:xfrm>
            <a:custGeom>
              <a:avLst/>
              <a:gdLst/>
              <a:ahLst/>
              <a:cxnLst/>
              <a:rect l="l" t="t" r="r" b="b"/>
              <a:pathLst>
                <a:path w="68785" h="10582" extrusionOk="0">
                  <a:moveTo>
                    <a:pt x="0" y="6349"/>
                  </a:moveTo>
                  <a:cubicBezTo>
                    <a:pt x="0" y="10053"/>
                    <a:pt x="2646" y="12699"/>
                    <a:pt x="6349" y="12699"/>
                  </a:cubicBezTo>
                  <a:lnTo>
                    <a:pt x="66669" y="12699"/>
                  </a:lnTo>
                  <a:cubicBezTo>
                    <a:pt x="70373" y="12699"/>
                    <a:pt x="73019" y="10053"/>
                    <a:pt x="73019" y="6349"/>
                  </a:cubicBezTo>
                  <a:cubicBezTo>
                    <a:pt x="73019" y="2646"/>
                    <a:pt x="70373" y="0"/>
                    <a:pt x="66669" y="0"/>
                  </a:cubicBezTo>
                  <a:lnTo>
                    <a:pt x="6349" y="0"/>
                  </a:lnTo>
                  <a:cubicBezTo>
                    <a:pt x="3175" y="0"/>
                    <a:pt x="0" y="2646"/>
                    <a:pt x="0" y="6349"/>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7" name="Google Shape;456;p14">
              <a:extLst>
                <a:ext uri="{FF2B5EF4-FFF2-40B4-BE49-F238E27FC236}">
                  <a16:creationId xmlns:a16="http://schemas.microsoft.com/office/drawing/2014/main" id="{3CC8EA80-A8AA-74E8-6C10-36DC5008FB23}"/>
                </a:ext>
              </a:extLst>
            </p:cNvPr>
            <p:cNvSpPr/>
            <p:nvPr/>
          </p:nvSpPr>
          <p:spPr>
            <a:xfrm>
              <a:off x="5463969" y="8111924"/>
              <a:ext cx="68785" cy="10582"/>
            </a:xfrm>
            <a:custGeom>
              <a:avLst/>
              <a:gdLst/>
              <a:ahLst/>
              <a:cxnLst/>
              <a:rect l="l" t="t" r="r" b="b"/>
              <a:pathLst>
                <a:path w="68785" h="10582" extrusionOk="0">
                  <a:moveTo>
                    <a:pt x="6350" y="12699"/>
                  </a:moveTo>
                  <a:lnTo>
                    <a:pt x="66669" y="12699"/>
                  </a:lnTo>
                  <a:cubicBezTo>
                    <a:pt x="70373" y="12699"/>
                    <a:pt x="73019" y="10053"/>
                    <a:pt x="73019" y="6350"/>
                  </a:cubicBezTo>
                  <a:cubicBezTo>
                    <a:pt x="73019" y="2646"/>
                    <a:pt x="70373" y="0"/>
                    <a:pt x="66669" y="0"/>
                  </a:cubicBezTo>
                  <a:lnTo>
                    <a:pt x="6350" y="0"/>
                  </a:lnTo>
                  <a:cubicBezTo>
                    <a:pt x="2646" y="0"/>
                    <a:pt x="0" y="2646"/>
                    <a:pt x="0" y="6350"/>
                  </a:cubicBezTo>
                  <a:cubicBezTo>
                    <a:pt x="0" y="10053"/>
                    <a:pt x="2646" y="12699"/>
                    <a:pt x="6350" y="12699"/>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8" name="Google Shape;457;p14">
              <a:extLst>
                <a:ext uri="{FF2B5EF4-FFF2-40B4-BE49-F238E27FC236}">
                  <a16:creationId xmlns:a16="http://schemas.microsoft.com/office/drawing/2014/main" id="{41A8B8FC-1674-E0FC-884F-5E36F3C65C01}"/>
                </a:ext>
              </a:extLst>
            </p:cNvPr>
            <p:cNvSpPr/>
            <p:nvPr/>
          </p:nvSpPr>
          <p:spPr>
            <a:xfrm>
              <a:off x="5463969" y="8156899"/>
              <a:ext cx="15874" cy="10582"/>
            </a:xfrm>
            <a:custGeom>
              <a:avLst/>
              <a:gdLst/>
              <a:ahLst/>
              <a:cxnLst/>
              <a:rect l="l" t="t" r="r" b="b"/>
              <a:pathLst>
                <a:path w="15873" h="10582" extrusionOk="0">
                  <a:moveTo>
                    <a:pt x="6350" y="12699"/>
                  </a:moveTo>
                  <a:lnTo>
                    <a:pt x="13757" y="12699"/>
                  </a:lnTo>
                  <a:cubicBezTo>
                    <a:pt x="17461" y="12699"/>
                    <a:pt x="20107" y="10053"/>
                    <a:pt x="20107" y="6350"/>
                  </a:cubicBezTo>
                  <a:cubicBezTo>
                    <a:pt x="20107" y="2646"/>
                    <a:pt x="17461" y="0"/>
                    <a:pt x="13757" y="0"/>
                  </a:cubicBezTo>
                  <a:lnTo>
                    <a:pt x="6350" y="0"/>
                  </a:lnTo>
                  <a:cubicBezTo>
                    <a:pt x="2646" y="0"/>
                    <a:pt x="0" y="2646"/>
                    <a:pt x="0" y="6350"/>
                  </a:cubicBezTo>
                  <a:cubicBezTo>
                    <a:pt x="0" y="10053"/>
                    <a:pt x="2646" y="12699"/>
                    <a:pt x="6350" y="12699"/>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39" name="Google Shape;458;p14">
              <a:extLst>
                <a:ext uri="{FF2B5EF4-FFF2-40B4-BE49-F238E27FC236}">
                  <a16:creationId xmlns:a16="http://schemas.microsoft.com/office/drawing/2014/main" id="{09F3CF4E-7A12-2F53-0D6C-EF61AEE98091}"/>
                </a:ext>
              </a:extLst>
            </p:cNvPr>
            <p:cNvSpPr/>
            <p:nvPr/>
          </p:nvSpPr>
          <p:spPr>
            <a:xfrm>
              <a:off x="5334864" y="8081235"/>
              <a:ext cx="84659" cy="84659"/>
            </a:xfrm>
            <a:custGeom>
              <a:avLst/>
              <a:gdLst/>
              <a:ahLst/>
              <a:cxnLst/>
              <a:rect l="l" t="t" r="r" b="b"/>
              <a:pathLst>
                <a:path w="84659" h="84659" extrusionOk="0">
                  <a:moveTo>
                    <a:pt x="87834" y="43916"/>
                  </a:moveTo>
                  <a:cubicBezTo>
                    <a:pt x="87834" y="19577"/>
                    <a:pt x="68256" y="0"/>
                    <a:pt x="43917" y="0"/>
                  </a:cubicBezTo>
                  <a:cubicBezTo>
                    <a:pt x="19577" y="0"/>
                    <a:pt x="0" y="19577"/>
                    <a:pt x="0" y="43916"/>
                  </a:cubicBezTo>
                  <a:cubicBezTo>
                    <a:pt x="0" y="68256"/>
                    <a:pt x="19577" y="87834"/>
                    <a:pt x="43917" y="87834"/>
                  </a:cubicBezTo>
                  <a:cubicBezTo>
                    <a:pt x="68256" y="87834"/>
                    <a:pt x="87834" y="68256"/>
                    <a:pt x="87834" y="43916"/>
                  </a:cubicBezTo>
                  <a:close/>
                  <a:moveTo>
                    <a:pt x="13228" y="43916"/>
                  </a:moveTo>
                  <a:cubicBezTo>
                    <a:pt x="13228" y="26985"/>
                    <a:pt x="26985" y="13228"/>
                    <a:pt x="43917" y="13228"/>
                  </a:cubicBezTo>
                  <a:cubicBezTo>
                    <a:pt x="60849" y="13228"/>
                    <a:pt x="74606" y="26985"/>
                    <a:pt x="74606" y="43916"/>
                  </a:cubicBezTo>
                  <a:cubicBezTo>
                    <a:pt x="74606" y="60849"/>
                    <a:pt x="60849" y="74606"/>
                    <a:pt x="43917" y="74606"/>
                  </a:cubicBezTo>
                  <a:cubicBezTo>
                    <a:pt x="26985" y="74606"/>
                    <a:pt x="13228" y="60849"/>
                    <a:pt x="13228" y="43916"/>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sp>
          <p:nvSpPr>
            <p:cNvPr id="40" name="Google Shape;459;p14">
              <a:extLst>
                <a:ext uri="{FF2B5EF4-FFF2-40B4-BE49-F238E27FC236}">
                  <a16:creationId xmlns:a16="http://schemas.microsoft.com/office/drawing/2014/main" id="{E9066918-7D91-50F3-A5DC-570C574485E3}"/>
                </a:ext>
              </a:extLst>
            </p:cNvPr>
            <p:cNvSpPr/>
            <p:nvPr/>
          </p:nvSpPr>
          <p:spPr>
            <a:xfrm>
              <a:off x="5298354" y="8043667"/>
              <a:ext cx="158736" cy="158736"/>
            </a:xfrm>
            <a:custGeom>
              <a:avLst/>
              <a:gdLst/>
              <a:ahLst/>
              <a:cxnLst/>
              <a:rect l="l" t="t" r="r" b="b"/>
              <a:pathLst>
                <a:path w="158735" h="158735" extrusionOk="0">
                  <a:moveTo>
                    <a:pt x="62965" y="144979"/>
                  </a:moveTo>
                  <a:lnTo>
                    <a:pt x="62965" y="156090"/>
                  </a:lnTo>
                  <a:cubicBezTo>
                    <a:pt x="62965" y="159794"/>
                    <a:pt x="65611" y="162440"/>
                    <a:pt x="69315" y="162440"/>
                  </a:cubicBezTo>
                  <a:lnTo>
                    <a:pt x="91538" y="162440"/>
                  </a:lnTo>
                  <a:cubicBezTo>
                    <a:pt x="95241" y="162440"/>
                    <a:pt x="97887" y="159794"/>
                    <a:pt x="97887" y="156090"/>
                  </a:cubicBezTo>
                  <a:lnTo>
                    <a:pt x="97887" y="144979"/>
                  </a:lnTo>
                  <a:cubicBezTo>
                    <a:pt x="103178" y="143392"/>
                    <a:pt x="107940" y="141275"/>
                    <a:pt x="112702" y="138630"/>
                  </a:cubicBezTo>
                  <a:lnTo>
                    <a:pt x="120639" y="146566"/>
                  </a:lnTo>
                  <a:cubicBezTo>
                    <a:pt x="121698" y="147624"/>
                    <a:pt x="123285" y="148683"/>
                    <a:pt x="125401" y="148683"/>
                  </a:cubicBezTo>
                  <a:cubicBezTo>
                    <a:pt x="127518" y="148683"/>
                    <a:pt x="128576" y="148153"/>
                    <a:pt x="130163" y="146566"/>
                  </a:cubicBezTo>
                  <a:lnTo>
                    <a:pt x="146037" y="130693"/>
                  </a:lnTo>
                  <a:cubicBezTo>
                    <a:pt x="148683" y="128047"/>
                    <a:pt x="148683" y="123814"/>
                    <a:pt x="146037" y="121697"/>
                  </a:cubicBezTo>
                  <a:lnTo>
                    <a:pt x="138100" y="113761"/>
                  </a:lnTo>
                  <a:cubicBezTo>
                    <a:pt x="140746" y="108999"/>
                    <a:pt x="142862" y="104237"/>
                    <a:pt x="144449" y="98946"/>
                  </a:cubicBezTo>
                  <a:lnTo>
                    <a:pt x="155561" y="98946"/>
                  </a:lnTo>
                  <a:cubicBezTo>
                    <a:pt x="159265" y="98946"/>
                    <a:pt x="161911" y="96300"/>
                    <a:pt x="161911" y="92596"/>
                  </a:cubicBezTo>
                  <a:lnTo>
                    <a:pt x="161911" y="70373"/>
                  </a:lnTo>
                  <a:cubicBezTo>
                    <a:pt x="161911" y="66670"/>
                    <a:pt x="159265" y="64024"/>
                    <a:pt x="155561" y="64024"/>
                  </a:cubicBezTo>
                  <a:lnTo>
                    <a:pt x="144449" y="64024"/>
                  </a:lnTo>
                  <a:cubicBezTo>
                    <a:pt x="142862" y="58733"/>
                    <a:pt x="140746" y="53971"/>
                    <a:pt x="138100" y="49208"/>
                  </a:cubicBezTo>
                  <a:lnTo>
                    <a:pt x="146037" y="41272"/>
                  </a:lnTo>
                  <a:cubicBezTo>
                    <a:pt x="148683" y="38626"/>
                    <a:pt x="148683" y="34393"/>
                    <a:pt x="146037" y="32277"/>
                  </a:cubicBezTo>
                  <a:lnTo>
                    <a:pt x="130163" y="16403"/>
                  </a:lnTo>
                  <a:cubicBezTo>
                    <a:pt x="127518" y="13758"/>
                    <a:pt x="123285" y="13758"/>
                    <a:pt x="121168" y="16403"/>
                  </a:cubicBezTo>
                  <a:lnTo>
                    <a:pt x="113232" y="23810"/>
                  </a:lnTo>
                  <a:cubicBezTo>
                    <a:pt x="108469" y="21165"/>
                    <a:pt x="103708" y="19049"/>
                    <a:pt x="98416" y="17461"/>
                  </a:cubicBezTo>
                  <a:lnTo>
                    <a:pt x="98416" y="6350"/>
                  </a:lnTo>
                  <a:cubicBezTo>
                    <a:pt x="98416" y="2646"/>
                    <a:pt x="95771" y="0"/>
                    <a:pt x="92067" y="0"/>
                  </a:cubicBezTo>
                  <a:lnTo>
                    <a:pt x="69844" y="0"/>
                  </a:lnTo>
                  <a:cubicBezTo>
                    <a:pt x="66140" y="0"/>
                    <a:pt x="63494" y="2646"/>
                    <a:pt x="63494" y="6350"/>
                  </a:cubicBezTo>
                  <a:lnTo>
                    <a:pt x="63494" y="17461"/>
                  </a:lnTo>
                  <a:cubicBezTo>
                    <a:pt x="58203" y="19049"/>
                    <a:pt x="53441" y="21165"/>
                    <a:pt x="48679" y="23810"/>
                  </a:cubicBezTo>
                  <a:lnTo>
                    <a:pt x="40742" y="16403"/>
                  </a:lnTo>
                  <a:cubicBezTo>
                    <a:pt x="38097" y="13758"/>
                    <a:pt x="33864" y="13758"/>
                    <a:pt x="31747" y="16403"/>
                  </a:cubicBezTo>
                  <a:lnTo>
                    <a:pt x="15874" y="32277"/>
                  </a:lnTo>
                  <a:cubicBezTo>
                    <a:pt x="13228" y="34922"/>
                    <a:pt x="13228" y="39155"/>
                    <a:pt x="15874" y="41272"/>
                  </a:cubicBezTo>
                  <a:lnTo>
                    <a:pt x="23810" y="49208"/>
                  </a:lnTo>
                  <a:cubicBezTo>
                    <a:pt x="21165" y="53971"/>
                    <a:pt x="19048" y="58733"/>
                    <a:pt x="17461" y="64024"/>
                  </a:cubicBezTo>
                  <a:lnTo>
                    <a:pt x="6349" y="64024"/>
                  </a:lnTo>
                  <a:cubicBezTo>
                    <a:pt x="2646" y="64024"/>
                    <a:pt x="0" y="66670"/>
                    <a:pt x="0" y="70373"/>
                  </a:cubicBezTo>
                  <a:lnTo>
                    <a:pt x="0" y="92596"/>
                  </a:lnTo>
                  <a:cubicBezTo>
                    <a:pt x="0" y="96300"/>
                    <a:pt x="2646" y="98946"/>
                    <a:pt x="6349" y="98946"/>
                  </a:cubicBezTo>
                  <a:lnTo>
                    <a:pt x="17461" y="98946"/>
                  </a:lnTo>
                  <a:cubicBezTo>
                    <a:pt x="19048" y="104237"/>
                    <a:pt x="21165" y="108999"/>
                    <a:pt x="23810" y="113761"/>
                  </a:cubicBezTo>
                  <a:lnTo>
                    <a:pt x="15874" y="121697"/>
                  </a:lnTo>
                  <a:cubicBezTo>
                    <a:pt x="13228" y="124343"/>
                    <a:pt x="13228" y="128576"/>
                    <a:pt x="15874" y="130693"/>
                  </a:cubicBezTo>
                  <a:lnTo>
                    <a:pt x="31747" y="146566"/>
                  </a:lnTo>
                  <a:cubicBezTo>
                    <a:pt x="34393" y="149212"/>
                    <a:pt x="38626" y="149212"/>
                    <a:pt x="40742" y="146566"/>
                  </a:cubicBezTo>
                  <a:lnTo>
                    <a:pt x="48679" y="138630"/>
                  </a:lnTo>
                  <a:cubicBezTo>
                    <a:pt x="52383" y="141804"/>
                    <a:pt x="57674" y="143921"/>
                    <a:pt x="62965" y="144979"/>
                  </a:cubicBezTo>
                  <a:close/>
                  <a:moveTo>
                    <a:pt x="42330" y="126460"/>
                  </a:moveTo>
                  <a:lnTo>
                    <a:pt x="35451" y="133338"/>
                  </a:lnTo>
                  <a:lnTo>
                    <a:pt x="28573" y="126460"/>
                  </a:lnTo>
                  <a:lnTo>
                    <a:pt x="35451" y="119581"/>
                  </a:lnTo>
                  <a:cubicBezTo>
                    <a:pt x="37568" y="117465"/>
                    <a:pt x="38097" y="113761"/>
                    <a:pt x="35980" y="111115"/>
                  </a:cubicBezTo>
                  <a:cubicBezTo>
                    <a:pt x="31747" y="105295"/>
                    <a:pt x="29102" y="98417"/>
                    <a:pt x="27514" y="91009"/>
                  </a:cubicBezTo>
                  <a:cubicBezTo>
                    <a:pt x="26985" y="87834"/>
                    <a:pt x="24340" y="85718"/>
                    <a:pt x="21165" y="85718"/>
                  </a:cubicBezTo>
                  <a:lnTo>
                    <a:pt x="11641" y="85718"/>
                  </a:lnTo>
                  <a:lnTo>
                    <a:pt x="11641" y="76193"/>
                  </a:lnTo>
                  <a:lnTo>
                    <a:pt x="21165" y="76193"/>
                  </a:lnTo>
                  <a:cubicBezTo>
                    <a:pt x="24340" y="76193"/>
                    <a:pt x="26985" y="74077"/>
                    <a:pt x="27514" y="70902"/>
                  </a:cubicBezTo>
                  <a:cubicBezTo>
                    <a:pt x="29102" y="63494"/>
                    <a:pt x="31747" y="57145"/>
                    <a:pt x="35980" y="50796"/>
                  </a:cubicBezTo>
                  <a:cubicBezTo>
                    <a:pt x="37568" y="48150"/>
                    <a:pt x="37568" y="44975"/>
                    <a:pt x="35451" y="42330"/>
                  </a:cubicBezTo>
                  <a:lnTo>
                    <a:pt x="28573" y="35451"/>
                  </a:lnTo>
                  <a:lnTo>
                    <a:pt x="35451" y="28573"/>
                  </a:lnTo>
                  <a:lnTo>
                    <a:pt x="42330" y="35451"/>
                  </a:lnTo>
                  <a:cubicBezTo>
                    <a:pt x="44446" y="37568"/>
                    <a:pt x="48150" y="38097"/>
                    <a:pt x="50796" y="35980"/>
                  </a:cubicBezTo>
                  <a:cubicBezTo>
                    <a:pt x="56616" y="31747"/>
                    <a:pt x="63494" y="29102"/>
                    <a:pt x="70902" y="27515"/>
                  </a:cubicBezTo>
                  <a:cubicBezTo>
                    <a:pt x="74077" y="26986"/>
                    <a:pt x="76193" y="24340"/>
                    <a:pt x="76193" y="21165"/>
                  </a:cubicBezTo>
                  <a:lnTo>
                    <a:pt x="76193" y="11641"/>
                  </a:lnTo>
                  <a:lnTo>
                    <a:pt x="85717" y="11641"/>
                  </a:lnTo>
                  <a:lnTo>
                    <a:pt x="85717" y="21165"/>
                  </a:lnTo>
                  <a:cubicBezTo>
                    <a:pt x="85717" y="24340"/>
                    <a:pt x="87834" y="26986"/>
                    <a:pt x="91009" y="27515"/>
                  </a:cubicBezTo>
                  <a:cubicBezTo>
                    <a:pt x="98416" y="29102"/>
                    <a:pt x="104766" y="31747"/>
                    <a:pt x="111115" y="35980"/>
                  </a:cubicBezTo>
                  <a:cubicBezTo>
                    <a:pt x="113761" y="37568"/>
                    <a:pt x="116935" y="37568"/>
                    <a:pt x="119581" y="35451"/>
                  </a:cubicBezTo>
                  <a:lnTo>
                    <a:pt x="126459" y="28573"/>
                  </a:lnTo>
                  <a:lnTo>
                    <a:pt x="133338" y="35451"/>
                  </a:lnTo>
                  <a:lnTo>
                    <a:pt x="126459" y="42330"/>
                  </a:lnTo>
                  <a:cubicBezTo>
                    <a:pt x="124343" y="44446"/>
                    <a:pt x="123814" y="48150"/>
                    <a:pt x="125930" y="50796"/>
                  </a:cubicBezTo>
                  <a:cubicBezTo>
                    <a:pt x="130163" y="56616"/>
                    <a:pt x="132809" y="63494"/>
                    <a:pt x="134396" y="70902"/>
                  </a:cubicBezTo>
                  <a:cubicBezTo>
                    <a:pt x="134926" y="74077"/>
                    <a:pt x="137571" y="76193"/>
                    <a:pt x="140746" y="76193"/>
                  </a:cubicBezTo>
                  <a:lnTo>
                    <a:pt x="150270" y="76193"/>
                  </a:lnTo>
                  <a:lnTo>
                    <a:pt x="150270" y="85718"/>
                  </a:lnTo>
                  <a:lnTo>
                    <a:pt x="140746" y="85718"/>
                  </a:lnTo>
                  <a:cubicBezTo>
                    <a:pt x="137571" y="85718"/>
                    <a:pt x="134926" y="87834"/>
                    <a:pt x="134396" y="91009"/>
                  </a:cubicBezTo>
                  <a:cubicBezTo>
                    <a:pt x="132809" y="98417"/>
                    <a:pt x="130163" y="104766"/>
                    <a:pt x="125930" y="111115"/>
                  </a:cubicBezTo>
                  <a:cubicBezTo>
                    <a:pt x="124343" y="113761"/>
                    <a:pt x="124343" y="116936"/>
                    <a:pt x="126459" y="119581"/>
                  </a:cubicBezTo>
                  <a:lnTo>
                    <a:pt x="133338" y="126460"/>
                  </a:lnTo>
                  <a:lnTo>
                    <a:pt x="126459" y="133338"/>
                  </a:lnTo>
                  <a:lnTo>
                    <a:pt x="119581" y="126460"/>
                  </a:lnTo>
                  <a:cubicBezTo>
                    <a:pt x="117464" y="124343"/>
                    <a:pt x="113761" y="123814"/>
                    <a:pt x="111115" y="125931"/>
                  </a:cubicBezTo>
                  <a:cubicBezTo>
                    <a:pt x="105295" y="130164"/>
                    <a:pt x="98416" y="132809"/>
                    <a:pt x="91009" y="134396"/>
                  </a:cubicBezTo>
                  <a:cubicBezTo>
                    <a:pt x="87834" y="134925"/>
                    <a:pt x="85717" y="137571"/>
                    <a:pt x="85717" y="140746"/>
                  </a:cubicBezTo>
                  <a:lnTo>
                    <a:pt x="85717" y="150270"/>
                  </a:lnTo>
                  <a:lnTo>
                    <a:pt x="76193" y="150270"/>
                  </a:lnTo>
                  <a:lnTo>
                    <a:pt x="76193" y="140746"/>
                  </a:lnTo>
                  <a:cubicBezTo>
                    <a:pt x="76193" y="137571"/>
                    <a:pt x="74077" y="134925"/>
                    <a:pt x="70902" y="134396"/>
                  </a:cubicBezTo>
                  <a:cubicBezTo>
                    <a:pt x="63494" y="132809"/>
                    <a:pt x="57145" y="130164"/>
                    <a:pt x="50796" y="125931"/>
                  </a:cubicBezTo>
                  <a:cubicBezTo>
                    <a:pt x="48150" y="123814"/>
                    <a:pt x="44446" y="123814"/>
                    <a:pt x="42330" y="126460"/>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800">
                <a:solidFill>
                  <a:schemeClr val="dk1"/>
                </a:solidFill>
                <a:latin typeface="Calibri"/>
                <a:ea typeface="Calibri"/>
                <a:cs typeface="Calibri"/>
                <a:sym typeface="Calibri"/>
              </a:endParaRPr>
            </a:p>
          </p:txBody>
        </p:sp>
      </p:grpSp>
      <p:sp>
        <p:nvSpPr>
          <p:cNvPr id="4" name="TextBox 3">
            <a:extLst>
              <a:ext uri="{FF2B5EF4-FFF2-40B4-BE49-F238E27FC236}">
                <a16:creationId xmlns:a16="http://schemas.microsoft.com/office/drawing/2014/main" id="{9A157313-7424-B098-20DA-BEE51A45E89B}"/>
              </a:ext>
            </a:extLst>
          </p:cNvPr>
          <p:cNvSpPr txBox="1"/>
          <p:nvPr/>
        </p:nvSpPr>
        <p:spPr>
          <a:xfrm>
            <a:off x="3055908" y="3244334"/>
            <a:ext cx="611181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5387507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B580A-AEAD-1E7F-A0E7-A88831E9A46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442817B-45F0-88F4-A4A4-608FCD9C448E}"/>
              </a:ext>
            </a:extLst>
          </p:cNvPr>
          <p:cNvSpPr txBox="1"/>
          <p:nvPr/>
        </p:nvSpPr>
        <p:spPr>
          <a:xfrm>
            <a:off x="1066800" y="3606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Late Proposal Policy</a:t>
            </a:r>
          </a:p>
        </p:txBody>
      </p:sp>
      <p:sp>
        <p:nvSpPr>
          <p:cNvPr id="4" name="TextBox 3">
            <a:extLst>
              <a:ext uri="{FF2B5EF4-FFF2-40B4-BE49-F238E27FC236}">
                <a16:creationId xmlns:a16="http://schemas.microsoft.com/office/drawing/2014/main" id="{66AB1F67-EA6E-018E-F606-76F84AFA12C8}"/>
              </a:ext>
            </a:extLst>
          </p:cNvPr>
          <p:cNvSpPr txBox="1"/>
          <p:nvPr/>
        </p:nvSpPr>
        <p:spPr>
          <a:xfrm>
            <a:off x="934720" y="1010245"/>
            <a:ext cx="10678160" cy="6001643"/>
          </a:xfrm>
          <a:prstGeom prst="rect">
            <a:avLst/>
          </a:prstGeom>
          <a:noFill/>
        </p:spPr>
        <p:txBody>
          <a:bodyPr wrap="square" rtlCol="0">
            <a:spAutoFit/>
          </a:bodyPr>
          <a:lstStyle/>
          <a:p>
            <a:r>
              <a:rPr lang="en-US" sz="24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rPr>
              <a:t>What is a late proposal?</a:t>
            </a:r>
          </a:p>
          <a:p>
            <a:r>
              <a:rPr lang="en-US" sz="20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A late proposal is any proposal where the documents needed for internal routing have not been provided to your RA by the ALVSCE submission deadline of 8 business days prior to the Sponsor deadline.</a:t>
            </a:r>
          </a:p>
          <a:p>
            <a:r>
              <a:rPr lang="en-US" sz="20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This could be for a number of reasons, including short notice from the sponsor, unresponsive collaborators, illness, or you only found about the funding opportunity and it’s due next week!</a:t>
            </a:r>
          </a:p>
          <a:p>
            <a:r>
              <a:rPr lang="en-US" sz="20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However, the impact of a late proposal is the same regardless of the reason for lateness</a:t>
            </a:r>
          </a:p>
          <a:p>
            <a:endParaRPr lang="en-US" sz="20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endParaRPr>
          </a:p>
          <a:p>
            <a:r>
              <a:rPr lang="en-US" sz="24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rPr>
              <a:t>What is the impact of a late proposals?</a:t>
            </a:r>
          </a:p>
          <a:p>
            <a:endParaRPr lang="en-US" sz="20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sz="20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sz="20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r>
              <a:rPr lang="en-US"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rPr>
              <a:t>. </a:t>
            </a:r>
          </a:p>
          <a:p>
            <a:endPar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pPr marL="285750" indent="-285750">
              <a:buFont typeface="Arial" panose="020B0604020202020204" pitchFamily="34" charset="0"/>
              <a:buChar char="•"/>
            </a:pPr>
            <a:endParaRPr lang="en-US" dirty="0"/>
          </a:p>
        </p:txBody>
      </p:sp>
      <p:graphicFrame>
        <p:nvGraphicFramePr>
          <p:cNvPr id="2" name="Table 1">
            <a:extLst>
              <a:ext uri="{FF2B5EF4-FFF2-40B4-BE49-F238E27FC236}">
                <a16:creationId xmlns:a16="http://schemas.microsoft.com/office/drawing/2014/main" id="{5B3E9F43-9931-8F4D-85A9-4A6FBABBB15C}"/>
              </a:ext>
            </a:extLst>
          </p:cNvPr>
          <p:cNvGraphicFramePr>
            <a:graphicFrameLocks noGrp="1"/>
          </p:cNvGraphicFramePr>
          <p:nvPr>
            <p:extLst>
              <p:ext uri="{D42A27DB-BD31-4B8C-83A1-F6EECF244321}">
                <p14:modId xmlns:p14="http://schemas.microsoft.com/office/powerpoint/2010/main" val="2477862758"/>
              </p:ext>
            </p:extLst>
          </p:nvPr>
        </p:nvGraphicFramePr>
        <p:xfrm>
          <a:off x="1065362" y="4072762"/>
          <a:ext cx="10061276" cy="2377440"/>
        </p:xfrm>
        <a:graphic>
          <a:graphicData uri="http://schemas.openxmlformats.org/drawingml/2006/table">
            <a:tbl>
              <a:tblPr firstRow="1" bandRow="1">
                <a:tableStyleId>{7DF18680-E054-41AD-8BC1-D1AEF772440D}</a:tableStyleId>
              </a:tblPr>
              <a:tblGrid>
                <a:gridCol w="5030638">
                  <a:extLst>
                    <a:ext uri="{9D8B030D-6E8A-4147-A177-3AD203B41FA5}">
                      <a16:colId xmlns:a16="http://schemas.microsoft.com/office/drawing/2014/main" val="223006999"/>
                    </a:ext>
                  </a:extLst>
                </a:gridCol>
                <a:gridCol w="5030638">
                  <a:extLst>
                    <a:ext uri="{9D8B030D-6E8A-4147-A177-3AD203B41FA5}">
                      <a16:colId xmlns:a16="http://schemas.microsoft.com/office/drawing/2014/main" val="3738924296"/>
                    </a:ext>
                  </a:extLst>
                </a:gridCol>
              </a:tblGrid>
              <a:tr h="0">
                <a:tc>
                  <a:txBody>
                    <a:bodyPr/>
                    <a:lstStyle/>
                    <a:p>
                      <a:pPr marL="0" marR="0" lvl="0" indent="0" algn="l" defTabSz="914172" rtl="0" eaLnBrk="1" fontAlgn="auto" latinLnBrk="0" hangingPunct="1">
                        <a:lnSpc>
                          <a:spcPct val="100000"/>
                        </a:lnSpc>
                        <a:spcBef>
                          <a:spcPts val="0"/>
                        </a:spcBef>
                        <a:spcAft>
                          <a:spcPts val="0"/>
                        </a:spcAft>
                        <a:buClrTx/>
                        <a:buSzTx/>
                        <a:buFontTx/>
                        <a:buNone/>
                        <a:tabLst/>
                        <a:defRPr/>
                      </a:pPr>
                      <a:r>
                        <a:rPr lang="en-US" dirty="0">
                          <a:latin typeface="Lato" panose="020F0502020204030203" pitchFamily="34" charset="0"/>
                          <a:ea typeface="Lato" panose="020F0502020204030203" pitchFamily="34" charset="0"/>
                          <a:cs typeface="Lato" panose="020F0502020204030203" pitchFamily="34" charset="0"/>
                        </a:rPr>
                        <a:t>For the Investigator</a:t>
                      </a:r>
                    </a:p>
                  </a:txBody>
                  <a:tcPr/>
                </a:tc>
                <a:tc>
                  <a:txBody>
                    <a:bodyPr/>
                    <a:lstStyle/>
                    <a:p>
                      <a:pPr marL="0" marR="0" lvl="0" indent="0" algn="l" defTabSz="914172" rtl="0" eaLnBrk="1" fontAlgn="auto" latinLnBrk="0" hangingPunct="1">
                        <a:lnSpc>
                          <a:spcPct val="100000"/>
                        </a:lnSpc>
                        <a:spcBef>
                          <a:spcPts val="0"/>
                        </a:spcBef>
                        <a:spcAft>
                          <a:spcPts val="0"/>
                        </a:spcAft>
                        <a:buClrTx/>
                        <a:buSzTx/>
                        <a:buFontTx/>
                        <a:buNone/>
                        <a:tabLst/>
                        <a:defRPr/>
                      </a:pPr>
                      <a:r>
                        <a:rPr lang="en-US" dirty="0">
                          <a:latin typeface="Lato" panose="020F0502020204030203" pitchFamily="34" charset="0"/>
                          <a:ea typeface="Lato" panose="020F0502020204030203" pitchFamily="34" charset="0"/>
                          <a:cs typeface="Lato" panose="020F0502020204030203" pitchFamily="34" charset="0"/>
                        </a:rPr>
                        <a:t>For the RA</a:t>
                      </a:r>
                    </a:p>
                  </a:txBody>
                  <a:tcPr/>
                </a:tc>
                <a:extLst>
                  <a:ext uri="{0D108BD9-81ED-4DB2-BD59-A6C34878D82A}">
                    <a16:rowId xmlns:a16="http://schemas.microsoft.com/office/drawing/2014/main" val="820417787"/>
                  </a:ext>
                </a:extLst>
              </a:tr>
              <a:tr h="1782802">
                <a:tc>
                  <a:txBody>
                    <a:bodyPr/>
                    <a:lstStyle/>
                    <a:p>
                      <a:pPr marL="285750" indent="-285750">
                        <a:buFont typeface="Arial" panose="020B0604020202020204" pitchFamily="34" charset="0"/>
                        <a:buChar char="•"/>
                      </a:pPr>
                      <a:r>
                        <a:rPr lang="en-US" sz="1800" b="0" i="0" u="none" strike="noStrike" kern="1200" dirty="0">
                          <a:solidFill>
                            <a:sysClr val="windowText" lastClr="000000"/>
                          </a:solidFill>
                          <a:effectLst/>
                          <a:latin typeface="Lato" panose="020F0502020204030203" pitchFamily="34" charset="0"/>
                          <a:ea typeface="Lato" panose="020F0502020204030203" pitchFamily="34" charset="0"/>
                          <a:cs typeface="Lato" panose="020F0502020204030203" pitchFamily="34" charset="0"/>
                        </a:rPr>
                        <a:t>reduced amount of time to edit and refine the proposal.</a:t>
                      </a:r>
                    </a:p>
                    <a:p>
                      <a:pPr marL="285750" indent="-285750">
                        <a:buFont typeface="Arial" panose="020B0604020202020204" pitchFamily="34" charset="0"/>
                        <a:buChar char="•"/>
                      </a:pPr>
                      <a:r>
                        <a:rPr lang="en-US" sz="1800" b="0" i="0" u="none" strike="noStrike" kern="1200" dirty="0">
                          <a:solidFill>
                            <a:sysClr val="windowText" lastClr="000000"/>
                          </a:solidFill>
                          <a:effectLst/>
                          <a:latin typeface="Lato" panose="020F0502020204030203" pitchFamily="34" charset="0"/>
                          <a:ea typeface="Lato" panose="020F0502020204030203" pitchFamily="34" charset="0"/>
                          <a:cs typeface="Lato" panose="020F0502020204030203" pitchFamily="34" charset="0"/>
                        </a:rPr>
                        <a:t>preferred research team members unable to join due to shortened deadline.</a:t>
                      </a:r>
                    </a:p>
                    <a:p>
                      <a:pPr marL="285750" indent="-285750">
                        <a:buFont typeface="Arial" panose="020B0604020202020204" pitchFamily="34" charset="0"/>
                        <a:buChar char="•"/>
                      </a:pPr>
                      <a:r>
                        <a:rPr lang="en-US" sz="1800" b="0" i="0" u="none" strike="noStrike" kern="1200" dirty="0">
                          <a:solidFill>
                            <a:sysClr val="windowText" lastClr="000000"/>
                          </a:solidFill>
                          <a:effectLst/>
                          <a:latin typeface="Lato" panose="020F0502020204030203" pitchFamily="34" charset="0"/>
                          <a:ea typeface="Lato" panose="020F0502020204030203" pitchFamily="34" charset="0"/>
                          <a:cs typeface="Lato" panose="020F0502020204030203" pitchFamily="34" charset="0"/>
                        </a:rPr>
                        <a:t>missing key compliance deadlines so the proposal may not be submitted to the sponsor</a:t>
                      </a:r>
                      <a:endParaRPr lang="en-US" dirty="0">
                        <a:solidFill>
                          <a:sysClr val="windowText" lastClr="000000"/>
                        </a:solidFill>
                        <a:latin typeface="Lato" panose="020F0502020204030203" pitchFamily="34" charset="0"/>
                        <a:ea typeface="Lato" panose="020F0502020204030203" pitchFamily="34" charset="0"/>
                        <a:cs typeface="Lato" panose="020F0502020204030203" pitchFamily="34" charset="0"/>
                      </a:endParaRPr>
                    </a:p>
                  </a:txBody>
                  <a:tcPr/>
                </a:tc>
                <a:tc>
                  <a:txBody>
                    <a:bodyPr/>
                    <a:lstStyle/>
                    <a:p>
                      <a:pPr marL="285750" indent="-285750">
                        <a:buFont typeface="Arial" panose="020B0604020202020204" pitchFamily="34" charset="0"/>
                        <a:buChar char="•"/>
                      </a:pPr>
                      <a:r>
                        <a:rPr lang="en-US" sz="1800" b="0" i="0" u="none" strike="noStrike" kern="1200" dirty="0">
                          <a:solidFill>
                            <a:sysClr val="windowText" lastClr="000000"/>
                          </a:solidFill>
                          <a:effectLst/>
                          <a:latin typeface="Lato" panose="020F0502020204030203" pitchFamily="34" charset="0"/>
                          <a:ea typeface="Lato" panose="020F0502020204030203" pitchFamily="34" charset="0"/>
                          <a:cs typeface="Lato" panose="020F0502020204030203" pitchFamily="34" charset="0"/>
                        </a:rPr>
                        <a:t>late proposals require stopping work on other on-time proposals to generate and route documentation.</a:t>
                      </a:r>
                    </a:p>
                    <a:p>
                      <a:pPr marL="285750" indent="-285750">
                        <a:buFont typeface="Arial" panose="020B0604020202020204" pitchFamily="34" charset="0"/>
                        <a:buChar char="•"/>
                      </a:pPr>
                      <a:r>
                        <a:rPr lang="en-US" sz="1800" b="0" i="0" u="none" strike="noStrike" kern="1200" dirty="0">
                          <a:solidFill>
                            <a:sysClr val="windowText" lastClr="000000"/>
                          </a:solidFill>
                          <a:effectLst/>
                          <a:latin typeface="Lato" panose="020F0502020204030203" pitchFamily="34" charset="0"/>
                          <a:ea typeface="Lato" panose="020F0502020204030203" pitchFamily="34" charset="0"/>
                          <a:cs typeface="Lato" panose="020F0502020204030203" pitchFamily="34" charset="0"/>
                        </a:rPr>
                        <a:t>significant negative impact on RA workload and working hours</a:t>
                      </a:r>
                      <a:endParaRPr lang="en-US" dirty="0">
                        <a:solidFill>
                          <a:sysClr val="windowText" lastClr="000000"/>
                        </a:solidFill>
                        <a:latin typeface="Lato" panose="020F0502020204030203" pitchFamily="34" charset="0"/>
                        <a:ea typeface="Lato" panose="020F0502020204030203" pitchFamily="34" charset="0"/>
                        <a:cs typeface="Lato" panose="020F0502020204030203" pitchFamily="34" charset="0"/>
                      </a:endParaRPr>
                    </a:p>
                    <a:p>
                      <a:endParaRPr lang="en-US" dirty="0">
                        <a:latin typeface="Lato" panose="020F0502020204030203" pitchFamily="34" charset="0"/>
                        <a:ea typeface="Lato" panose="020F0502020204030203" pitchFamily="34" charset="0"/>
                        <a:cs typeface="Lato" panose="020F0502020204030203" pitchFamily="34" charset="0"/>
                      </a:endParaRPr>
                    </a:p>
                  </a:txBody>
                  <a:tcPr/>
                </a:tc>
                <a:extLst>
                  <a:ext uri="{0D108BD9-81ED-4DB2-BD59-A6C34878D82A}">
                    <a16:rowId xmlns:a16="http://schemas.microsoft.com/office/drawing/2014/main" val="4291556862"/>
                  </a:ext>
                </a:extLst>
              </a:tr>
            </a:tbl>
          </a:graphicData>
        </a:graphic>
      </p:graphicFrame>
    </p:spTree>
    <p:extLst>
      <p:ext uri="{BB962C8B-B14F-4D97-AF65-F5344CB8AC3E}">
        <p14:creationId xmlns:p14="http://schemas.microsoft.com/office/powerpoint/2010/main" val="1607119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4B05B-1582-E830-91D3-54DB9F3673B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7E573CB-6E25-FD7B-E523-50D55C772BCA}"/>
              </a:ext>
            </a:extLst>
          </p:cNvPr>
          <p:cNvSpPr txBox="1"/>
          <p:nvPr/>
        </p:nvSpPr>
        <p:spPr>
          <a:xfrm>
            <a:off x="1066800" y="3098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Late Proposal Policy - Overview</a:t>
            </a:r>
          </a:p>
        </p:txBody>
      </p:sp>
      <p:sp>
        <p:nvSpPr>
          <p:cNvPr id="4" name="TextBox 3">
            <a:extLst>
              <a:ext uri="{FF2B5EF4-FFF2-40B4-BE49-F238E27FC236}">
                <a16:creationId xmlns:a16="http://schemas.microsoft.com/office/drawing/2014/main" id="{95D6508B-3FEE-6707-E1F4-46A473402D65}"/>
              </a:ext>
            </a:extLst>
          </p:cNvPr>
          <p:cNvSpPr txBox="1"/>
          <p:nvPr/>
        </p:nvSpPr>
        <p:spPr>
          <a:xfrm>
            <a:off x="802640" y="977721"/>
            <a:ext cx="10678160" cy="6453049"/>
          </a:xfrm>
          <a:prstGeom prst="rect">
            <a:avLst/>
          </a:prstGeom>
          <a:noFill/>
        </p:spPr>
        <p:txBody>
          <a:bodyPr wrap="square" rtlCol="0">
            <a:spAutoFit/>
          </a:bodyPr>
          <a:lstStyle/>
          <a:p>
            <a:pPr marL="0" indent="0" rtl="0">
              <a:spcBef>
                <a:spcPts val="1200"/>
              </a:spcBef>
              <a:spcAft>
                <a:spcPts val="1000"/>
              </a:spcAft>
              <a:buNone/>
            </a:pP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Will apply to </a:t>
            </a:r>
            <a:r>
              <a:rPr lang="en-US" sz="2200" b="1" i="0" u="none" strike="noStrike" dirty="0">
                <a:solidFill>
                  <a:schemeClr val="accent5">
                    <a:lumMod val="75000"/>
                  </a:schemeClr>
                </a:solidFill>
                <a:effectLst/>
                <a:latin typeface="Lato" panose="020F0502020204030203" pitchFamily="34" charset="0"/>
                <a:ea typeface="Lato" panose="020F0502020204030203" pitchFamily="34" charset="0"/>
                <a:cs typeface="Lato" panose="020F0502020204030203" pitchFamily="34" charset="0"/>
              </a:rPr>
              <a:t>all</a:t>
            </a:r>
            <a:r>
              <a:rPr lang="en-US" sz="2200" b="0" i="0" u="none" strike="noStrike" dirty="0">
                <a:solidFill>
                  <a:schemeClr val="accent5">
                    <a:lumMod val="75000"/>
                  </a:schemeClr>
                </a:solidFill>
                <a:effectLst/>
                <a:latin typeface="Lato" panose="020F0502020204030203" pitchFamily="34" charset="0"/>
                <a:ea typeface="Lato" panose="020F0502020204030203" pitchFamily="34" charset="0"/>
                <a:cs typeface="Lato" panose="020F0502020204030203" pitchFamily="34" charset="0"/>
              </a:rPr>
              <a:t> </a:t>
            </a: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new, competing renewal, continuation and re-submission proposals where there is a sponsor deadline. </a:t>
            </a:r>
            <a:endParaRPr lang="en-US" sz="2200" dirty="0">
              <a:effectLst/>
              <a:latin typeface="Lato" panose="020F0502020204030203" pitchFamily="34" charset="0"/>
              <a:ea typeface="Lato" panose="020F0502020204030203" pitchFamily="34" charset="0"/>
              <a:cs typeface="Lato" panose="020F0502020204030203" pitchFamily="34" charset="0"/>
            </a:endParaRPr>
          </a:p>
          <a:p>
            <a:pPr marL="0" indent="0" rtl="0">
              <a:spcBef>
                <a:spcPts val="0"/>
              </a:spcBef>
              <a:spcAft>
                <a:spcPts val="1000"/>
              </a:spcAft>
              <a:buNone/>
            </a:pP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Any proposal where key documentation for internal routing is not provided by the </a:t>
            </a:r>
            <a:r>
              <a:rPr lang="en-US" sz="2200" b="1" i="0" u="none" strike="noStrike" dirty="0">
                <a:solidFill>
                  <a:schemeClr val="accent1">
                    <a:lumMod val="60000"/>
                    <a:lumOff val="40000"/>
                  </a:schemeClr>
                </a:solidFill>
                <a:effectLst/>
                <a:latin typeface="Lato" panose="020F0502020204030203" pitchFamily="34" charset="0"/>
                <a:ea typeface="Lato" panose="020F0502020204030203" pitchFamily="34" charset="0"/>
                <a:cs typeface="Lato" panose="020F0502020204030203" pitchFamily="34" charset="0"/>
              </a:rPr>
              <a:t>8 business day</a:t>
            </a: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 deadline identified in the ALVSCE timeline will be considered late and will require </a:t>
            </a:r>
            <a:r>
              <a:rPr lang="en-US" sz="2200" b="1" i="0" u="none" strike="noStrike" dirty="0">
                <a:solidFill>
                  <a:schemeClr val="accent1">
                    <a:lumMod val="60000"/>
                    <a:lumOff val="40000"/>
                  </a:schemeClr>
                </a:solidFill>
                <a:effectLst/>
                <a:latin typeface="Lato" panose="020F0502020204030203" pitchFamily="34" charset="0"/>
                <a:ea typeface="Lato" panose="020F0502020204030203" pitchFamily="34" charset="0"/>
                <a:cs typeface="Lato" panose="020F0502020204030203" pitchFamily="34" charset="0"/>
              </a:rPr>
              <a:t>Unit Head approval </a:t>
            </a: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for the proposal to proceed.</a:t>
            </a:r>
            <a:endParaRPr lang="en-US" sz="2200" dirty="0">
              <a:effectLst/>
              <a:latin typeface="Lato" panose="020F0502020204030203" pitchFamily="34" charset="0"/>
              <a:ea typeface="Lato" panose="020F0502020204030203" pitchFamily="34" charset="0"/>
              <a:cs typeface="Lato" panose="020F0502020204030203" pitchFamily="34" charset="0"/>
            </a:endParaRPr>
          </a:p>
          <a:p>
            <a:pPr marL="0" indent="0" rtl="0">
              <a:spcBef>
                <a:spcPts val="0"/>
              </a:spcBef>
              <a:spcAft>
                <a:spcPts val="1000"/>
              </a:spcAft>
              <a:buNone/>
            </a:pP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For proposals where the RA is first notified of the proposal, or has not received any documentation from the Investigator by </a:t>
            </a:r>
            <a:r>
              <a:rPr lang="en-US" sz="2200" b="1" i="0" u="none" strike="noStrike" dirty="0">
                <a:solidFill>
                  <a:srgbClr val="C341F1"/>
                </a:solidFill>
                <a:effectLst/>
                <a:latin typeface="Lato" panose="020F0502020204030203" pitchFamily="34" charset="0"/>
                <a:ea typeface="Lato" panose="020F0502020204030203" pitchFamily="34" charset="0"/>
                <a:cs typeface="Lato" panose="020F0502020204030203" pitchFamily="34" charset="0"/>
              </a:rPr>
              <a:t>5 business days prior </a:t>
            </a: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to the sponsor deadline, this will require the approval of both the Investigator’s </a:t>
            </a:r>
            <a:r>
              <a:rPr lang="en-US" sz="2200" b="1" i="0" u="none" strike="noStrike" dirty="0">
                <a:solidFill>
                  <a:srgbClr val="C341F1"/>
                </a:solidFill>
                <a:effectLst/>
                <a:latin typeface="Lato" panose="020F0502020204030203" pitchFamily="34" charset="0"/>
                <a:ea typeface="Lato" panose="020F0502020204030203" pitchFamily="34" charset="0"/>
                <a:cs typeface="Lato" panose="020F0502020204030203" pitchFamily="34" charset="0"/>
              </a:rPr>
              <a:t>Unit Head </a:t>
            </a: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and the </a:t>
            </a:r>
            <a:r>
              <a:rPr lang="en-US" sz="2200" b="1" i="0" u="none" strike="noStrike" dirty="0">
                <a:solidFill>
                  <a:srgbClr val="C341F1"/>
                </a:solidFill>
                <a:effectLst/>
                <a:latin typeface="Lato" panose="020F0502020204030203" pitchFamily="34" charset="0"/>
                <a:ea typeface="Lato" panose="020F0502020204030203" pitchFamily="34" charset="0"/>
                <a:cs typeface="Lato" panose="020F0502020204030203" pitchFamily="34" charset="0"/>
              </a:rPr>
              <a:t>Associate Dean of Research </a:t>
            </a: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for the proposal to proceed</a:t>
            </a:r>
            <a:endParaRPr lang="en-US" sz="2200" dirty="0">
              <a:effectLst/>
              <a:latin typeface="Lato" panose="020F0502020204030203" pitchFamily="34" charset="0"/>
              <a:ea typeface="Lato" panose="020F0502020204030203" pitchFamily="34" charset="0"/>
              <a:cs typeface="Lato" panose="020F0502020204030203" pitchFamily="34" charset="0"/>
            </a:endParaRPr>
          </a:p>
          <a:p>
            <a:pPr marL="0" indent="0" rtl="0">
              <a:spcBef>
                <a:spcPts val="0"/>
              </a:spcBef>
              <a:spcAft>
                <a:spcPts val="0"/>
              </a:spcAft>
              <a:buNone/>
            </a:pPr>
            <a:r>
              <a:rPr lang="en-US" sz="2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Approvals will be obtained through the Late Proposal Request Process integrated into our ALVSCE Preaward Workflow. This process is also aligned with SPS late proposal processes.</a:t>
            </a:r>
            <a:endParaRPr lang="en-US" sz="2200" dirty="0">
              <a:effectLst/>
              <a:latin typeface="Lato" panose="020F0502020204030203" pitchFamily="34" charset="0"/>
              <a:ea typeface="Lato" panose="020F0502020204030203" pitchFamily="34" charset="0"/>
              <a:cs typeface="Lato" panose="020F0502020204030203" pitchFamily="34" charset="0"/>
            </a:endParaRPr>
          </a:p>
          <a:p>
            <a:pPr marL="0" indent="0" rtl="0">
              <a:spcBef>
                <a:spcPts val="1200"/>
              </a:spcBef>
              <a:spcAft>
                <a:spcPts val="1000"/>
              </a:spcAft>
              <a:buNone/>
            </a:pPr>
            <a:r>
              <a:rPr lang="en-US" sz="2000" b="0" i="1" u="none" strike="noStrike" dirty="0">
                <a:solidFill>
                  <a:schemeClr val="accent5">
                    <a:lumMod val="75000"/>
                  </a:schemeClr>
                </a:solidFill>
                <a:effectLst/>
                <a:latin typeface="Lato" panose="020F0502020204030203" pitchFamily="34" charset="0"/>
                <a:ea typeface="Lato" panose="020F0502020204030203" pitchFamily="34" charset="0"/>
                <a:cs typeface="Lato" panose="020F0502020204030203" pitchFamily="34" charset="0"/>
              </a:rPr>
              <a:t>For non-competing proposals, or proposals where the sponsor has requested a short turnaround, investigators will be asked to contact their RA as soon as they are notified as these proposals may require additional steps to ensure timely submission by Sponsored Project Services.</a:t>
            </a:r>
            <a:endParaRPr lang="en-US" sz="2000" dirty="0">
              <a:solidFill>
                <a:schemeClr val="accent5">
                  <a:lumMod val="75000"/>
                </a:schemeClr>
              </a:solidFill>
              <a:effectLst/>
              <a:latin typeface="Lato" panose="020F0502020204030203" pitchFamily="34" charset="0"/>
              <a:ea typeface="Lato" panose="020F0502020204030203" pitchFamily="34" charset="0"/>
              <a:cs typeface="Lato" panose="020F0502020204030203" pitchFamily="34" charset="0"/>
            </a:endParaRPr>
          </a:p>
          <a:p>
            <a:endPar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916903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31ED1-2166-7474-0C3D-8658BD1AD49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906CA72-222C-CB6C-20A1-65E7028591C5}"/>
              </a:ext>
            </a:extLst>
          </p:cNvPr>
          <p:cNvSpPr txBox="1"/>
          <p:nvPr/>
        </p:nvSpPr>
        <p:spPr>
          <a:xfrm>
            <a:off x="1066800" y="3098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Late Proposal Policy - Process</a:t>
            </a:r>
          </a:p>
        </p:txBody>
      </p:sp>
      <p:sp>
        <p:nvSpPr>
          <p:cNvPr id="4" name="TextBox 3">
            <a:extLst>
              <a:ext uri="{FF2B5EF4-FFF2-40B4-BE49-F238E27FC236}">
                <a16:creationId xmlns:a16="http://schemas.microsoft.com/office/drawing/2014/main" id="{9C0BBDC6-1E6A-AF66-EFF3-B865DC1B4C2F}"/>
              </a:ext>
            </a:extLst>
          </p:cNvPr>
          <p:cNvSpPr txBox="1"/>
          <p:nvPr/>
        </p:nvSpPr>
        <p:spPr>
          <a:xfrm>
            <a:off x="802640" y="977721"/>
            <a:ext cx="10678160" cy="6401753"/>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Investigator completes a proposal intake form or emails their RA about a proposal.</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Workflow system automatically calculates dates based on the submission deadline provided, and will identify those proposals that are subject to the late proposal policy.</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Information is reviewed against the RFP to make sure the dates are correct, before a late proposal request is initiated.</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Investigator will receive an email advising them that their request falls under the late proposal policy and asking them to complete a late proposal form.</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Investigator submits completed form providing an explanation and documentation for the late request</a:t>
            </a:r>
            <a:r>
              <a:rPr lang="en-US" sz="2400" dirty="0">
                <a:solidFill>
                  <a:schemeClr val="tx2"/>
                </a:solidFill>
                <a:latin typeface="Lato" panose="020F0502020204030203" pitchFamily="34" charset="0"/>
                <a:ea typeface="Lato" panose="020F0502020204030203" pitchFamily="34" charset="0"/>
                <a:cs typeface="Lato" panose="020F0502020204030203" pitchFamily="34" charset="0"/>
              </a:rPr>
              <a:t>.</a:t>
            </a:r>
          </a:p>
          <a:p>
            <a:endParaRPr lang="en-US" sz="28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929385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31ED1-2166-7474-0C3D-8658BD1AD49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906CA72-222C-CB6C-20A1-65E7028591C5}"/>
              </a:ext>
            </a:extLst>
          </p:cNvPr>
          <p:cNvSpPr txBox="1"/>
          <p:nvPr/>
        </p:nvSpPr>
        <p:spPr>
          <a:xfrm>
            <a:off x="1066800" y="309880"/>
            <a:ext cx="10414000" cy="769441"/>
          </a:xfrm>
          <a:prstGeom prst="rect">
            <a:avLst/>
          </a:prstGeom>
          <a:noFill/>
        </p:spPr>
        <p:txBody>
          <a:bodyPr wrap="square" rtlCol="0">
            <a:spAutoFit/>
          </a:bodyPr>
          <a:lstStyle/>
          <a:p>
            <a:pPr algn="ctr"/>
            <a:r>
              <a:rPr lang="en-US" sz="4400" b="1" dirty="0">
                <a:solidFill>
                  <a:schemeClr val="accent1">
                    <a:lumMod val="60000"/>
                    <a:lumOff val="40000"/>
                  </a:schemeClr>
                </a:solidFill>
                <a:latin typeface="Lato" panose="020F0502020204030203" pitchFamily="34" charset="0"/>
                <a:ea typeface="Lato" panose="020F0502020204030203" pitchFamily="34" charset="0"/>
                <a:cs typeface="Lato" panose="020F0502020204030203" pitchFamily="34" charset="0"/>
              </a:rPr>
              <a:t>Late Proposal Policy - Process</a:t>
            </a:r>
          </a:p>
        </p:txBody>
      </p:sp>
      <p:sp>
        <p:nvSpPr>
          <p:cNvPr id="4" name="TextBox 3">
            <a:extLst>
              <a:ext uri="{FF2B5EF4-FFF2-40B4-BE49-F238E27FC236}">
                <a16:creationId xmlns:a16="http://schemas.microsoft.com/office/drawing/2014/main" id="{9C0BBDC6-1E6A-AF66-EFF3-B865DC1B4C2F}"/>
              </a:ext>
            </a:extLst>
          </p:cNvPr>
          <p:cNvSpPr txBox="1"/>
          <p:nvPr/>
        </p:nvSpPr>
        <p:spPr>
          <a:xfrm>
            <a:off x="802640" y="977721"/>
            <a:ext cx="10678160" cy="5970865"/>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Once an investigator has submitted the late proposal form, an email is sent to the Unit Head requesting approval.  The Unit Head will be able to access all the original documentation provided by the PI and is asked to provide comments to support their decision</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For proposals received within 5 business days of the submission deadline, after Unit Head approval, an email is then sent to the ADR for approval</a:t>
            </a:r>
          </a:p>
          <a:p>
            <a:pPr marL="457200" indent="-457200">
              <a:buFont typeface="Arial" panose="020B0604020202020204" pitchFamily="34" charset="0"/>
              <a:buChar char="•"/>
            </a:pPr>
            <a:r>
              <a:rPr lang="en-US" sz="2800" dirty="0">
                <a:solidFill>
                  <a:schemeClr val="tx2"/>
                </a:solidFill>
                <a:latin typeface="Lato" panose="020F0502020204030203" pitchFamily="34" charset="0"/>
                <a:ea typeface="Lato" panose="020F0502020204030203" pitchFamily="34" charset="0"/>
                <a:cs typeface="Lato" panose="020F0502020204030203" pitchFamily="34" charset="0"/>
              </a:rPr>
              <a:t>Once a late proposal request has completed its approval path and a decision has been made, the Investigator will receive an email advising them of the outcome and the next steps </a:t>
            </a:r>
          </a:p>
          <a:p>
            <a:endParaRPr lang="en-US" sz="2800" b="1" dirty="0">
              <a:solidFill>
                <a:schemeClr val="accent5">
                  <a:lumMod val="75000"/>
                </a:schemeClr>
              </a:solidFill>
              <a:latin typeface="Lato" panose="020F0502020204030203" pitchFamily="34" charset="0"/>
              <a:ea typeface="Lato" panose="020F0502020204030203" pitchFamily="34" charset="0"/>
              <a:cs typeface="Lato" panose="020F0502020204030203" pitchFamily="34" charset="0"/>
            </a:endParaRPr>
          </a:p>
          <a:p>
            <a:endParaRPr lang="en-US" sz="2800" dirty="0">
              <a:solidFill>
                <a:schemeClr val="tx2">
                  <a:lumMod val="75000"/>
                </a:schemeClr>
              </a:solidFill>
              <a:latin typeface="Lato" panose="020F0502020204030203" pitchFamily="34" charset="0"/>
              <a:ea typeface="Lato" panose="020F0502020204030203" pitchFamily="34" charset="0"/>
              <a:cs typeface="Lato" panose="020F0502020204030203" pitchFamily="34" charset="0"/>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942096575"/>
      </p:ext>
    </p:extLst>
  </p:cSld>
  <p:clrMapOvr>
    <a:masterClrMapping/>
  </p:clrMapOvr>
</p:sld>
</file>

<file path=ppt/theme/theme1.xml><?xml version="1.0" encoding="utf-8"?>
<a:theme xmlns:a="http://schemas.openxmlformats.org/drawingml/2006/main" name="4_Office Theme">
  <a:themeElements>
    <a:clrScheme name="Personalizados 301">
      <a:dk1>
        <a:srgbClr val="99979A"/>
      </a:dk1>
      <a:lt1>
        <a:srgbClr val="FFFFFF"/>
      </a:lt1>
      <a:dk2>
        <a:srgbClr val="353E49"/>
      </a:dk2>
      <a:lt2>
        <a:srgbClr val="FDFFFE"/>
      </a:lt2>
      <a:accent1>
        <a:srgbClr val="182869"/>
      </a:accent1>
      <a:accent2>
        <a:srgbClr val="3D66A9"/>
      </a:accent2>
      <a:accent3>
        <a:srgbClr val="3143AC"/>
      </a:accent3>
      <a:accent4>
        <a:srgbClr val="4869A9"/>
      </a:accent4>
      <a:accent5>
        <a:srgbClr val="6ABBDE"/>
      </a:accent5>
      <a:accent6>
        <a:srgbClr val="A7A7A7"/>
      </a:accent6>
      <a:hlink>
        <a:srgbClr val="CCCCFF"/>
      </a:hlink>
      <a:folHlink>
        <a:srgbClr val="B2B2B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8919</TotalTime>
  <Words>1253</Words>
  <Application>Microsoft Office PowerPoint</Application>
  <PresentationFormat>Widescreen</PresentationFormat>
  <Paragraphs>95</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Lato</vt:lpstr>
      <vt:lpstr>Lato Heavy</vt:lpstr>
      <vt:lpstr>Lato Light</vt:lpstr>
      <vt:lpstr>Times New Roman</vt:lpstr>
      <vt:lpstr>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Bounds, Anna - (annabounds)</dc:creator>
  <cp:lastModifiedBy>Bounds, Anna - (annabounds)</cp:lastModifiedBy>
  <cp:revision>19</cp:revision>
  <cp:lastPrinted>2023-12-22T01:05:50Z</cp:lastPrinted>
  <dcterms:created xsi:type="dcterms:W3CDTF">2023-12-21T23:29:06Z</dcterms:created>
  <dcterms:modified xsi:type="dcterms:W3CDTF">2024-08-12T20:19:26Z</dcterms:modified>
</cp:coreProperties>
</file>