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18"/>
  </p:notesMasterIdLst>
  <p:sldIdLst>
    <p:sldId id="269" r:id="rId2"/>
    <p:sldId id="282" r:id="rId3"/>
    <p:sldId id="270" r:id="rId4"/>
    <p:sldId id="283" r:id="rId5"/>
    <p:sldId id="272" r:id="rId6"/>
    <p:sldId id="259" r:id="rId7"/>
    <p:sldId id="265" r:id="rId8"/>
    <p:sldId id="275" r:id="rId9"/>
    <p:sldId id="284" r:id="rId10"/>
    <p:sldId id="277" r:id="rId11"/>
    <p:sldId id="285" r:id="rId12"/>
    <p:sldId id="279" r:id="rId13"/>
    <p:sldId id="286" r:id="rId14"/>
    <p:sldId id="281" r:id="rId15"/>
    <p:sldId id="261" r:id="rId16"/>
    <p:sldId id="268" r:id="rId1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520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>
      <p:cViewPr varScale="1">
        <p:scale>
          <a:sx n="80" d="100"/>
          <a:sy n="80" d="100"/>
        </p:scale>
        <p:origin x="632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0-6447-B4D5-EE1F88881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0-6447-B4D5-EE1F88881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0-6447-B4D5-EE1F88881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0-6447-B4D5-EE1F88881B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30-6447-B4D5-EE1F88881B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30-6447-B4D5-EE1F88881B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30-6447-B4D5-EE1F88881B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F30-6447-B4D5-EE1F88881B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C23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Staff</c:v>
                </c:pt>
                <c:pt idx="1">
                  <c:v>Undergraduate Students</c:v>
                </c:pt>
                <c:pt idx="2">
                  <c:v>Faculty</c:v>
                </c:pt>
                <c:pt idx="3">
                  <c:v>Graduate Students</c:v>
                </c:pt>
                <c:pt idx="4">
                  <c:v>Parent or Family Member</c:v>
                </c:pt>
                <c:pt idx="5">
                  <c:v>Community Member</c:v>
                </c:pt>
                <c:pt idx="6">
                  <c:v>DCC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430</c:v>
                </c:pt>
                <c:pt idx="1">
                  <c:v>341</c:v>
                </c:pt>
                <c:pt idx="2">
                  <c:v>184</c:v>
                </c:pt>
                <c:pt idx="3">
                  <c:v>144</c:v>
                </c:pt>
                <c:pt idx="4">
                  <c:v>87</c:v>
                </c:pt>
                <c:pt idx="5">
                  <c:v>30</c:v>
                </c:pt>
                <c:pt idx="6">
                  <c:v>15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3-9F4C-8BD4-03DDAE24E2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23950131233586"/>
          <c:y val="0.12504207677165355"/>
          <c:w val="0.36351049868766405"/>
          <c:h val="0.70261122047244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C234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71-F742-B2EA-A05A5701F2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71-F742-B2EA-A05A5701F2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71-F742-B2EA-A05A5701F2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71-F742-B2EA-A05A5701F2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71-F742-B2EA-A05A5701F2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71-F742-B2EA-A05A5701F2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339-C148-94A0-9259FEFE6F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39-C148-94A0-9259FEFE6F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39-C148-94A0-9259FEFE6F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39-C148-94A0-9259FEFE6FB8}"/>
              </c:ext>
            </c:extLst>
          </c:dPt>
          <c:dLbls>
            <c:dLbl>
              <c:idx val="6"/>
              <c:layout>
                <c:manualLayout>
                  <c:x val="7.7310648668916385E-3"/>
                  <c:y val="1.55997742415065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39-C148-94A0-9259FEFE6FB8}"/>
                </c:ext>
              </c:extLst>
            </c:dLbl>
            <c:dLbl>
              <c:idx val="7"/>
              <c:layout>
                <c:manualLayout>
                  <c:x val="5.842834986535774E-3"/>
                  <c:y val="1.0806398326083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39-C148-94A0-9259FEFE6FB8}"/>
                </c:ext>
              </c:extLst>
            </c:dLbl>
            <c:dLbl>
              <c:idx val="8"/>
              <c:layout>
                <c:manualLayout>
                  <c:x val="1.1576677915260592E-4"/>
                  <c:y val="1.6064368702163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39-C148-94A0-9259FEFE6FB8}"/>
                </c:ext>
              </c:extLst>
            </c:dLbl>
            <c:dLbl>
              <c:idx val="9"/>
              <c:layout>
                <c:manualLayout>
                  <c:x val="4.6000783992909975E-3"/>
                  <c:y val="6.70433896811849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39-C148-94A0-9259FEFE6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C23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Building Security</c:v>
                </c:pt>
                <c:pt idx="1">
                  <c:v>Prevention</c:v>
                </c:pt>
                <c:pt idx="2">
                  <c:v>Communication (UAlert)</c:v>
                </c:pt>
                <c:pt idx="3">
                  <c:v>Training</c:v>
                </c:pt>
                <c:pt idx="4">
                  <c:v>Day of Incident Response</c:v>
                </c:pt>
                <c:pt idx="5">
                  <c:v>Threat Assessment</c:v>
                </c:pt>
                <c:pt idx="6">
                  <c:v>Other</c:v>
                </c:pt>
                <c:pt idx="7">
                  <c:v>Student support</c:v>
                </c:pt>
                <c:pt idx="8">
                  <c:v>Communication (Other)</c:v>
                </c:pt>
                <c:pt idx="9">
                  <c:v>Employee support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579</c:v>
                </c:pt>
                <c:pt idx="1">
                  <c:v>528</c:v>
                </c:pt>
                <c:pt idx="2">
                  <c:v>528</c:v>
                </c:pt>
                <c:pt idx="3">
                  <c:v>457</c:v>
                </c:pt>
                <c:pt idx="4">
                  <c:v>369</c:v>
                </c:pt>
                <c:pt idx="5">
                  <c:v>309</c:v>
                </c:pt>
                <c:pt idx="6">
                  <c:v>240</c:v>
                </c:pt>
                <c:pt idx="7">
                  <c:v>238</c:v>
                </c:pt>
                <c:pt idx="8">
                  <c:v>222</c:v>
                </c:pt>
                <c:pt idx="9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3-9F4C-8BD4-03DDAE24E2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23950131233586"/>
          <c:y val="0.12504207677165355"/>
          <c:w val="0.36351049868766405"/>
          <c:h val="0.81974409448818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C234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6E8E-4582-E048-9D5F-B5AA4B8014DE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152A-EC10-0D42-BD0F-200D8464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35" name="object 2">
            <a:extLst>
              <a:ext uri="{FF2B5EF4-FFF2-40B4-BE49-F238E27FC236}">
                <a16:creationId xmlns:a16="http://schemas.microsoft.com/office/drawing/2014/main" id="{B7C7D8D2-C446-5A4B-99DC-B14F0DCA96BA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DAE03A09-B8F5-B14D-AA68-4D0B3893702D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85FBF-2BCE-B549-BA09-F031EF8ACA99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38" name="object 10">
              <a:extLst>
                <a:ext uri="{FF2B5EF4-FFF2-40B4-BE49-F238E27FC236}">
                  <a16:creationId xmlns:a16="http://schemas.microsoft.com/office/drawing/2014/main" id="{77E5EFED-C334-5348-B195-101710A90C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id="{FAB9D9A9-7F38-3B4C-A7E6-008F0C8A34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id="{22B42B0D-334F-2F40-B84F-1BD121964A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B4A746E3-8FC4-D548-A54A-DECF26A9B5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39544134-CBCF-7F49-8BB4-E034D28483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77E4E128-5E53-4E45-9186-7F2CB15E9C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EA314DE2-F2A2-9C49-A823-AB44F564CA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481C9080-D246-CC4D-AC19-4516830A98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46" name="object 18">
              <a:extLst>
                <a:ext uri="{FF2B5EF4-FFF2-40B4-BE49-F238E27FC236}">
                  <a16:creationId xmlns:a16="http://schemas.microsoft.com/office/drawing/2014/main" id="{B91AF3CB-3006-CF4D-9B35-B8E73724E6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47" name="object 19">
              <a:extLst>
                <a:ext uri="{FF2B5EF4-FFF2-40B4-BE49-F238E27FC236}">
                  <a16:creationId xmlns:a16="http://schemas.microsoft.com/office/drawing/2014/main" id="{6D9B3E06-0041-3749-8026-5D04ABB27C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48" name="object 20">
              <a:extLst>
                <a:ext uri="{FF2B5EF4-FFF2-40B4-BE49-F238E27FC236}">
                  <a16:creationId xmlns:a16="http://schemas.microsoft.com/office/drawing/2014/main" id="{FBB1329A-4AAA-B24E-A552-4416DD5481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03B8B288-0AD1-2946-A4FD-7C97BC89A2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50" name="object 22">
              <a:extLst>
                <a:ext uri="{FF2B5EF4-FFF2-40B4-BE49-F238E27FC236}">
                  <a16:creationId xmlns:a16="http://schemas.microsoft.com/office/drawing/2014/main" id="{0175A97A-3772-4145-B23A-BB3AB2F4C7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F5D5E73B-4EB9-0F4E-8F34-1560737FF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2D1C41DC-EECA-8B49-97A6-D829EF2580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53" name="object 25">
              <a:extLst>
                <a:ext uri="{FF2B5EF4-FFF2-40B4-BE49-F238E27FC236}">
                  <a16:creationId xmlns:a16="http://schemas.microsoft.com/office/drawing/2014/main" id="{1F96471A-62BC-8B4F-B45C-5EAAFE2981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54" name="object 26">
              <a:extLst>
                <a:ext uri="{FF2B5EF4-FFF2-40B4-BE49-F238E27FC236}">
                  <a16:creationId xmlns:a16="http://schemas.microsoft.com/office/drawing/2014/main" id="{56B466DF-F1E8-5C4D-BA97-A5515A44E4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55" name="object 27">
              <a:extLst>
                <a:ext uri="{FF2B5EF4-FFF2-40B4-BE49-F238E27FC236}">
                  <a16:creationId xmlns:a16="http://schemas.microsoft.com/office/drawing/2014/main" id="{633A8674-34DA-1749-A604-A3B2A35258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56" name="object 28">
              <a:extLst>
                <a:ext uri="{FF2B5EF4-FFF2-40B4-BE49-F238E27FC236}">
                  <a16:creationId xmlns:a16="http://schemas.microsoft.com/office/drawing/2014/main" id="{32A8830D-76A4-C447-B83F-496D1A6BF3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57" name="object 29">
              <a:extLst>
                <a:ext uri="{FF2B5EF4-FFF2-40B4-BE49-F238E27FC236}">
                  <a16:creationId xmlns:a16="http://schemas.microsoft.com/office/drawing/2014/main" id="{C469B417-342D-9348-AED3-498632843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58" name="object 30">
              <a:extLst>
                <a:ext uri="{FF2B5EF4-FFF2-40B4-BE49-F238E27FC236}">
                  <a16:creationId xmlns:a16="http://schemas.microsoft.com/office/drawing/2014/main" id="{EA6C1853-D361-874D-AD9F-02AE3A4D2C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48AFB5F-D473-9A4E-9EBD-3617A1390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6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87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427AF-FC89-B544-AD6A-8861FD3D0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50B3E-629C-5048-BBA1-C8B1F62EFD0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7A607B4-CBD2-E04D-BDAA-181449BAF9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925C-926B-1546-8F79-7CEF2622C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38A79-1416-6A47-8697-1B397F2D4AA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25C8968-7A91-BB4A-B0D1-505C60660E18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86ED654-700A-2147-9380-60A6E2C74899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127CD-FD8A-A844-98F0-23382BA9FAE9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B0837-427D-1748-AB83-BA20A397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633B24-A0CE-BF4A-B6B6-8FF604B3913F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59CADE6-3B65-9745-88CF-D1F15149CC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7A7E4853-92BF-8943-98F7-E8F30CF4C94E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5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E305CF2-3738-8E46-A4CD-EFB5936BA81C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E8668-042A-CB4E-978A-59827BEF9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432242-6D23-104C-983C-E3A1DF4292E7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BD09B77-CEFE-DD43-B003-CC084EC60D65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E98F78-1EE8-9C46-B346-E33EA2A7C64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0EF02-BD96-1647-AA41-B9268F4871FD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5754AD-6AF6-064F-9D39-34874A483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7F30830-0281-CB4A-8A0B-32C54DACCB3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2FECF-1BB5-4C42-A89A-BC831EB07689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769987-766C-AE4B-87F0-D07CCA454BF2}"/>
              </a:ext>
            </a:extLst>
          </p:cNvPr>
          <p:cNvSpPr/>
          <p:nvPr/>
        </p:nvSpPr>
        <p:spPr>
          <a:xfrm>
            <a:off x="8842073" y="6118283"/>
            <a:ext cx="6162674" cy="336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8842073" y="1260941"/>
            <a:ext cx="6162674" cy="4112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52E66EB2-263D-BA4C-964B-DCF423D7C437}"/>
              </a:ext>
            </a:extLst>
          </p:cNvPr>
          <p:cNvSpPr/>
          <p:nvPr/>
        </p:nvSpPr>
        <p:spPr>
          <a:xfrm>
            <a:off x="15520287" y="1260941"/>
            <a:ext cx="45719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7FBEEA-4BB0-3B4A-B12D-47020D535E7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C4C5D-0CB8-2F46-B7D9-245DB1DF091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58A3138-293C-1C4B-990D-E9B1D05EC067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94B9C6-FFC2-BF49-B139-13399AA9464D}"/>
              </a:ext>
            </a:extLst>
          </p:cNvPr>
          <p:cNvSpPr/>
          <p:nvPr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808A2-9735-0046-8139-D23B663F5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D7F3E48-D5A1-D341-B5E7-77158EA2FBED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52CB7C8-3BB9-2143-AC2F-773A7C074011}"/>
              </a:ext>
            </a:extLst>
          </p:cNvPr>
          <p:cNvSpPr/>
          <p:nvPr userDrawn="1"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A4F16-1ACC-7B4A-873F-BADAEB93E903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EC58BEA-C5D0-6E43-A7BE-DF35E27A24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0471B98-1891-6240-AF37-D317E72481B2}"/>
              </a:ext>
            </a:extLst>
          </p:cNvPr>
          <p:cNvSpPr/>
          <p:nvPr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1F753-0479-734E-8743-658697E11855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39359C6-1A1D-274B-82CF-24CE4CE2C298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C0D586C-0FAA-C74C-ADB8-2C3BC7D4DC81}"/>
              </a:ext>
            </a:extLst>
          </p:cNvPr>
          <p:cNvSpPr/>
          <p:nvPr userDrawn="1"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5BD4-D7E3-1641-BA72-D080427A4F0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555532-8968-2B43-BC3C-48409B8A0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4771C5-3AE5-724A-AF63-AB97DA82CA36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1" r:id="rId10"/>
    <p:sldLayoutId id="2147483662" r:id="rId11"/>
    <p:sldLayoutId id="2147483668" r:id="rId12"/>
    <p:sldLayoutId id="2147483667" r:id="rId13"/>
    <p:sldLayoutId id="2147483663" r:id="rId14"/>
    <p:sldLayoutId id="2147483664" r:id="rId1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8FF35417-3F0A-C241-B35B-084EDB693D36}"/>
              </a:ext>
            </a:extLst>
          </p:cNvPr>
          <p:cNvSpPr txBox="1">
            <a:spLocks/>
          </p:cNvSpPr>
          <p:nvPr/>
        </p:nvSpPr>
        <p:spPr>
          <a:xfrm>
            <a:off x="685800" y="7124700"/>
            <a:ext cx="14935200" cy="1949252"/>
          </a:xfrm>
          <a:prstGeom prst="rect">
            <a:avLst/>
          </a:prstGeom>
        </p:spPr>
        <p:txBody>
          <a:bodyPr vert="horz" wrap="square" lIns="0" tIns="168275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4960"/>
              </a:lnSpc>
              <a:spcBef>
                <a:spcPts val="1325"/>
              </a:spcBef>
            </a:pPr>
            <a:r>
              <a:rPr lang="en-US" sz="88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Safety Feedback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2F8F3AE-6A00-0446-A03F-AD4E6D2DDBF3}"/>
              </a:ext>
            </a:extLst>
          </p:cNvPr>
          <p:cNvSpPr txBox="1"/>
          <p:nvPr/>
        </p:nvSpPr>
        <p:spPr>
          <a:xfrm>
            <a:off x="685800" y="9379086"/>
            <a:ext cx="3611245" cy="28982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2022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C2D92-E1E6-7746-B459-BEFEB84964AE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837C3057-77A3-0A46-B646-8783910BB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r="624" b="13408"/>
          <a:stretch/>
        </p:blipFill>
        <p:spPr>
          <a:xfrm>
            <a:off x="0" y="0"/>
            <a:ext cx="182880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of Incident Response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Response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Intentionally scatter officers throughout campus to provide faster response times.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Lockdown if Weapons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Enhance Evacuation Plans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Immediately lockdown nearby buildings when weapons are involved.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Evacuate the rest of campus if a shooting has occurred and ease campus-wide evacuations by raising parking garage gates.</a:t>
            </a:r>
          </a:p>
        </p:txBody>
      </p:sp>
    </p:spTree>
    <p:extLst>
      <p:ext uri="{BB962C8B-B14F-4D97-AF65-F5344CB8AC3E}">
        <p14:creationId xmlns:p14="http://schemas.microsoft.com/office/powerpoint/2010/main" val="54710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760F27BF-3615-E2F1-B509-F926CEF0B17A}"/>
              </a:ext>
            </a:extLst>
          </p:cNvPr>
          <p:cNvSpPr txBox="1">
            <a:spLocks/>
          </p:cNvSpPr>
          <p:nvPr/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kern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 Assessment</a:t>
            </a:r>
            <a:endParaRPr lang="en-US" sz="88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0C3C7379-BFAC-6DF8-937B-6EABCAB0D551}"/>
              </a:ext>
            </a:extLst>
          </p:cNvPr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Threatening Individuals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61DF3464-C14B-627E-006A-30DE70EF926D}"/>
              </a:ext>
            </a:extLst>
          </p:cNvPr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Notify all of campus about threatening individuals, not just particular units/buildings.</a:t>
            </a: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D9572199-BBED-DB3B-2464-F000B420EDD0}"/>
              </a:ext>
            </a:extLst>
          </p:cNvPr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 Response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33630DA7-5038-363E-99F0-8F7AC4937336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Respond promptly to potential threats and provide follow-up to those who reported them.</a:t>
            </a: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CBD4244D-31F7-6CF9-CF15-8E25A84040B2}"/>
              </a:ext>
            </a:extLst>
          </p:cNvPr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Training and Resources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6933AE31-3824-8504-85E9-3238ABAF893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Share a step-by-step guide for dealing with difficult individuals and share how to escalate concerns</a:t>
            </a:r>
          </a:p>
        </p:txBody>
      </p:sp>
    </p:spTree>
    <p:extLst>
      <p:ext uri="{BB962C8B-B14F-4D97-AF65-F5344CB8AC3E}">
        <p14:creationId xmlns:p14="http://schemas.microsoft.com/office/powerpoint/2010/main" val="225238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Support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 Classes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Provide immediate, clear direction to cancel classes (for 1-2 days) when a shooting happens on campus.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Support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Train Faculty/Staff to Support Students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Scale mental health support during crises (e.g., add additional external counselors) to assist CAPS.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Provide standard protocols to employees so they can provide direction and care to students during and following threats.</a:t>
            </a:r>
          </a:p>
        </p:txBody>
      </p:sp>
    </p:spTree>
    <p:extLst>
      <p:ext uri="{BB962C8B-B14F-4D97-AF65-F5344CB8AC3E}">
        <p14:creationId xmlns:p14="http://schemas.microsoft.com/office/powerpoint/2010/main" val="235497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97EBA48F-FCC2-B8F2-35BF-11E0EAC8F093}"/>
              </a:ext>
            </a:extLst>
          </p:cNvPr>
          <p:cNvSpPr txBox="1">
            <a:spLocks/>
          </p:cNvSpPr>
          <p:nvPr/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kern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(Other)</a:t>
            </a:r>
            <a:endParaRPr lang="en-US" sz="88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1FA75824-32EE-4934-60FE-0D9C2DC79CAF}"/>
              </a:ext>
            </a:extLst>
          </p:cNvPr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Campus-wide Alarm/PA System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8C71F6B-48FF-1693-938E-0D67979DD728}"/>
              </a:ext>
            </a:extLst>
          </p:cNvPr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Broadcast messages in classrooms and around campus to reach people directly in an emergency.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5449C92-DD8C-1116-8FEA-BD2827A3D42F}"/>
              </a:ext>
            </a:extLst>
          </p:cNvPr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Electronic Message Boards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7C985D81-710B-1300-CDCA-2FAB139E7254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Add these to the Student Union, Rec Center, Libraries, offices, etc.</a:t>
            </a: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765E81C1-A69C-DEE1-4F10-15D86BA9D7F1}"/>
              </a:ext>
            </a:extLst>
          </p:cNvPr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Unified and Swift Communications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CC2FF38-619A-9AB0-03C0-8BFDF1B5A67D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Communicate new information immediately with campus.</a:t>
            </a:r>
          </a:p>
        </p:txBody>
      </p:sp>
    </p:spTree>
    <p:extLst>
      <p:ext uri="{BB962C8B-B14F-4D97-AF65-F5344CB8AC3E}">
        <p14:creationId xmlns:p14="http://schemas.microsoft.com/office/powerpoint/2010/main" val="405972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Support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Support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Increase access to mental health support systems following a tragedy.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Close campus and Paid Leave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Population-Specific Support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Close campus business operations for 1-2 days and provide paid leave to employees present at the incident.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Conduct outreach to specific populations affected by the incident: HAS employees, CAPS employees, FM employees, etc.</a:t>
            </a:r>
          </a:p>
        </p:txBody>
      </p:sp>
    </p:spTree>
    <p:extLst>
      <p:ext uri="{BB962C8B-B14F-4D97-AF65-F5344CB8AC3E}">
        <p14:creationId xmlns:p14="http://schemas.microsoft.com/office/powerpoint/2010/main" val="427854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591800" y="1648537"/>
            <a:ext cx="6096000" cy="6989926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Police/Security Presence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Security Cameras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concealed carry on campus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Lobby for red </a:t>
            </a:r>
            <a:r>
              <a:rPr lang="en-US" sz="3200" b="1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 laws</a:t>
            </a:r>
            <a:endParaRPr lang="en-US" sz="3200" b="1" dirty="0">
              <a:solidFill>
                <a:srgbClr val="0C23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7993" y="2655832"/>
            <a:ext cx="7173595" cy="2820003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Other Comments</a:t>
            </a:r>
            <a:endParaRPr sz="9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7372" r="27727" b="2819"/>
          <a:stretch/>
        </p:blipFill>
        <p:spPr>
          <a:xfrm>
            <a:off x="3313159" y="1028701"/>
            <a:ext cx="4895850" cy="81730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621675" y="6125320"/>
            <a:ext cx="7343775" cy="28575"/>
          </a:xfrm>
          <a:custGeom>
            <a:avLst/>
            <a:gdLst/>
            <a:ahLst/>
            <a:cxnLst/>
            <a:rect l="l" t="t" r="r" b="b"/>
            <a:pathLst>
              <a:path w="7343775" h="28575">
                <a:moveTo>
                  <a:pt x="7343774" y="28574"/>
                </a:moveTo>
                <a:lnTo>
                  <a:pt x="0" y="28574"/>
                </a:lnTo>
                <a:lnTo>
                  <a:pt x="0" y="0"/>
                </a:lnTo>
                <a:lnTo>
                  <a:pt x="7343774" y="0"/>
                </a:lnTo>
                <a:lnTo>
                  <a:pt x="7343774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08975" y="2933561"/>
            <a:ext cx="7764625" cy="1486304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Questions</a:t>
            </a:r>
            <a:endParaRPr sz="9500" dirty="0">
              <a:latin typeface="Times New Roman"/>
              <a:cs typeface="Times New Roman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1441BAE-B0CE-8D48-9EA3-9A2B99D4DB3B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838200" y="574678"/>
            <a:ext cx="7162800" cy="2968621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000" spc="-235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Respondents by Affiliation</a:t>
            </a:r>
            <a:endParaRPr sz="8000" spc="-495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457" y="7649308"/>
            <a:ext cx="5785485" cy="1981198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C234B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C234B"/>
                </a:solidFill>
                <a:effectLst/>
                <a:latin typeface="Calibri" panose="020F0502020204030204" pitchFamily="34" charset="0"/>
              </a:rPr>
              <a:t>TOTAL- 1183 Respondents*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C234B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rgbClr val="0C234B"/>
                </a:solidFill>
                <a:effectLst/>
                <a:latin typeface="Calibri" panose="020F0502020204030204" pitchFamily="34" charset="0"/>
              </a:rPr>
              <a:t>*Some selected more than one affiliation</a:t>
            </a: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32E7E2E2-6618-8840-8F9F-2694A9E220AA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A picture containing building, brick, fireplace, fire&#10;&#10;Description automatically generated">
            <a:extLst>
              <a:ext uri="{FF2B5EF4-FFF2-40B4-BE49-F238E27FC236}">
                <a16:creationId xmlns:a16="http://schemas.microsoft.com/office/drawing/2014/main" id="{81673168-362A-B54C-9141-07E73F940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912" r="3313" b="18432"/>
          <a:stretch/>
        </p:blipFill>
        <p:spPr>
          <a:xfrm>
            <a:off x="9525000" y="0"/>
            <a:ext cx="8817477" cy="10287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44F1C5-A2D3-0F46-95D2-001196D563C8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A725146-E4E0-E8B7-4B46-93BBFDF02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44638"/>
              </p:ext>
            </p:extLst>
          </p:nvPr>
        </p:nvGraphicFramePr>
        <p:xfrm>
          <a:off x="838200" y="3748391"/>
          <a:ext cx="7391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3928023622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3641705105"/>
                    </a:ext>
                  </a:extLst>
                </a:gridCol>
              </a:tblGrid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 of Respondents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89756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50024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Undergraduate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5322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04450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Graduate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67549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Parent or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03561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Community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20174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4592"/>
                  </a:ext>
                </a:extLst>
              </a:tr>
              <a:tr h="390777"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4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2CC5B8-00BE-06EC-3308-684AFC4B7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982206"/>
              </p:ext>
            </p:extLst>
          </p:nvPr>
        </p:nvGraphicFramePr>
        <p:xfrm>
          <a:off x="3276599" y="1943100"/>
          <a:ext cx="11734800" cy="726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0AEC17-BD89-BCD7-1B93-41B1DC61568E}"/>
              </a:ext>
            </a:extLst>
          </p:cNvPr>
          <p:cNvSpPr txBox="1"/>
          <p:nvPr/>
        </p:nvSpPr>
        <p:spPr>
          <a:xfrm>
            <a:off x="3876019" y="417780"/>
            <a:ext cx="10535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by Percentage</a:t>
            </a:r>
          </a:p>
        </p:txBody>
      </p:sp>
    </p:spTree>
    <p:extLst>
      <p:ext uri="{BB962C8B-B14F-4D97-AF65-F5344CB8AC3E}">
        <p14:creationId xmlns:p14="http://schemas.microsoft.com/office/powerpoint/2010/main" val="404205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5062" r="6419" b="10864"/>
          <a:stretch/>
        </p:blipFill>
        <p:spPr>
          <a:xfrm>
            <a:off x="2708913" y="1028705"/>
            <a:ext cx="7587081" cy="8196814"/>
          </a:xfrm>
          <a:prstGeom prst="rect">
            <a:avLst/>
          </a:prstGeom>
        </p:spPr>
      </p:pic>
      <p:sp>
        <p:nvSpPr>
          <p:cNvPr id="27" name="object 7">
            <a:extLst>
              <a:ext uri="{FF2B5EF4-FFF2-40B4-BE49-F238E27FC236}">
                <a16:creationId xmlns:a16="http://schemas.microsoft.com/office/drawing/2014/main" id="{7738F4FE-5A6C-4B42-8682-96F7CE93E121}"/>
              </a:ext>
            </a:extLst>
          </p:cNvPr>
          <p:cNvSpPr txBox="1"/>
          <p:nvPr/>
        </p:nvSpPr>
        <p:spPr>
          <a:xfrm>
            <a:off x="10744200" y="352105"/>
            <a:ext cx="7218045" cy="288639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000" dirty="0">
                <a:solidFill>
                  <a:srgbClr val="0C234A"/>
                </a:solidFill>
                <a:latin typeface="Times New Roman"/>
                <a:cs typeface="Times New Roman"/>
              </a:rPr>
              <a:t>Category Total Responses</a:t>
            </a:r>
            <a:endParaRPr sz="8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5F9AD08-92FF-00BD-963A-0B5ECFFF5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05181"/>
              </p:ext>
            </p:extLst>
          </p:nvPr>
        </p:nvGraphicFramePr>
        <p:xfrm>
          <a:off x="10744200" y="3241431"/>
          <a:ext cx="6629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119014748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590107766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 of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0254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Building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2224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22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Communication (UAlert)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4868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8679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Day of Incident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3427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Threat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9973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3173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Student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423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Communication (Other)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11647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400" dirty="0"/>
                        <a:t>Employee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0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2CC5B8-00BE-06EC-3308-684AFC4B7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664217"/>
              </p:ext>
            </p:extLst>
          </p:nvPr>
        </p:nvGraphicFramePr>
        <p:xfrm>
          <a:off x="3276599" y="1943100"/>
          <a:ext cx="11734800" cy="726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0AEC17-BD89-BCD7-1B93-41B1DC61568E}"/>
              </a:ext>
            </a:extLst>
          </p:cNvPr>
          <p:cNvSpPr txBox="1"/>
          <p:nvPr/>
        </p:nvSpPr>
        <p:spPr>
          <a:xfrm>
            <a:off x="3876019" y="417780"/>
            <a:ext cx="10610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 by Percentage</a:t>
            </a:r>
          </a:p>
        </p:txBody>
      </p:sp>
    </p:spTree>
    <p:extLst>
      <p:ext uri="{BB962C8B-B14F-4D97-AF65-F5344CB8AC3E}">
        <p14:creationId xmlns:p14="http://schemas.microsoft.com/office/powerpoint/2010/main" val="135670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Security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50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err="1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CatCard</a:t>
            </a: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Access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Require </a:t>
            </a:r>
            <a:r>
              <a:rPr lang="en-US" sz="2400" dirty="0" err="1">
                <a:solidFill>
                  <a:srgbClr val="0C234B"/>
                </a:solidFill>
              </a:rPr>
              <a:t>CatCards</a:t>
            </a:r>
            <a:r>
              <a:rPr lang="en-US" sz="2400" dirty="0">
                <a:solidFill>
                  <a:srgbClr val="0C234B"/>
                </a:solidFill>
              </a:rPr>
              <a:t> to access all buildings where classes are held or offices are located.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 Doors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3293" y="5447274"/>
            <a:ext cx="3476386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Lockdown Procedures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Have a campus-wide evaluation of all classroom doors to determine how they can be locked in an emergency.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Develop campus-wide and individual building lockdown procedures as well as evacuation procedures. Coordinate lockdown procedures with </a:t>
            </a:r>
            <a:r>
              <a:rPr lang="en-US" sz="2400" dirty="0" err="1">
                <a:solidFill>
                  <a:srgbClr val="0C234B"/>
                </a:solidFill>
              </a:rPr>
              <a:t>AmerX</a:t>
            </a:r>
            <a:r>
              <a:rPr lang="en-US" sz="2400" dirty="0">
                <a:solidFill>
                  <a:srgbClr val="0C234B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>
            <a:extLst>
              <a:ext uri="{FF2B5EF4-FFF2-40B4-BE49-F238E27FC236}">
                <a16:creationId xmlns:a16="http://schemas.microsoft.com/office/drawing/2014/main" id="{A7EA5B42-3243-15DD-2DB7-13033F91AC73}"/>
              </a:ext>
            </a:extLst>
          </p:cNvPr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Checks for Graduate Assistants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F990092E-D567-D21C-D52F-0A040ACDBAC2}"/>
              </a:ext>
            </a:extLst>
          </p:cNvPr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Require basic background checks for all Graduate Assistants employed by UA.</a:t>
            </a: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5E392EE8-56CB-2D5D-9589-E4B971319773}"/>
              </a:ext>
            </a:extLst>
          </p:cNvPr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Access to Campus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2CDED6A7-F377-687A-15A5-02492F8DED08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Have a closed campus with visitor sign-in/check-in access points</a:t>
            </a: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82AE6AF1-C3EC-4E0D-BC26-06AD288F2B17}"/>
              </a:ext>
            </a:extLst>
          </p:cNvPr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Provide De-escalation Training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ECC9EBBA-6EEF-80F5-DF6C-5B6D23D8EE0E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Train faculty &amp; staff in de-escalation techniques and have professionals on call who can deescalate potentially threatening situations.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AD7F8F78-4592-4F4B-129A-4D31FCDE2DE1}"/>
              </a:ext>
            </a:extLst>
          </p:cNvPr>
          <p:cNvSpPr txBox="1">
            <a:spLocks/>
          </p:cNvSpPr>
          <p:nvPr/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(UAlert)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Clear Instructions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Tell people directly if they should stay on campus, leave, lockdown, or conduct business as usual.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3476386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and Timing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UAlert Registration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81899" y="6541557"/>
            <a:ext cx="372250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Provide name and photo of known suspects, send a map of the emergency location, and add a timestamp so if there is a delay people know when the message was originally sent.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Have automatic/mandatory registration for emails and text messages for all students, faculty, and staff without an expiration.</a:t>
            </a:r>
          </a:p>
        </p:txBody>
      </p:sp>
    </p:spTree>
    <p:extLst>
      <p:ext uri="{BB962C8B-B14F-4D97-AF65-F5344CB8AC3E}">
        <p14:creationId xmlns:p14="http://schemas.microsoft.com/office/powerpoint/2010/main" val="420272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7B6A1080-7EF5-B828-856A-18BD4108FA2E}"/>
              </a:ext>
            </a:extLst>
          </p:cNvPr>
          <p:cNvSpPr txBox="1">
            <a:spLocks/>
          </p:cNvSpPr>
          <p:nvPr/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kern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&amp; Education</a:t>
            </a:r>
            <a:endParaRPr lang="en-US" sz="88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00D2324C-FBDA-2609-2344-FDDC75579D09}"/>
              </a:ext>
            </a:extLst>
          </p:cNvPr>
          <p:cNvSpPr txBox="1"/>
          <p:nvPr/>
        </p:nvSpPr>
        <p:spPr>
          <a:xfrm>
            <a:off x="1919350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Active Shooter Training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A0B2F632-11AE-301F-0B94-5DED61799A75}"/>
              </a:ext>
            </a:extLst>
          </p:cNvPr>
          <p:cNvSpPr txBox="1"/>
          <p:nvPr/>
        </p:nvSpPr>
        <p:spPr>
          <a:xfrm>
            <a:off x="1919349" y="6544279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Require active shooter training for all students and employees. 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D86F7810-239F-A5C4-299C-B2EB67C6EB5C}"/>
              </a:ext>
            </a:extLst>
          </p:cNvPr>
          <p:cNvSpPr txBox="1"/>
          <p:nvPr/>
        </p:nvSpPr>
        <p:spPr>
          <a:xfrm>
            <a:off x="7018459" y="5447275"/>
            <a:ext cx="3871850" cy="91542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Published Emergency Guidelines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164000B7-83B0-5AA1-3704-974365F58260}"/>
              </a:ext>
            </a:extLst>
          </p:cNvPr>
          <p:cNvSpPr txBox="1"/>
          <p:nvPr/>
        </p:nvSpPr>
        <p:spPr>
          <a:xfrm>
            <a:off x="7081899" y="6541557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Post clear instructions for how to react if there is an active threat on campus on an easily-found UA website.</a:t>
            </a: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9DA778F7-472A-8ACC-8BA7-4ECC591CD9BF}"/>
              </a:ext>
            </a:extLst>
          </p:cNvPr>
          <p:cNvSpPr txBox="1"/>
          <p:nvPr/>
        </p:nvSpPr>
        <p:spPr>
          <a:xfrm>
            <a:off x="12203292" y="5447274"/>
            <a:ext cx="3722507" cy="109428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Periodic Active Shooter Drills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8C87834-3DC1-9A56-D62C-27B1E9A35562}"/>
              </a:ext>
            </a:extLst>
          </p:cNvPr>
          <p:cNvSpPr txBox="1"/>
          <p:nvPr/>
        </p:nvSpPr>
        <p:spPr>
          <a:xfrm>
            <a:off x="12244449" y="6541556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>
                <a:solidFill>
                  <a:srgbClr val="0C234B"/>
                </a:solidFill>
              </a:rPr>
              <a:t>In particular, conduct outreach to specific populations who may not have experienced drills before such as older employees, international students, etc.</a:t>
            </a:r>
          </a:p>
        </p:txBody>
      </p:sp>
    </p:spTree>
    <p:extLst>
      <p:ext uri="{BB962C8B-B14F-4D97-AF65-F5344CB8AC3E}">
        <p14:creationId xmlns:p14="http://schemas.microsoft.com/office/powerpoint/2010/main" val="122403857"/>
      </p:ext>
    </p:extLst>
  </p:cSld>
  <p:clrMapOvr>
    <a:masterClrMapping/>
  </p:clrMapOvr>
</p:sld>
</file>

<file path=ppt/theme/theme1.xml><?xml version="1.0" encoding="utf-8"?>
<a:theme xmlns:a="http://schemas.openxmlformats.org/drawingml/2006/main" name="UArizona Profes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04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izona Professional" id="{00029ADC-C40C-E840-8C76-A830D4725332}" vid="{14B34F41-2AD1-0A45-8635-3C8C8776F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UArizona Professional</Template>
  <TotalTime>1655</TotalTime>
  <Words>689</Words>
  <Application>Microsoft Macintosh PowerPoint</Application>
  <PresentationFormat>Custom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UArizona Professional</vt:lpstr>
      <vt:lpstr>PowerPoint Presentation</vt:lpstr>
      <vt:lpstr>Respondents by Affiliation</vt:lpstr>
      <vt:lpstr>PowerPoint Presentation</vt:lpstr>
      <vt:lpstr>PowerPoint Presentation</vt:lpstr>
      <vt:lpstr>PowerPoint Presentation</vt:lpstr>
      <vt:lpstr>Building Security</vt:lpstr>
      <vt:lpstr>PowerPoint Presentation</vt:lpstr>
      <vt:lpstr>Communication (UAlert)</vt:lpstr>
      <vt:lpstr>PowerPoint Presentation</vt:lpstr>
      <vt:lpstr>Day of Incident Response</vt:lpstr>
      <vt:lpstr>PowerPoint Presentation</vt:lpstr>
      <vt:lpstr>Student Support</vt:lpstr>
      <vt:lpstr>PowerPoint Presentation</vt:lpstr>
      <vt:lpstr>Employee Support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 Meeting</dc:title>
  <cp:lastModifiedBy>Ramirez, Celina D - (celinar)</cp:lastModifiedBy>
  <cp:revision>26</cp:revision>
  <dcterms:created xsi:type="dcterms:W3CDTF">2021-02-11T20:10:20Z</dcterms:created>
  <dcterms:modified xsi:type="dcterms:W3CDTF">2022-12-13T22:58:55Z</dcterms:modified>
</cp:coreProperties>
</file>