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68" r:id="rId2"/>
    <p:sldId id="372" r:id="rId3"/>
    <p:sldId id="374" r:id="rId4"/>
    <p:sldId id="369" r:id="rId5"/>
    <p:sldId id="375" r:id="rId6"/>
    <p:sldId id="377" r:id="rId7"/>
    <p:sldId id="378" r:id="rId8"/>
    <p:sldId id="3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84" d="100"/>
          <a:sy n="84" d="100"/>
        </p:scale>
        <p:origin x="104" y="2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60D92-54A1-4BF2-9BBF-28109F25B6EB}"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75353-A1A0-4EF0-80FD-20CE29BE636C}" type="slidenum">
              <a:rPr lang="en-US" smtClean="0"/>
              <a:t>‹#›</a:t>
            </a:fld>
            <a:endParaRPr lang="en-US"/>
          </a:p>
        </p:txBody>
      </p:sp>
    </p:spTree>
    <p:extLst>
      <p:ext uri="{BB962C8B-B14F-4D97-AF65-F5344CB8AC3E}">
        <p14:creationId xmlns:p14="http://schemas.microsoft.com/office/powerpoint/2010/main" val="320142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E65725-BE23-4480-8D2D-A2DE3A170AF2}"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135996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42409-F3F3-4848-9D7A-3D161A1478C3}"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291067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B3F44-9F5A-429C-974F-BF93FE43A301}"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131689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C085-CA40-448B-AF25-ECF34CE5BB51}"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338451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56B9DF-5C49-4655-BAA2-A98405D15171}"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130705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575F81-5E6B-46F8-908E-E51F03A7EB7A}" type="datetime1">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16955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A29D6E-5FEC-4BF4-83C8-09A028FB6EE5}" type="datetime1">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348197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3D235-ADF3-4162-9D7B-D013C4850956}" type="datetime1">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429371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E7B7C-0E80-4584-89A1-F14B00835AE9}" type="datetime1">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322855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294E86-828E-4BFA-A81E-D75B0279046F}" type="datetime1">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356508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83199F-3EF0-4186-8B75-09995D8E2C25}" type="datetime1">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8F720-17FA-4CCA-B30B-A711EDC2FACB}" type="slidenum">
              <a:rPr lang="en-US" smtClean="0"/>
              <a:t>‹#›</a:t>
            </a:fld>
            <a:endParaRPr lang="en-US"/>
          </a:p>
        </p:txBody>
      </p:sp>
    </p:spTree>
    <p:extLst>
      <p:ext uri="{BB962C8B-B14F-4D97-AF65-F5344CB8AC3E}">
        <p14:creationId xmlns:p14="http://schemas.microsoft.com/office/powerpoint/2010/main" val="225972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40993-77F4-4905-A001-02B6C1FAAEF8}" type="datetime1">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8F720-17FA-4CCA-B30B-A711EDC2FACB}" type="slidenum">
              <a:rPr lang="en-US" smtClean="0"/>
              <a:t>‹#›</a:t>
            </a:fld>
            <a:endParaRPr lang="en-US"/>
          </a:p>
        </p:txBody>
      </p:sp>
    </p:spTree>
    <p:extLst>
      <p:ext uri="{BB962C8B-B14F-4D97-AF65-F5344CB8AC3E}">
        <p14:creationId xmlns:p14="http://schemas.microsoft.com/office/powerpoint/2010/main" val="3176864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B86677-BE92-EDC1-22F2-1374ECE627A3}"/>
              </a:ext>
            </a:extLst>
          </p:cNvPr>
          <p:cNvPicPr>
            <a:picLocks noGrp="1" noChangeAspect="1"/>
          </p:cNvPicPr>
          <p:nvPr>
            <p:ph idx="1"/>
          </p:nvPr>
        </p:nvPicPr>
        <p:blipFill>
          <a:blip r:embed="rId2"/>
          <a:stretch>
            <a:fillRect/>
          </a:stretch>
        </p:blipFill>
        <p:spPr>
          <a:xfrm>
            <a:off x="1707401" y="302508"/>
            <a:ext cx="9250362" cy="5888205"/>
          </a:xfrm>
        </p:spPr>
      </p:pic>
      <p:sp>
        <p:nvSpPr>
          <p:cNvPr id="4" name="Slide Number Placeholder 3">
            <a:extLst>
              <a:ext uri="{FF2B5EF4-FFF2-40B4-BE49-F238E27FC236}">
                <a16:creationId xmlns:a16="http://schemas.microsoft.com/office/drawing/2014/main" id="{46089F34-603E-6C7F-6AC1-2FF5BBE1325C}"/>
              </a:ext>
            </a:extLst>
          </p:cNvPr>
          <p:cNvSpPr>
            <a:spLocks noGrp="1"/>
          </p:cNvSpPr>
          <p:nvPr>
            <p:ph type="sldNum" sz="quarter" idx="12"/>
          </p:nvPr>
        </p:nvSpPr>
        <p:spPr/>
        <p:txBody>
          <a:bodyPr/>
          <a:lstStyle/>
          <a:p>
            <a:fld id="{6DC8F720-17FA-4CCA-B30B-A711EDC2FACB}" type="slidenum">
              <a:rPr lang="en-US" smtClean="0"/>
              <a:t>1</a:t>
            </a:fld>
            <a:endParaRPr lang="en-US"/>
          </a:p>
        </p:txBody>
      </p:sp>
      <p:sp>
        <p:nvSpPr>
          <p:cNvPr id="7" name="TextBox 6">
            <a:extLst>
              <a:ext uri="{FF2B5EF4-FFF2-40B4-BE49-F238E27FC236}">
                <a16:creationId xmlns:a16="http://schemas.microsoft.com/office/drawing/2014/main" id="{95DDEC37-A331-1905-E267-F64B3B91A070}"/>
              </a:ext>
            </a:extLst>
          </p:cNvPr>
          <p:cNvSpPr txBox="1"/>
          <p:nvPr/>
        </p:nvSpPr>
        <p:spPr>
          <a:xfrm>
            <a:off x="4190157" y="6356350"/>
            <a:ext cx="3811685" cy="461665"/>
          </a:xfrm>
          <a:prstGeom prst="rect">
            <a:avLst/>
          </a:prstGeom>
          <a:noFill/>
        </p:spPr>
        <p:txBody>
          <a:bodyPr wrap="none" rtlCol="0">
            <a:spAutoFit/>
          </a:bodyPr>
          <a:lstStyle/>
          <a:p>
            <a:pPr algn="ctr"/>
            <a:r>
              <a:rPr lang="en-US" sz="2400" dirty="0"/>
              <a:t>USDA.GOV/Build-Back-Better</a:t>
            </a:r>
          </a:p>
        </p:txBody>
      </p:sp>
    </p:spTree>
    <p:extLst>
      <p:ext uri="{BB962C8B-B14F-4D97-AF65-F5344CB8AC3E}">
        <p14:creationId xmlns:p14="http://schemas.microsoft.com/office/powerpoint/2010/main" val="57285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047C-5235-E16A-F0BE-8AD39A693B89}"/>
              </a:ext>
            </a:extLst>
          </p:cNvPr>
          <p:cNvSpPr>
            <a:spLocks noGrp="1"/>
          </p:cNvSpPr>
          <p:nvPr>
            <p:ph type="title"/>
          </p:nvPr>
        </p:nvSpPr>
        <p:spPr>
          <a:xfrm>
            <a:off x="838200" y="365126"/>
            <a:ext cx="10515600" cy="1038802"/>
          </a:xfrm>
        </p:spPr>
        <p:txBody>
          <a:bodyPr>
            <a:normAutofit fontScale="90000"/>
          </a:bodyPr>
          <a:lstStyle/>
          <a:p>
            <a:r>
              <a:rPr lang="en-US" sz="3600" dirty="0"/>
              <a:t>Four Elements of the Food Systems Transformation Framework</a:t>
            </a:r>
          </a:p>
        </p:txBody>
      </p:sp>
      <p:sp>
        <p:nvSpPr>
          <p:cNvPr id="3" name="Content Placeholder 2">
            <a:extLst>
              <a:ext uri="{FF2B5EF4-FFF2-40B4-BE49-F238E27FC236}">
                <a16:creationId xmlns:a16="http://schemas.microsoft.com/office/drawing/2014/main" id="{53700AA7-7F60-3487-BE0A-8FACD0D576F3}"/>
              </a:ext>
            </a:extLst>
          </p:cNvPr>
          <p:cNvSpPr>
            <a:spLocks noGrp="1"/>
          </p:cNvSpPr>
          <p:nvPr>
            <p:ph idx="1"/>
          </p:nvPr>
        </p:nvSpPr>
        <p:spPr>
          <a:xfrm>
            <a:off x="249382" y="4599709"/>
            <a:ext cx="11739418" cy="2121766"/>
          </a:xfrm>
        </p:spPr>
        <p:txBody>
          <a:bodyPr>
            <a:normAutofit/>
          </a:bodyPr>
          <a:lstStyle/>
          <a:p>
            <a:pPr marL="0" indent="0">
              <a:buNone/>
            </a:pPr>
            <a:r>
              <a:rPr lang="en-US" dirty="0"/>
              <a:t>The investments made in the Framework, through all four elements, seek to sustainably grow and raise commodities and livestock with </a:t>
            </a:r>
            <a:r>
              <a:rPr lang="en-US" b="1" dirty="0">
                <a:highlight>
                  <a:srgbClr val="FFFF00"/>
                </a:highlight>
              </a:rPr>
              <a:t>net zero greenhouse gas emissions</a:t>
            </a:r>
            <a:r>
              <a:rPr lang="en-US" b="1" dirty="0"/>
              <a:t> </a:t>
            </a:r>
            <a:r>
              <a:rPr lang="en-US" dirty="0"/>
              <a:t>while also raising farm and rural income, build greater resilience across the entire food supply chain, provide access to nutritious food for all, and guarantee equity of opportunity for all.</a:t>
            </a:r>
          </a:p>
        </p:txBody>
      </p:sp>
      <p:sp>
        <p:nvSpPr>
          <p:cNvPr id="4" name="Slide Number Placeholder 3">
            <a:extLst>
              <a:ext uri="{FF2B5EF4-FFF2-40B4-BE49-F238E27FC236}">
                <a16:creationId xmlns:a16="http://schemas.microsoft.com/office/drawing/2014/main" id="{027D809D-ED7C-E540-E803-83908E1B68A0}"/>
              </a:ext>
            </a:extLst>
          </p:cNvPr>
          <p:cNvSpPr>
            <a:spLocks noGrp="1"/>
          </p:cNvSpPr>
          <p:nvPr>
            <p:ph type="sldNum" sz="quarter" idx="12"/>
          </p:nvPr>
        </p:nvSpPr>
        <p:spPr/>
        <p:txBody>
          <a:bodyPr/>
          <a:lstStyle/>
          <a:p>
            <a:fld id="{6DC8F720-17FA-4CCA-B30B-A711EDC2FACB}" type="slidenum">
              <a:rPr lang="en-US" smtClean="0"/>
              <a:t>2</a:t>
            </a:fld>
            <a:endParaRPr lang="en-US"/>
          </a:p>
        </p:txBody>
      </p:sp>
      <p:pic>
        <p:nvPicPr>
          <p:cNvPr id="5" name="Picture 4">
            <a:extLst>
              <a:ext uri="{FF2B5EF4-FFF2-40B4-BE49-F238E27FC236}">
                <a16:creationId xmlns:a16="http://schemas.microsoft.com/office/drawing/2014/main" id="{90405A41-2496-4FE6-9DB2-33710951493A}"/>
              </a:ext>
            </a:extLst>
          </p:cNvPr>
          <p:cNvPicPr>
            <a:picLocks noChangeAspect="1"/>
          </p:cNvPicPr>
          <p:nvPr/>
        </p:nvPicPr>
        <p:blipFill>
          <a:blip r:embed="rId2"/>
          <a:stretch>
            <a:fillRect/>
          </a:stretch>
        </p:blipFill>
        <p:spPr>
          <a:xfrm>
            <a:off x="1897770" y="1524434"/>
            <a:ext cx="8396459" cy="2868710"/>
          </a:xfrm>
          <a:prstGeom prst="rect">
            <a:avLst/>
          </a:prstGeom>
        </p:spPr>
      </p:pic>
    </p:spTree>
    <p:extLst>
      <p:ext uri="{BB962C8B-B14F-4D97-AF65-F5344CB8AC3E}">
        <p14:creationId xmlns:p14="http://schemas.microsoft.com/office/powerpoint/2010/main" val="162096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89F34-603E-6C7F-6AC1-2FF5BBE1325C}"/>
              </a:ext>
            </a:extLst>
          </p:cNvPr>
          <p:cNvSpPr>
            <a:spLocks noGrp="1"/>
          </p:cNvSpPr>
          <p:nvPr>
            <p:ph type="sldNum" sz="quarter" idx="12"/>
          </p:nvPr>
        </p:nvSpPr>
        <p:spPr/>
        <p:txBody>
          <a:bodyPr/>
          <a:lstStyle/>
          <a:p>
            <a:fld id="{6DC8F720-17FA-4CCA-B30B-A711EDC2FACB}" type="slidenum">
              <a:rPr lang="en-US" smtClean="0"/>
              <a:t>3</a:t>
            </a:fld>
            <a:endParaRPr lang="en-US" dirty="0"/>
          </a:p>
        </p:txBody>
      </p:sp>
      <p:sp>
        <p:nvSpPr>
          <p:cNvPr id="7" name="TextBox 6">
            <a:extLst>
              <a:ext uri="{FF2B5EF4-FFF2-40B4-BE49-F238E27FC236}">
                <a16:creationId xmlns:a16="http://schemas.microsoft.com/office/drawing/2014/main" id="{95DDEC37-A331-1905-E267-F64B3B91A070}"/>
              </a:ext>
            </a:extLst>
          </p:cNvPr>
          <p:cNvSpPr txBox="1"/>
          <p:nvPr/>
        </p:nvSpPr>
        <p:spPr>
          <a:xfrm>
            <a:off x="4828853" y="6498711"/>
            <a:ext cx="2306016" cy="307777"/>
          </a:xfrm>
          <a:prstGeom prst="rect">
            <a:avLst/>
          </a:prstGeom>
          <a:noFill/>
        </p:spPr>
        <p:txBody>
          <a:bodyPr wrap="none" rtlCol="0">
            <a:spAutoFit/>
          </a:bodyPr>
          <a:lstStyle/>
          <a:p>
            <a:pPr algn="ctr"/>
            <a:r>
              <a:rPr lang="en-US" sz="1400" dirty="0"/>
              <a:t>USDA.GOV/Build-Back-Better</a:t>
            </a:r>
          </a:p>
        </p:txBody>
      </p:sp>
      <p:pic>
        <p:nvPicPr>
          <p:cNvPr id="5" name="Content Placeholder 4">
            <a:extLst>
              <a:ext uri="{FF2B5EF4-FFF2-40B4-BE49-F238E27FC236}">
                <a16:creationId xmlns:a16="http://schemas.microsoft.com/office/drawing/2014/main" id="{C3323B08-BBDB-9977-6DF0-BDE6257819EC}"/>
              </a:ext>
            </a:extLst>
          </p:cNvPr>
          <p:cNvPicPr>
            <a:picLocks noGrp="1" noChangeAspect="1"/>
          </p:cNvPicPr>
          <p:nvPr>
            <p:ph idx="1"/>
          </p:nvPr>
        </p:nvPicPr>
        <p:blipFill>
          <a:blip r:embed="rId2"/>
          <a:stretch>
            <a:fillRect/>
          </a:stretch>
        </p:blipFill>
        <p:spPr>
          <a:xfrm>
            <a:off x="3295251" y="0"/>
            <a:ext cx="5373220" cy="1837871"/>
          </a:xfrm>
          <a:prstGeom prst="rect">
            <a:avLst/>
          </a:prstGeom>
        </p:spPr>
      </p:pic>
      <p:sp>
        <p:nvSpPr>
          <p:cNvPr id="9" name="TextBox 8">
            <a:extLst>
              <a:ext uri="{FF2B5EF4-FFF2-40B4-BE49-F238E27FC236}">
                <a16:creationId xmlns:a16="http://schemas.microsoft.com/office/drawing/2014/main" id="{AAAC3522-6C86-35AC-EECC-57BF1CDAB1BE}"/>
              </a:ext>
            </a:extLst>
          </p:cNvPr>
          <p:cNvSpPr txBox="1"/>
          <p:nvPr/>
        </p:nvSpPr>
        <p:spPr>
          <a:xfrm>
            <a:off x="546111" y="2026776"/>
            <a:ext cx="11257961" cy="4093428"/>
          </a:xfrm>
          <a:prstGeom prst="rect">
            <a:avLst/>
          </a:prstGeom>
          <a:noFill/>
        </p:spPr>
        <p:txBody>
          <a:bodyPr wrap="square">
            <a:spAutoFit/>
          </a:bodyPr>
          <a:lstStyle/>
          <a:p>
            <a:pPr marL="285750" indent="-285750">
              <a:buFont typeface="Arial" panose="020B0604020202020204" pitchFamily="34" charset="0"/>
              <a:buChar char="•"/>
            </a:pPr>
            <a:r>
              <a:rPr lang="en-US" sz="2600" b="1" i="0" dirty="0">
                <a:solidFill>
                  <a:srgbClr val="000000"/>
                </a:solidFill>
                <a:effectLst/>
              </a:rPr>
              <a:t>$500 million </a:t>
            </a:r>
            <a:r>
              <a:rPr lang="en-US" sz="2600" b="0" i="0" dirty="0">
                <a:solidFill>
                  <a:srgbClr val="000000"/>
                </a:solidFill>
                <a:effectLst/>
              </a:rPr>
              <a:t>through a new grant program this summer to support independent, </a:t>
            </a:r>
            <a:r>
              <a:rPr lang="en-US" sz="2600" b="0" i="0" dirty="0">
                <a:solidFill>
                  <a:srgbClr val="000000"/>
                </a:solidFill>
                <a:effectLst/>
                <a:highlight>
                  <a:srgbClr val="FFFF00"/>
                </a:highlight>
              </a:rPr>
              <a:t>innovative and sustainable American fertilizer production to supply American farmers</a:t>
            </a:r>
            <a:r>
              <a:rPr lang="en-US" sz="2600" b="0" i="0" dirty="0">
                <a:solidFill>
                  <a:srgbClr val="000000"/>
                </a:solidFill>
                <a:effectLst/>
              </a:rPr>
              <a:t>. </a:t>
            </a:r>
            <a:endParaRPr lang="en-US" sz="2600" b="1" i="0" dirty="0">
              <a:solidFill>
                <a:srgbClr val="000000"/>
              </a:solidFill>
              <a:effectLst/>
            </a:endParaRPr>
          </a:p>
          <a:p>
            <a:pPr marL="285750" indent="-285750">
              <a:buFont typeface="Arial" panose="020B0604020202020204" pitchFamily="34" charset="0"/>
              <a:buChar char="•"/>
            </a:pPr>
            <a:r>
              <a:rPr lang="en-US" sz="2600" b="1" i="0" dirty="0">
                <a:solidFill>
                  <a:srgbClr val="000000"/>
                </a:solidFill>
                <a:effectLst/>
              </a:rPr>
              <a:t>Up to $300 million in a new </a:t>
            </a:r>
            <a:r>
              <a:rPr lang="en-US" sz="2600" b="1" i="0" dirty="0">
                <a:solidFill>
                  <a:srgbClr val="000000"/>
                </a:solidFill>
                <a:effectLst/>
                <a:highlight>
                  <a:srgbClr val="FFFF00"/>
                </a:highlight>
              </a:rPr>
              <a:t>Organic Transition Initiative</a:t>
            </a:r>
            <a:r>
              <a:rPr lang="en-US" sz="2600" b="0" i="0" dirty="0">
                <a:solidFill>
                  <a:srgbClr val="000000"/>
                </a:solidFill>
                <a:effectLst/>
                <a:highlight>
                  <a:srgbClr val="FFFF00"/>
                </a:highlight>
              </a:rPr>
              <a:t> </a:t>
            </a:r>
            <a:r>
              <a:rPr lang="en-US" sz="2600" b="0" i="0" dirty="0">
                <a:solidFill>
                  <a:srgbClr val="000000"/>
                </a:solidFill>
                <a:effectLst/>
              </a:rPr>
              <a:t>to provide comprehensive support for farmers to transition to organic production. </a:t>
            </a:r>
          </a:p>
          <a:p>
            <a:pPr marL="285750" indent="-285750">
              <a:buFont typeface="Arial" panose="020B0604020202020204" pitchFamily="34" charset="0"/>
              <a:buChar char="•"/>
            </a:pPr>
            <a:r>
              <a:rPr lang="en-US" sz="2600" b="1" dirty="0"/>
              <a:t>The Food Supply Chain Loan Guarantee Program deployed $100 million to make more than </a:t>
            </a:r>
            <a:r>
              <a:rPr lang="en-US" sz="2600" b="1" dirty="0">
                <a:highlight>
                  <a:srgbClr val="FFFF00"/>
                </a:highlight>
              </a:rPr>
              <a:t>$1 billion </a:t>
            </a:r>
            <a:r>
              <a:rPr lang="en-US" sz="2600" dirty="0">
                <a:highlight>
                  <a:srgbClr val="FFFF00"/>
                </a:highlight>
              </a:rPr>
              <a:t>in guaranteed loans available immediately to back private lenders that invest in independently owned food processing</a:t>
            </a:r>
            <a:r>
              <a:rPr lang="en-US" sz="2600" dirty="0"/>
              <a:t>, distribution and aggregation infrastructure, and other projects along the middle of the supply chain. </a:t>
            </a:r>
          </a:p>
        </p:txBody>
      </p:sp>
    </p:spTree>
    <p:extLst>
      <p:ext uri="{BB962C8B-B14F-4D97-AF65-F5344CB8AC3E}">
        <p14:creationId xmlns:p14="http://schemas.microsoft.com/office/powerpoint/2010/main" val="214923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89F34-603E-6C7F-6AC1-2FF5BBE1325C}"/>
              </a:ext>
            </a:extLst>
          </p:cNvPr>
          <p:cNvSpPr>
            <a:spLocks noGrp="1"/>
          </p:cNvSpPr>
          <p:nvPr>
            <p:ph type="sldNum" sz="quarter" idx="12"/>
          </p:nvPr>
        </p:nvSpPr>
        <p:spPr/>
        <p:txBody>
          <a:bodyPr/>
          <a:lstStyle/>
          <a:p>
            <a:fld id="{6DC8F720-17FA-4CCA-B30B-A711EDC2FACB}" type="slidenum">
              <a:rPr lang="en-US" smtClean="0"/>
              <a:t>4</a:t>
            </a:fld>
            <a:endParaRPr lang="en-US" dirty="0"/>
          </a:p>
        </p:txBody>
      </p:sp>
      <p:sp>
        <p:nvSpPr>
          <p:cNvPr id="7" name="TextBox 6">
            <a:extLst>
              <a:ext uri="{FF2B5EF4-FFF2-40B4-BE49-F238E27FC236}">
                <a16:creationId xmlns:a16="http://schemas.microsoft.com/office/drawing/2014/main" id="{95DDEC37-A331-1905-E267-F64B3B91A070}"/>
              </a:ext>
            </a:extLst>
          </p:cNvPr>
          <p:cNvSpPr txBox="1"/>
          <p:nvPr/>
        </p:nvSpPr>
        <p:spPr>
          <a:xfrm>
            <a:off x="4828853" y="6498711"/>
            <a:ext cx="2306016" cy="307777"/>
          </a:xfrm>
          <a:prstGeom prst="rect">
            <a:avLst/>
          </a:prstGeom>
          <a:noFill/>
        </p:spPr>
        <p:txBody>
          <a:bodyPr wrap="none" rtlCol="0">
            <a:spAutoFit/>
          </a:bodyPr>
          <a:lstStyle/>
          <a:p>
            <a:pPr algn="ctr"/>
            <a:r>
              <a:rPr lang="en-US" sz="1400" dirty="0"/>
              <a:t>USDA.GOV/Build-Back-Better</a:t>
            </a:r>
          </a:p>
        </p:txBody>
      </p:sp>
      <p:pic>
        <p:nvPicPr>
          <p:cNvPr id="5" name="Content Placeholder 4">
            <a:extLst>
              <a:ext uri="{FF2B5EF4-FFF2-40B4-BE49-F238E27FC236}">
                <a16:creationId xmlns:a16="http://schemas.microsoft.com/office/drawing/2014/main" id="{C3323B08-BBDB-9977-6DF0-BDE6257819EC}"/>
              </a:ext>
            </a:extLst>
          </p:cNvPr>
          <p:cNvPicPr>
            <a:picLocks noGrp="1" noChangeAspect="1"/>
          </p:cNvPicPr>
          <p:nvPr>
            <p:ph idx="1"/>
          </p:nvPr>
        </p:nvPicPr>
        <p:blipFill>
          <a:blip r:embed="rId2"/>
          <a:stretch>
            <a:fillRect/>
          </a:stretch>
        </p:blipFill>
        <p:spPr>
          <a:xfrm>
            <a:off x="3295251" y="0"/>
            <a:ext cx="5373220" cy="1837871"/>
          </a:xfrm>
          <a:prstGeom prst="rect">
            <a:avLst/>
          </a:prstGeom>
        </p:spPr>
      </p:pic>
      <p:sp>
        <p:nvSpPr>
          <p:cNvPr id="9" name="TextBox 8">
            <a:extLst>
              <a:ext uri="{FF2B5EF4-FFF2-40B4-BE49-F238E27FC236}">
                <a16:creationId xmlns:a16="http://schemas.microsoft.com/office/drawing/2014/main" id="{AAAC3522-6C86-35AC-EECC-57BF1CDAB1BE}"/>
              </a:ext>
            </a:extLst>
          </p:cNvPr>
          <p:cNvSpPr txBox="1"/>
          <p:nvPr/>
        </p:nvSpPr>
        <p:spPr>
          <a:xfrm>
            <a:off x="546112" y="1979216"/>
            <a:ext cx="11099776" cy="4093428"/>
          </a:xfrm>
          <a:prstGeom prst="rect">
            <a:avLst/>
          </a:prstGeom>
          <a:noFill/>
        </p:spPr>
        <p:txBody>
          <a:bodyPr wrap="square">
            <a:spAutoFit/>
          </a:bodyPr>
          <a:lstStyle/>
          <a:p>
            <a:pPr marL="285750" indent="-285750">
              <a:buFont typeface="Arial" panose="020B0604020202020204" pitchFamily="34" charset="0"/>
              <a:buChar char="•"/>
            </a:pPr>
            <a:r>
              <a:rPr lang="en-US" sz="2600" b="1" dirty="0"/>
              <a:t>Creation of a robust technical assistance network </a:t>
            </a:r>
            <a:r>
              <a:rPr lang="en-US" sz="2600" dirty="0"/>
              <a:t>to ensure that participants in </a:t>
            </a:r>
            <a:r>
              <a:rPr lang="en-US" sz="2600" dirty="0">
                <a:highlight>
                  <a:srgbClr val="FFFF00"/>
                </a:highlight>
              </a:rPr>
              <a:t>USDA’s meat and poultry supply chain initiatives have access to a full range of technical assistance to support their project development and success. </a:t>
            </a:r>
          </a:p>
          <a:p>
            <a:pPr marL="285750" indent="-285750">
              <a:buFont typeface="Arial" panose="020B0604020202020204" pitchFamily="34" charset="0"/>
              <a:buChar char="•"/>
            </a:pPr>
            <a:r>
              <a:rPr lang="en-US" sz="2600" b="1" i="0" dirty="0">
                <a:solidFill>
                  <a:srgbClr val="000000"/>
                </a:solidFill>
                <a:effectLst/>
              </a:rPr>
              <a:t>$200 million for </a:t>
            </a:r>
            <a:r>
              <a:rPr lang="en-US" sz="2600" b="1" i="0" dirty="0">
                <a:solidFill>
                  <a:srgbClr val="000000"/>
                </a:solidFill>
                <a:effectLst/>
                <a:highlight>
                  <a:srgbClr val="FFFF00"/>
                </a:highlight>
              </a:rPr>
              <a:t>Food Safety Certification for Specialty Crops </a:t>
            </a:r>
            <a:r>
              <a:rPr lang="en-US" sz="2600" b="1" i="0" dirty="0">
                <a:solidFill>
                  <a:srgbClr val="000000"/>
                </a:solidFill>
                <a:effectLst/>
              </a:rPr>
              <a:t>Program</a:t>
            </a:r>
            <a:r>
              <a:rPr lang="en-US" sz="2600" b="0" i="0" dirty="0">
                <a:solidFill>
                  <a:srgbClr val="000000"/>
                </a:solidFill>
                <a:effectLst/>
              </a:rPr>
              <a:t> for specialty crop operations that incur eligible on-farm food safety program expenses. </a:t>
            </a:r>
          </a:p>
          <a:p>
            <a:pPr marL="285750" indent="-285750">
              <a:buFont typeface="Arial" panose="020B0604020202020204" pitchFamily="34" charset="0"/>
              <a:buChar char="•"/>
            </a:pPr>
            <a:r>
              <a:rPr lang="en-US" sz="2600" b="1" i="0" dirty="0">
                <a:solidFill>
                  <a:srgbClr val="000000"/>
                </a:solidFill>
                <a:effectLst/>
              </a:rPr>
              <a:t>Investment of $400 million to create </a:t>
            </a:r>
            <a:r>
              <a:rPr lang="en-US" sz="2600" b="1" i="0" dirty="0">
                <a:solidFill>
                  <a:srgbClr val="000000"/>
                </a:solidFill>
                <a:effectLst/>
                <a:highlight>
                  <a:srgbClr val="FFFF00"/>
                </a:highlight>
              </a:rPr>
              <a:t>regional food business centers</a:t>
            </a:r>
            <a:r>
              <a:rPr lang="en-US" sz="2600" b="0" i="0" dirty="0">
                <a:solidFill>
                  <a:srgbClr val="000000"/>
                </a:solidFill>
                <a:effectLst/>
                <a:highlight>
                  <a:srgbClr val="FFFF00"/>
                </a:highlight>
              </a:rPr>
              <a:t> </a:t>
            </a:r>
            <a:r>
              <a:rPr lang="en-US" sz="2600" b="0" i="0" dirty="0">
                <a:solidFill>
                  <a:srgbClr val="000000"/>
                </a:solidFill>
                <a:effectLst/>
              </a:rPr>
              <a:t>that will provide coordination, technical assistance, and capacity building support to small and mid-size food and farm businesses, particularly focused on processing, distribution and aggregation, and market access challenges. </a:t>
            </a:r>
            <a:endParaRPr lang="en-US" sz="2600" dirty="0"/>
          </a:p>
        </p:txBody>
      </p:sp>
    </p:spTree>
    <p:extLst>
      <p:ext uri="{BB962C8B-B14F-4D97-AF65-F5344CB8AC3E}">
        <p14:creationId xmlns:p14="http://schemas.microsoft.com/office/powerpoint/2010/main" val="301772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89F34-603E-6C7F-6AC1-2FF5BBE1325C}"/>
              </a:ext>
            </a:extLst>
          </p:cNvPr>
          <p:cNvSpPr>
            <a:spLocks noGrp="1"/>
          </p:cNvSpPr>
          <p:nvPr>
            <p:ph type="sldNum" sz="quarter" idx="12"/>
          </p:nvPr>
        </p:nvSpPr>
        <p:spPr/>
        <p:txBody>
          <a:bodyPr/>
          <a:lstStyle/>
          <a:p>
            <a:fld id="{6DC8F720-17FA-4CCA-B30B-A711EDC2FACB}" type="slidenum">
              <a:rPr lang="en-US" smtClean="0"/>
              <a:t>5</a:t>
            </a:fld>
            <a:endParaRPr lang="en-US" dirty="0"/>
          </a:p>
        </p:txBody>
      </p:sp>
      <p:sp>
        <p:nvSpPr>
          <p:cNvPr id="7" name="TextBox 6">
            <a:extLst>
              <a:ext uri="{FF2B5EF4-FFF2-40B4-BE49-F238E27FC236}">
                <a16:creationId xmlns:a16="http://schemas.microsoft.com/office/drawing/2014/main" id="{95DDEC37-A331-1905-E267-F64B3B91A070}"/>
              </a:ext>
            </a:extLst>
          </p:cNvPr>
          <p:cNvSpPr txBox="1"/>
          <p:nvPr/>
        </p:nvSpPr>
        <p:spPr>
          <a:xfrm>
            <a:off x="4828853" y="6498711"/>
            <a:ext cx="2306016" cy="307777"/>
          </a:xfrm>
          <a:prstGeom prst="rect">
            <a:avLst/>
          </a:prstGeom>
          <a:noFill/>
        </p:spPr>
        <p:txBody>
          <a:bodyPr wrap="none" rtlCol="0">
            <a:spAutoFit/>
          </a:bodyPr>
          <a:lstStyle/>
          <a:p>
            <a:pPr algn="ctr"/>
            <a:r>
              <a:rPr lang="en-US" sz="1400" dirty="0"/>
              <a:t>USDA.GOV/Build-Back-Better</a:t>
            </a:r>
          </a:p>
        </p:txBody>
      </p:sp>
      <p:pic>
        <p:nvPicPr>
          <p:cNvPr id="5" name="Content Placeholder 4">
            <a:extLst>
              <a:ext uri="{FF2B5EF4-FFF2-40B4-BE49-F238E27FC236}">
                <a16:creationId xmlns:a16="http://schemas.microsoft.com/office/drawing/2014/main" id="{C3323B08-BBDB-9977-6DF0-BDE6257819EC}"/>
              </a:ext>
            </a:extLst>
          </p:cNvPr>
          <p:cNvPicPr>
            <a:picLocks noGrp="1" noChangeAspect="1"/>
          </p:cNvPicPr>
          <p:nvPr>
            <p:ph idx="1"/>
          </p:nvPr>
        </p:nvPicPr>
        <p:blipFill>
          <a:blip r:embed="rId2"/>
          <a:stretch>
            <a:fillRect/>
          </a:stretch>
        </p:blipFill>
        <p:spPr>
          <a:xfrm>
            <a:off x="3295251" y="0"/>
            <a:ext cx="5373220" cy="1837871"/>
          </a:xfrm>
          <a:prstGeom prst="rect">
            <a:avLst/>
          </a:prstGeom>
        </p:spPr>
      </p:pic>
      <p:sp>
        <p:nvSpPr>
          <p:cNvPr id="9" name="TextBox 8">
            <a:extLst>
              <a:ext uri="{FF2B5EF4-FFF2-40B4-BE49-F238E27FC236}">
                <a16:creationId xmlns:a16="http://schemas.microsoft.com/office/drawing/2014/main" id="{AAAC3522-6C86-35AC-EECC-57BF1CDAB1BE}"/>
              </a:ext>
            </a:extLst>
          </p:cNvPr>
          <p:cNvSpPr txBox="1"/>
          <p:nvPr/>
        </p:nvSpPr>
        <p:spPr>
          <a:xfrm>
            <a:off x="546111" y="2026776"/>
            <a:ext cx="11257961" cy="4093428"/>
          </a:xfrm>
          <a:prstGeom prst="rect">
            <a:avLst/>
          </a:prstGeom>
          <a:noFill/>
        </p:spPr>
        <p:txBody>
          <a:bodyPr wrap="square">
            <a:spAutoFit/>
          </a:bodyPr>
          <a:lstStyle/>
          <a:p>
            <a:pPr marL="285750" indent="-285750">
              <a:buFont typeface="Arial" panose="020B0604020202020204" pitchFamily="34" charset="0"/>
              <a:buChar char="•"/>
            </a:pPr>
            <a:r>
              <a:rPr lang="en-US" sz="2600" b="1" dirty="0"/>
              <a:t>Deployment of up to $375 million </a:t>
            </a:r>
            <a:r>
              <a:rPr lang="en-US" sz="2600" dirty="0"/>
              <a:t>in support for </a:t>
            </a:r>
            <a:r>
              <a:rPr lang="en-US" sz="2600" dirty="0">
                <a:highlight>
                  <a:srgbClr val="FFFF00"/>
                </a:highlight>
              </a:rPr>
              <a:t>independent meat and poultry processing plant projects </a:t>
            </a:r>
            <a:r>
              <a:rPr lang="en-US" sz="2600" dirty="0"/>
              <a:t>that fill a demonstrated need for more diversified processing capacity. </a:t>
            </a:r>
          </a:p>
          <a:p>
            <a:pPr marL="285750" indent="-285750">
              <a:buFont typeface="Arial" panose="020B0604020202020204" pitchFamily="34" charset="0"/>
              <a:buChar char="•"/>
            </a:pPr>
            <a:r>
              <a:rPr lang="en-US" sz="2600" i="0" dirty="0">
                <a:solidFill>
                  <a:srgbClr val="000000"/>
                </a:solidFill>
                <a:effectLst/>
              </a:rPr>
              <a:t>Increase the number of counties eligible for </a:t>
            </a:r>
            <a:r>
              <a:rPr lang="en-US" sz="2600" b="1" i="0" dirty="0">
                <a:solidFill>
                  <a:srgbClr val="000000"/>
                </a:solidFill>
                <a:effectLst/>
              </a:rPr>
              <a:t>double cropping insurance</a:t>
            </a:r>
            <a:r>
              <a:rPr lang="en-US" sz="2600" i="0" dirty="0">
                <a:solidFill>
                  <a:srgbClr val="000000"/>
                </a:solidFill>
                <a:effectLst/>
              </a:rPr>
              <a:t>, so that we can boost food production by allowing more farmers to plant a </a:t>
            </a:r>
            <a:r>
              <a:rPr lang="en-US" sz="2600" b="1" i="0" dirty="0">
                <a:solidFill>
                  <a:srgbClr val="000000"/>
                </a:solidFill>
                <a:effectLst/>
              </a:rPr>
              <a:t>second crop </a:t>
            </a:r>
            <a:r>
              <a:rPr lang="en-US" sz="2600" i="0" dirty="0">
                <a:solidFill>
                  <a:srgbClr val="000000"/>
                </a:solidFill>
                <a:effectLst/>
              </a:rPr>
              <a:t>on the same land in the same year, like wheat followed by soybeans or use of cover crops to preserve soil and sequester carbon. </a:t>
            </a:r>
            <a:endParaRPr lang="en-US" sz="2600" dirty="0">
              <a:solidFill>
                <a:srgbClr val="000000"/>
              </a:solidFill>
            </a:endParaRPr>
          </a:p>
          <a:p>
            <a:pPr marL="285750" indent="-285750">
              <a:buFont typeface="Arial" panose="020B0604020202020204" pitchFamily="34" charset="0"/>
              <a:buChar char="•"/>
            </a:pPr>
            <a:r>
              <a:rPr lang="en-US" sz="2600" i="0" dirty="0">
                <a:solidFill>
                  <a:srgbClr val="000000"/>
                </a:solidFill>
                <a:effectLst/>
              </a:rPr>
              <a:t>Increasing technical assistance for </a:t>
            </a:r>
            <a:r>
              <a:rPr lang="en-US" sz="2600" b="1" i="0" dirty="0">
                <a:solidFill>
                  <a:srgbClr val="000000"/>
                </a:solidFill>
                <a:effectLst/>
                <a:highlight>
                  <a:srgbClr val="FFFF00"/>
                </a:highlight>
              </a:rPr>
              <a:t>precision agriculture</a:t>
            </a:r>
            <a:r>
              <a:rPr lang="en-US" sz="2600" i="0" dirty="0">
                <a:solidFill>
                  <a:srgbClr val="000000"/>
                </a:solidFill>
                <a:effectLst/>
              </a:rPr>
              <a:t>, allows farmers to use less fertilizer without reducing yields, saving farmers money over time and extending critical products in short supply worldwide.</a:t>
            </a:r>
          </a:p>
        </p:txBody>
      </p:sp>
    </p:spTree>
    <p:extLst>
      <p:ext uri="{BB962C8B-B14F-4D97-AF65-F5344CB8AC3E}">
        <p14:creationId xmlns:p14="http://schemas.microsoft.com/office/powerpoint/2010/main" val="222880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89F34-603E-6C7F-6AC1-2FF5BBE1325C}"/>
              </a:ext>
            </a:extLst>
          </p:cNvPr>
          <p:cNvSpPr>
            <a:spLocks noGrp="1"/>
          </p:cNvSpPr>
          <p:nvPr>
            <p:ph type="sldNum" sz="quarter" idx="12"/>
          </p:nvPr>
        </p:nvSpPr>
        <p:spPr/>
        <p:txBody>
          <a:bodyPr/>
          <a:lstStyle/>
          <a:p>
            <a:fld id="{6DC8F720-17FA-4CCA-B30B-A711EDC2FACB}" type="slidenum">
              <a:rPr lang="en-US" smtClean="0"/>
              <a:t>6</a:t>
            </a:fld>
            <a:endParaRPr lang="en-US" dirty="0"/>
          </a:p>
        </p:txBody>
      </p:sp>
      <p:sp>
        <p:nvSpPr>
          <p:cNvPr id="7" name="TextBox 6">
            <a:extLst>
              <a:ext uri="{FF2B5EF4-FFF2-40B4-BE49-F238E27FC236}">
                <a16:creationId xmlns:a16="http://schemas.microsoft.com/office/drawing/2014/main" id="{95DDEC37-A331-1905-E267-F64B3B91A070}"/>
              </a:ext>
            </a:extLst>
          </p:cNvPr>
          <p:cNvSpPr txBox="1"/>
          <p:nvPr/>
        </p:nvSpPr>
        <p:spPr>
          <a:xfrm>
            <a:off x="4828853" y="6498711"/>
            <a:ext cx="2306016" cy="307777"/>
          </a:xfrm>
          <a:prstGeom prst="rect">
            <a:avLst/>
          </a:prstGeom>
          <a:noFill/>
        </p:spPr>
        <p:txBody>
          <a:bodyPr wrap="none" rtlCol="0">
            <a:spAutoFit/>
          </a:bodyPr>
          <a:lstStyle/>
          <a:p>
            <a:pPr algn="ctr"/>
            <a:r>
              <a:rPr lang="en-US" sz="1400" dirty="0"/>
              <a:t>USDA.GOV/Build-Back-Better</a:t>
            </a:r>
          </a:p>
        </p:txBody>
      </p:sp>
      <p:sp>
        <p:nvSpPr>
          <p:cNvPr id="9" name="TextBox 8">
            <a:extLst>
              <a:ext uri="{FF2B5EF4-FFF2-40B4-BE49-F238E27FC236}">
                <a16:creationId xmlns:a16="http://schemas.microsoft.com/office/drawing/2014/main" id="{AAAC3522-6C86-35AC-EECC-57BF1CDAB1BE}"/>
              </a:ext>
            </a:extLst>
          </p:cNvPr>
          <p:cNvSpPr txBox="1"/>
          <p:nvPr/>
        </p:nvSpPr>
        <p:spPr>
          <a:xfrm>
            <a:off x="601529" y="1558200"/>
            <a:ext cx="11257961" cy="4893647"/>
          </a:xfrm>
          <a:prstGeom prst="rect">
            <a:avLst/>
          </a:prstGeom>
          <a:noFill/>
        </p:spPr>
        <p:txBody>
          <a:bodyPr wrap="square">
            <a:spAutoFit/>
          </a:bodyPr>
          <a:lstStyle/>
          <a:p>
            <a:pPr marL="285750" indent="-285750">
              <a:buFont typeface="Arial" panose="020B0604020202020204" pitchFamily="34" charset="0"/>
              <a:buChar char="•"/>
            </a:pPr>
            <a:r>
              <a:rPr lang="en-US" sz="2600" dirty="0">
                <a:solidFill>
                  <a:srgbClr val="000000"/>
                </a:solidFill>
              </a:rPr>
              <a:t>Announced a </a:t>
            </a:r>
            <a:r>
              <a:rPr lang="en-US" sz="2600" b="1" dirty="0">
                <a:solidFill>
                  <a:srgbClr val="000000"/>
                </a:solidFill>
              </a:rPr>
              <a:t>$1 billion investment in partnerships </a:t>
            </a:r>
            <a:r>
              <a:rPr lang="en-US" sz="2600" dirty="0">
                <a:solidFill>
                  <a:srgbClr val="000000"/>
                </a:solidFill>
              </a:rPr>
              <a:t>to support America’s climate-smart farmers, ranchers and forest landowners through the new Partnerships for </a:t>
            </a:r>
            <a:r>
              <a:rPr lang="en-US" sz="2600" dirty="0">
                <a:solidFill>
                  <a:srgbClr val="000000"/>
                </a:solidFill>
                <a:highlight>
                  <a:srgbClr val="FFFF00"/>
                </a:highlight>
              </a:rPr>
              <a:t>Climate-Smart Commodities </a:t>
            </a:r>
            <a:r>
              <a:rPr lang="en-US" sz="2600" dirty="0">
                <a:solidFill>
                  <a:srgbClr val="000000"/>
                </a:solidFill>
              </a:rPr>
              <a:t>Program. </a:t>
            </a:r>
          </a:p>
          <a:p>
            <a:pPr marL="285750" indent="-285750">
              <a:buFont typeface="Arial" panose="020B0604020202020204" pitchFamily="34" charset="0"/>
              <a:buChar char="•"/>
            </a:pPr>
            <a:r>
              <a:rPr lang="en-US" sz="2600" i="0" dirty="0">
                <a:solidFill>
                  <a:srgbClr val="000000"/>
                </a:solidFill>
                <a:effectLst/>
              </a:rPr>
              <a:t>With the right policies and incentives, climate-smart agriculture, forestry and </a:t>
            </a:r>
            <a:r>
              <a:rPr lang="en-US" sz="2600" i="0" dirty="0">
                <a:solidFill>
                  <a:srgbClr val="000000"/>
                </a:solidFill>
                <a:effectLst/>
                <a:highlight>
                  <a:srgbClr val="FFFF00"/>
                </a:highlight>
              </a:rPr>
              <a:t>rural clean energy </a:t>
            </a:r>
            <a:r>
              <a:rPr lang="en-US" sz="2600" i="0" dirty="0">
                <a:solidFill>
                  <a:srgbClr val="000000"/>
                </a:solidFill>
                <a:effectLst/>
              </a:rPr>
              <a:t>solutions will create new revenue opportunities for producers and strengthen rural communities, speeding the </a:t>
            </a:r>
            <a:r>
              <a:rPr lang="en-US" sz="2600" b="1" i="0" dirty="0">
                <a:solidFill>
                  <a:srgbClr val="000000"/>
                </a:solidFill>
                <a:effectLst/>
                <a:highlight>
                  <a:srgbClr val="FFFF00"/>
                </a:highlight>
              </a:rPr>
              <a:t>transition to a circular economy</a:t>
            </a:r>
            <a:r>
              <a:rPr lang="en-US" sz="2600" i="0" dirty="0">
                <a:solidFill>
                  <a:srgbClr val="000000"/>
                </a:solidFill>
                <a:effectLst/>
              </a:rPr>
              <a:t>, rather than one based on extracting resources from rural areas, only to see the value added to those resources flow to urban centers. </a:t>
            </a:r>
          </a:p>
          <a:p>
            <a:pPr marL="285750" indent="-285750">
              <a:buFont typeface="Arial" panose="020B0604020202020204" pitchFamily="34" charset="0"/>
              <a:buChar char="•"/>
            </a:pPr>
            <a:r>
              <a:rPr lang="en-US" sz="2600" i="0" dirty="0">
                <a:solidFill>
                  <a:srgbClr val="000000"/>
                </a:solidFill>
                <a:effectLst/>
              </a:rPr>
              <a:t>Ensuring that </a:t>
            </a:r>
            <a:r>
              <a:rPr lang="en-US" sz="2600" i="0" dirty="0">
                <a:solidFill>
                  <a:srgbClr val="000000"/>
                </a:solidFill>
                <a:effectLst/>
                <a:highlight>
                  <a:srgbClr val="FFFF00"/>
                </a:highlight>
              </a:rPr>
              <a:t>science and rigorous monitoring underpins everything we’re doing</a:t>
            </a:r>
            <a:r>
              <a:rPr lang="en-US" sz="2600" i="0" dirty="0">
                <a:solidFill>
                  <a:srgbClr val="000000"/>
                </a:solidFill>
                <a:effectLst/>
              </a:rPr>
              <a:t>, and that historically underserved communities and small and medium-sized farmers participate, benefit and prosper in this important department-wide effort. </a:t>
            </a:r>
            <a:endParaRPr lang="en-US" sz="2600" dirty="0">
              <a:solidFill>
                <a:srgbClr val="000000"/>
              </a:solidFill>
            </a:endParaRPr>
          </a:p>
        </p:txBody>
      </p:sp>
      <p:sp>
        <p:nvSpPr>
          <p:cNvPr id="11" name="TextBox 10">
            <a:extLst>
              <a:ext uri="{FF2B5EF4-FFF2-40B4-BE49-F238E27FC236}">
                <a16:creationId xmlns:a16="http://schemas.microsoft.com/office/drawing/2014/main" id="{0B3B555A-A586-9A8A-24D8-BB785A96E1DF}"/>
              </a:ext>
            </a:extLst>
          </p:cNvPr>
          <p:cNvSpPr txBox="1"/>
          <p:nvPr/>
        </p:nvSpPr>
        <p:spPr>
          <a:xfrm>
            <a:off x="838200" y="357871"/>
            <a:ext cx="10515600" cy="1200329"/>
          </a:xfrm>
          <a:prstGeom prst="rect">
            <a:avLst/>
          </a:prstGeom>
          <a:noFill/>
        </p:spPr>
        <p:txBody>
          <a:bodyPr wrap="square">
            <a:spAutoFit/>
          </a:bodyPr>
          <a:lstStyle/>
          <a:p>
            <a:r>
              <a:rPr lang="en-US" sz="3600" b="1" dirty="0"/>
              <a:t>Addressing Climate Change via Climate Smart Agriculture, Forestry, and Clean Energy</a:t>
            </a:r>
          </a:p>
        </p:txBody>
      </p:sp>
    </p:spTree>
    <p:extLst>
      <p:ext uri="{BB962C8B-B14F-4D97-AF65-F5344CB8AC3E}">
        <p14:creationId xmlns:p14="http://schemas.microsoft.com/office/powerpoint/2010/main" val="338465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89F34-603E-6C7F-6AC1-2FF5BBE1325C}"/>
              </a:ext>
            </a:extLst>
          </p:cNvPr>
          <p:cNvSpPr>
            <a:spLocks noGrp="1"/>
          </p:cNvSpPr>
          <p:nvPr>
            <p:ph type="sldNum" sz="quarter" idx="12"/>
          </p:nvPr>
        </p:nvSpPr>
        <p:spPr/>
        <p:txBody>
          <a:bodyPr/>
          <a:lstStyle/>
          <a:p>
            <a:fld id="{6DC8F720-17FA-4CCA-B30B-A711EDC2FACB}" type="slidenum">
              <a:rPr lang="en-US" smtClean="0"/>
              <a:t>7</a:t>
            </a:fld>
            <a:endParaRPr lang="en-US" dirty="0"/>
          </a:p>
        </p:txBody>
      </p:sp>
      <p:sp>
        <p:nvSpPr>
          <p:cNvPr id="7" name="TextBox 6">
            <a:extLst>
              <a:ext uri="{FF2B5EF4-FFF2-40B4-BE49-F238E27FC236}">
                <a16:creationId xmlns:a16="http://schemas.microsoft.com/office/drawing/2014/main" id="{95DDEC37-A331-1905-E267-F64B3B91A070}"/>
              </a:ext>
            </a:extLst>
          </p:cNvPr>
          <p:cNvSpPr txBox="1"/>
          <p:nvPr/>
        </p:nvSpPr>
        <p:spPr>
          <a:xfrm>
            <a:off x="4828853" y="6498711"/>
            <a:ext cx="2306016" cy="307777"/>
          </a:xfrm>
          <a:prstGeom prst="rect">
            <a:avLst/>
          </a:prstGeom>
          <a:noFill/>
        </p:spPr>
        <p:txBody>
          <a:bodyPr wrap="none" rtlCol="0">
            <a:spAutoFit/>
          </a:bodyPr>
          <a:lstStyle/>
          <a:p>
            <a:pPr algn="ctr"/>
            <a:r>
              <a:rPr lang="en-US" sz="1400" dirty="0"/>
              <a:t>USDA.GOV/Build-Back-Better</a:t>
            </a:r>
          </a:p>
        </p:txBody>
      </p:sp>
      <p:sp>
        <p:nvSpPr>
          <p:cNvPr id="9" name="TextBox 8">
            <a:extLst>
              <a:ext uri="{FF2B5EF4-FFF2-40B4-BE49-F238E27FC236}">
                <a16:creationId xmlns:a16="http://schemas.microsoft.com/office/drawing/2014/main" id="{AAAC3522-6C86-35AC-EECC-57BF1CDAB1BE}"/>
              </a:ext>
            </a:extLst>
          </p:cNvPr>
          <p:cNvSpPr txBox="1"/>
          <p:nvPr/>
        </p:nvSpPr>
        <p:spPr>
          <a:xfrm>
            <a:off x="692726" y="1558200"/>
            <a:ext cx="11166763" cy="5293757"/>
          </a:xfrm>
          <a:prstGeom prst="rect">
            <a:avLst/>
          </a:prstGeom>
          <a:noFill/>
        </p:spPr>
        <p:txBody>
          <a:bodyPr wrap="square">
            <a:spAutoFit/>
          </a:bodyPr>
          <a:lstStyle/>
          <a:p>
            <a:pPr marL="230188" indent="-230188">
              <a:buFont typeface="Arial" panose="020B0604020202020204" pitchFamily="34" charset="0"/>
              <a:buChar char="•"/>
            </a:pPr>
            <a:r>
              <a:rPr lang="en-US" sz="2600" i="0" dirty="0">
                <a:solidFill>
                  <a:srgbClr val="000000"/>
                </a:solidFill>
                <a:effectLst/>
              </a:rPr>
              <a:t>Overhauled the Conservation Reserve Program to improve climate benefits, with more than </a:t>
            </a:r>
            <a:r>
              <a:rPr lang="en-US" sz="2600" b="1" i="0" dirty="0">
                <a:solidFill>
                  <a:srgbClr val="000000"/>
                </a:solidFill>
                <a:effectLst/>
              </a:rPr>
              <a:t>41,000 producers enrolling 4.6 million acres </a:t>
            </a:r>
            <a:r>
              <a:rPr lang="en-US" sz="2600" i="0" dirty="0">
                <a:solidFill>
                  <a:srgbClr val="000000"/>
                </a:solidFill>
                <a:effectLst/>
              </a:rPr>
              <a:t>into the program in 2021. </a:t>
            </a:r>
          </a:p>
          <a:p>
            <a:pPr marL="230188" indent="-230188">
              <a:buFont typeface="Arial" panose="020B0604020202020204" pitchFamily="34" charset="0"/>
              <a:buChar char="•"/>
            </a:pPr>
            <a:r>
              <a:rPr lang="en-US" sz="2600" i="0" dirty="0">
                <a:solidFill>
                  <a:srgbClr val="000000"/>
                </a:solidFill>
                <a:effectLst/>
              </a:rPr>
              <a:t>Provided almost </a:t>
            </a:r>
            <a:r>
              <a:rPr lang="en-US" sz="2600" b="1" i="0" dirty="0">
                <a:solidFill>
                  <a:srgbClr val="000000"/>
                </a:solidFill>
                <a:effectLst/>
              </a:rPr>
              <a:t>$60 million to 49,000-plus producers to plant 12.2 million acres of cover crops</a:t>
            </a:r>
            <a:r>
              <a:rPr lang="en-US" sz="2600" i="0" dirty="0">
                <a:solidFill>
                  <a:srgbClr val="000000"/>
                </a:solidFill>
                <a:effectLst/>
              </a:rPr>
              <a:t> through the Pandemic Cover Crop Program. of 4 million acres.</a:t>
            </a:r>
          </a:p>
          <a:p>
            <a:pPr marL="230188" indent="-230188">
              <a:buFont typeface="Arial" panose="020B0604020202020204" pitchFamily="34" charset="0"/>
              <a:buChar char="•"/>
            </a:pPr>
            <a:r>
              <a:rPr lang="en-US" sz="2600" i="0" dirty="0">
                <a:solidFill>
                  <a:srgbClr val="000000"/>
                </a:solidFill>
                <a:effectLst/>
              </a:rPr>
              <a:t>New partnership with Farmers for </a:t>
            </a:r>
            <a:r>
              <a:rPr lang="en-US" sz="2600" i="0" dirty="0">
                <a:solidFill>
                  <a:srgbClr val="000000"/>
                </a:solidFill>
                <a:effectLst/>
                <a:highlight>
                  <a:srgbClr val="FFFF00"/>
                </a:highlight>
              </a:rPr>
              <a:t>Soil Health </a:t>
            </a:r>
            <a:r>
              <a:rPr lang="en-US" sz="2600" i="0" dirty="0">
                <a:solidFill>
                  <a:srgbClr val="000000"/>
                </a:solidFill>
                <a:effectLst/>
              </a:rPr>
              <a:t>to advance use of soil health practices – especially cover crops – on corn and soybean farms, with the goal of </a:t>
            </a:r>
            <a:r>
              <a:rPr lang="en-US" sz="2600" b="1" i="0" dirty="0">
                <a:solidFill>
                  <a:srgbClr val="000000"/>
                </a:solidFill>
                <a:effectLst/>
              </a:rPr>
              <a:t>doubling the acres using cover crops to 30 million acres by 2030</a:t>
            </a:r>
            <a:r>
              <a:rPr lang="en-US" sz="2600" i="0" dirty="0">
                <a:solidFill>
                  <a:srgbClr val="000000"/>
                </a:solidFill>
                <a:effectLst/>
              </a:rPr>
              <a:t>.</a:t>
            </a:r>
          </a:p>
          <a:p>
            <a:pPr marL="230188" indent="-230188">
              <a:buFont typeface="Arial" panose="020B0604020202020204" pitchFamily="34" charset="0"/>
              <a:buChar char="•"/>
            </a:pPr>
            <a:r>
              <a:rPr lang="en-US" sz="2600" i="0" dirty="0">
                <a:solidFill>
                  <a:srgbClr val="000000"/>
                </a:solidFill>
                <a:effectLst/>
              </a:rPr>
              <a:t>Invested </a:t>
            </a:r>
            <a:r>
              <a:rPr lang="en-US" sz="2600" b="1" i="0" dirty="0">
                <a:solidFill>
                  <a:srgbClr val="000000"/>
                </a:solidFill>
                <a:effectLst/>
              </a:rPr>
              <a:t>$405 million through the </a:t>
            </a:r>
            <a:r>
              <a:rPr lang="en-US" sz="2600" b="1" i="0" dirty="0">
                <a:solidFill>
                  <a:srgbClr val="000000"/>
                </a:solidFill>
                <a:effectLst/>
                <a:highlight>
                  <a:srgbClr val="FFFF00"/>
                </a:highlight>
              </a:rPr>
              <a:t>Regional Conservation Partnership Program</a:t>
            </a:r>
            <a:r>
              <a:rPr lang="en-US" sz="2600" i="0" dirty="0">
                <a:solidFill>
                  <a:srgbClr val="000000"/>
                </a:solidFill>
                <a:effectLst/>
              </a:rPr>
              <a:t>, including more than 200 awards to address climate change, </a:t>
            </a:r>
            <a:r>
              <a:rPr lang="en-US" sz="2600" i="0" dirty="0">
                <a:solidFill>
                  <a:srgbClr val="000000"/>
                </a:solidFill>
                <a:effectLst/>
                <a:highlight>
                  <a:srgbClr val="FFFF00"/>
                </a:highlight>
              </a:rPr>
              <a:t>improve water quality, combat drought, enhance soil health, support wildlife habitat and protect agriculture.</a:t>
            </a:r>
          </a:p>
        </p:txBody>
      </p:sp>
      <p:sp>
        <p:nvSpPr>
          <p:cNvPr id="11" name="TextBox 10">
            <a:extLst>
              <a:ext uri="{FF2B5EF4-FFF2-40B4-BE49-F238E27FC236}">
                <a16:creationId xmlns:a16="http://schemas.microsoft.com/office/drawing/2014/main" id="{0B3B555A-A586-9A8A-24D8-BB785A96E1DF}"/>
              </a:ext>
            </a:extLst>
          </p:cNvPr>
          <p:cNvSpPr txBox="1"/>
          <p:nvPr/>
        </p:nvSpPr>
        <p:spPr>
          <a:xfrm>
            <a:off x="838200" y="357871"/>
            <a:ext cx="10515600" cy="1200329"/>
          </a:xfrm>
          <a:prstGeom prst="rect">
            <a:avLst/>
          </a:prstGeom>
          <a:noFill/>
        </p:spPr>
        <p:txBody>
          <a:bodyPr wrap="square">
            <a:spAutoFit/>
          </a:bodyPr>
          <a:lstStyle/>
          <a:p>
            <a:r>
              <a:rPr lang="en-US" sz="3600" b="1" dirty="0"/>
              <a:t>Addressing Climate Change via Climate Smart Agriculture, Forestry, and Clean Energy</a:t>
            </a:r>
          </a:p>
        </p:txBody>
      </p:sp>
    </p:spTree>
    <p:extLst>
      <p:ext uri="{BB962C8B-B14F-4D97-AF65-F5344CB8AC3E}">
        <p14:creationId xmlns:p14="http://schemas.microsoft.com/office/powerpoint/2010/main" val="103400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B122-E671-5C8E-B8BE-BDA70A5C0E4B}"/>
              </a:ext>
            </a:extLst>
          </p:cNvPr>
          <p:cNvSpPr>
            <a:spLocks noGrp="1"/>
          </p:cNvSpPr>
          <p:nvPr>
            <p:ph type="title"/>
          </p:nvPr>
        </p:nvSpPr>
        <p:spPr/>
        <p:txBody>
          <a:bodyPr>
            <a:normAutofit/>
          </a:bodyPr>
          <a:lstStyle/>
          <a:p>
            <a:r>
              <a:rPr lang="en-US" sz="4000" b="1" dirty="0"/>
              <a:t>Advancing Racial Justice, Equity and Opportunity</a:t>
            </a:r>
          </a:p>
        </p:txBody>
      </p:sp>
      <p:sp>
        <p:nvSpPr>
          <p:cNvPr id="3" name="Content Placeholder 2">
            <a:extLst>
              <a:ext uri="{FF2B5EF4-FFF2-40B4-BE49-F238E27FC236}">
                <a16:creationId xmlns:a16="http://schemas.microsoft.com/office/drawing/2014/main" id="{E4DF05B7-6959-64C1-06CD-E225552E2141}"/>
              </a:ext>
            </a:extLst>
          </p:cNvPr>
          <p:cNvSpPr>
            <a:spLocks noGrp="1"/>
          </p:cNvSpPr>
          <p:nvPr>
            <p:ph idx="1"/>
          </p:nvPr>
        </p:nvSpPr>
        <p:spPr>
          <a:xfrm>
            <a:off x="378691" y="1690688"/>
            <a:ext cx="10975109" cy="4486275"/>
          </a:xfrm>
        </p:spPr>
        <p:txBody>
          <a:bodyPr>
            <a:normAutofit fontScale="92500" lnSpcReduction="10000"/>
          </a:bodyPr>
          <a:lstStyle/>
          <a:p>
            <a:pPr marL="341313" indent="-341313"/>
            <a:r>
              <a:rPr lang="en-US" dirty="0"/>
              <a:t>USDA is taking accountability for its past history of discrimination and its role today by ensuring that its leaders and programs are taking a hard look at its systems, processes, and policies. </a:t>
            </a:r>
          </a:p>
          <a:p>
            <a:pPr marL="341313" indent="-341313"/>
            <a:r>
              <a:rPr lang="en-US" dirty="0"/>
              <a:t>The President’s issuance of Executive Order on Advancing Racial Equity and Support for Underserved Communities paved the way for USDA to meaningfully listen to internal and external stakeholders, understand where barriers to accessing USDA programs and services exist, and assess data to identify actions to advance equity.  </a:t>
            </a:r>
          </a:p>
          <a:p>
            <a:pPr marL="341313" indent="-341313"/>
            <a:r>
              <a:rPr lang="en-US" dirty="0"/>
              <a:t>Established a </a:t>
            </a:r>
            <a:r>
              <a:rPr lang="en-US" b="1" dirty="0">
                <a:highlight>
                  <a:srgbClr val="FFFF00"/>
                </a:highlight>
              </a:rPr>
              <a:t>15-member Equity Commission and Subcommittee on Agriculture</a:t>
            </a:r>
            <a:r>
              <a:rPr lang="en-US" dirty="0">
                <a:highlight>
                  <a:srgbClr val="FFFF00"/>
                </a:highlight>
              </a:rPr>
              <a:t> </a:t>
            </a:r>
            <a:r>
              <a:rPr lang="en-US" dirty="0"/>
              <a:t>comprised of external stakeholders that provide recommendations to the Secretary on policies, programs, and actions needed to address equity issues, including racial equity issues, within the Department and its programs. </a:t>
            </a:r>
          </a:p>
        </p:txBody>
      </p:sp>
      <p:sp>
        <p:nvSpPr>
          <p:cNvPr id="4" name="Slide Number Placeholder 3">
            <a:extLst>
              <a:ext uri="{FF2B5EF4-FFF2-40B4-BE49-F238E27FC236}">
                <a16:creationId xmlns:a16="http://schemas.microsoft.com/office/drawing/2014/main" id="{9410ACCE-8EBB-7EE4-F643-3A3046B1D9E8}"/>
              </a:ext>
            </a:extLst>
          </p:cNvPr>
          <p:cNvSpPr>
            <a:spLocks noGrp="1"/>
          </p:cNvSpPr>
          <p:nvPr>
            <p:ph type="sldNum" sz="quarter" idx="12"/>
          </p:nvPr>
        </p:nvSpPr>
        <p:spPr/>
        <p:txBody>
          <a:bodyPr/>
          <a:lstStyle/>
          <a:p>
            <a:fld id="{6DC8F720-17FA-4CCA-B30B-A711EDC2FACB}" type="slidenum">
              <a:rPr lang="en-US" smtClean="0"/>
              <a:t>8</a:t>
            </a:fld>
            <a:endParaRPr lang="en-US"/>
          </a:p>
        </p:txBody>
      </p:sp>
    </p:spTree>
    <p:extLst>
      <p:ext uri="{BB962C8B-B14F-4D97-AF65-F5344CB8AC3E}">
        <p14:creationId xmlns:p14="http://schemas.microsoft.com/office/powerpoint/2010/main" val="91407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840</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Four Elements of the Food Systems Transformation Framework</vt:lpstr>
      <vt:lpstr>PowerPoint Presentation</vt:lpstr>
      <vt:lpstr>PowerPoint Presentation</vt:lpstr>
      <vt:lpstr>PowerPoint Presentation</vt:lpstr>
      <vt:lpstr>PowerPoint Presentation</vt:lpstr>
      <vt:lpstr>PowerPoint Presentation</vt:lpstr>
      <vt:lpstr>Advancing Racial Justice, Equity and Opportunity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Net Negative Carbon Agriculture</dc:title>
  <dc:creator>Marty Matlock</dc:creator>
  <cp:lastModifiedBy>Burgess, Shane C - (shaneburgess)</cp:lastModifiedBy>
  <cp:revision>51</cp:revision>
  <dcterms:created xsi:type="dcterms:W3CDTF">2021-04-20T16:03:15Z</dcterms:created>
  <dcterms:modified xsi:type="dcterms:W3CDTF">2022-06-17T18:16:51Z</dcterms:modified>
</cp:coreProperties>
</file>