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77" r:id="rId4"/>
  </p:sldMasterIdLst>
  <p:notesMasterIdLst>
    <p:notesMasterId r:id="rId8"/>
  </p:notesMasterIdLst>
  <p:handoutMasterIdLst>
    <p:handoutMasterId r:id="rId9"/>
  </p:handoutMasterIdLst>
  <p:sldIdLst>
    <p:sldId id="294" r:id="rId5"/>
    <p:sldId id="296" r:id="rId6"/>
    <p:sldId id="297" r:id="rId7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264" userDrawn="1">
          <p15:clr>
            <a:srgbClr val="A4A3A4"/>
          </p15:clr>
        </p15:guide>
        <p15:guide id="2" orient="horz" pos="3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CFD"/>
    <a:srgbClr val="C1CCF6"/>
    <a:srgbClr val="D5BAEB"/>
    <a:srgbClr val="8E9DEF"/>
    <a:srgbClr val="A6EDD2"/>
    <a:srgbClr val="A3E6FF"/>
    <a:srgbClr val="FFFFFF"/>
    <a:srgbClr val="E0B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357" autoAdjust="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>
        <p:guide pos="6264"/>
        <p:guide orient="horz" pos="3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328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22C5104-B160-49CA-BBEA-F89DC47F2E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A77B3F-59DC-4CD3-9EDD-457BB0F4ED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CB7AD89C-BB88-48A3-A1C9-D13CF625B286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D14D80-1829-4047-8B70-CA13F85B2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9C54F4-FD5F-49B3-9277-2EBC1373BA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A537205A-E1E8-4792-BFE4-BDA0088545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982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EFD09F21-8F1F-4129-8AEA-7EF5D9ADF331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40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73892"/>
            <a:ext cx="5505450" cy="3660458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B32C31BA-67D8-413F-A5DD-028125073D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085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9010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680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001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20DBFB-B27A-4152-B93B-E0544768A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8/6/2021</a:t>
            </a:fld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2609EE-8677-453E-B000-7C9D37C3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5346EE-7757-43D9-8F90-C5A66E3A8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0128637-293C-4F87-8D53-0BE4379C81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337" y="310287"/>
            <a:ext cx="5238313" cy="853352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ABCAE7BC-9D1D-42BA-A132-117B58540C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3337" y="981076"/>
            <a:ext cx="3581400" cy="365126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573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20DBFB-B27A-4152-B93B-E0544768A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8/6/2021</a:t>
            </a:fld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2609EE-8677-453E-B000-7C9D37C3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5346EE-7757-43D9-8F90-C5A66E3A8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0128637-293C-4F87-8D53-0BE4379C81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337" y="310287"/>
            <a:ext cx="5238313" cy="853352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ABCAE7BC-9D1D-42BA-A132-117B58540C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3337" y="981076"/>
            <a:ext cx="3581400" cy="365126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001FCC3-C0B6-411C-97C8-DCB57E6D3D8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42900" y="1470027"/>
            <a:ext cx="11487150" cy="472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4513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2D4183-9737-47D0-A399-C54D7F7C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E3A5CB-DFC3-4FD4-B13D-480B9D57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0C37A-64D2-409F-A58F-B4B1F1F34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29172-4BF7-429F-BA25-7E9D1A4215EE}" type="datetimeFigureOut">
              <a:rPr lang="en-US" noProof="0" smtClean="0"/>
              <a:t>8/6/2021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4EBE4-7608-464D-BFA2-97741404D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BEC42-CA83-4077-8D77-E2514DA72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6761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90" r:id="rId1"/>
    <p:sldLayoutId id="214748479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A42482C2-FFF2-4099-8F3D-58525489A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UA Cooperative Extension</a:t>
            </a:r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F63E54AC-1CB7-43BF-B0A4-82DE6FEB1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87420" y="1549900"/>
            <a:ext cx="85961" cy="8596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5116081" y="1066700"/>
            <a:ext cx="1879578" cy="731520"/>
          </a:xfrm>
          <a:prstGeom prst="rect">
            <a:avLst/>
          </a:prstGeom>
          <a:solidFill>
            <a:schemeClr val="bg2">
              <a:lumMod val="95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tx1"/>
                </a:solidFill>
              </a:rPr>
              <a:t>ANR Specialists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D15CED98-1062-4FFA-ABCE-E817372291D5}"/>
              </a:ext>
            </a:extLst>
          </p:cNvPr>
          <p:cNvSpPr/>
          <p:nvPr/>
        </p:nvSpPr>
        <p:spPr>
          <a:xfrm>
            <a:off x="403827" y="2442894"/>
            <a:ext cx="1756237" cy="7315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Biosystems Engineering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206" name="Straight Connector 205" descr="decorative element">
            <a:extLst>
              <a:ext uri="{FF2B5EF4-FFF2-40B4-BE49-F238E27FC236}">
                <a16:creationId xmlns:a16="http://schemas.microsoft.com/office/drawing/2014/main" id="{3075AB11-BAD3-42E5-BC8F-B1153E21F91C}"/>
              </a:ext>
            </a:extLst>
          </p:cNvPr>
          <p:cNvCxnSpPr>
            <a:cxnSpLocks/>
          </p:cNvCxnSpPr>
          <p:nvPr/>
        </p:nvCxnSpPr>
        <p:spPr>
          <a:xfrm>
            <a:off x="599156" y="3168721"/>
            <a:ext cx="0" cy="137160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 descr="decorative element">
            <a:extLst>
              <a:ext uri="{FF2B5EF4-FFF2-40B4-BE49-F238E27FC236}">
                <a16:creationId xmlns:a16="http://schemas.microsoft.com/office/drawing/2014/main" id="{B804FCC3-2EDB-4E98-AD3D-D5848AE1337C}"/>
              </a:ext>
            </a:extLst>
          </p:cNvPr>
          <p:cNvCxnSpPr>
            <a:cxnSpLocks/>
          </p:cNvCxnSpPr>
          <p:nvPr/>
        </p:nvCxnSpPr>
        <p:spPr>
          <a:xfrm flipH="1">
            <a:off x="599156" y="3717361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 descr="decorative element">
            <a:extLst>
              <a:ext uri="{FF2B5EF4-FFF2-40B4-BE49-F238E27FC236}">
                <a16:creationId xmlns:a16="http://schemas.microsoft.com/office/drawing/2014/main" id="{8E4CD3FD-4CA2-4C9C-89C8-73F04D561CC6}"/>
              </a:ext>
            </a:extLst>
          </p:cNvPr>
          <p:cNvCxnSpPr>
            <a:cxnSpLocks/>
          </p:cNvCxnSpPr>
          <p:nvPr/>
        </p:nvCxnSpPr>
        <p:spPr>
          <a:xfrm flipH="1">
            <a:off x="605339" y="4536511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Rectangle 179">
            <a:extLst>
              <a:ext uri="{FF2B5EF4-FFF2-40B4-BE49-F238E27FC236}">
                <a16:creationId xmlns:a16="http://schemas.microsoft.com/office/drawing/2014/main" id="{C93299AE-BEEA-4E5E-88CB-50F2F112D78D}"/>
              </a:ext>
            </a:extLst>
          </p:cNvPr>
          <p:cNvSpPr/>
          <p:nvPr/>
        </p:nvSpPr>
        <p:spPr>
          <a:xfrm>
            <a:off x="759837" y="3356140"/>
            <a:ext cx="1371600" cy="7315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Pedro Andrade Sanchez, Biosystems Engineering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DC38D3DB-30B8-4A79-9C76-C565CFF33780}"/>
              </a:ext>
            </a:extLst>
          </p:cNvPr>
          <p:cNvSpPr/>
          <p:nvPr/>
        </p:nvSpPr>
        <p:spPr>
          <a:xfrm>
            <a:off x="759837" y="4184984"/>
            <a:ext cx="1371600" cy="7315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Kitt Farrell-Poe, Water Quality Specialist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86C312C4-16E5-41A5-ABA1-39A95D77687C}"/>
              </a:ext>
            </a:extLst>
          </p:cNvPr>
          <p:cNvSpPr/>
          <p:nvPr/>
        </p:nvSpPr>
        <p:spPr>
          <a:xfrm>
            <a:off x="2304933" y="2442894"/>
            <a:ext cx="1798431" cy="7315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accent1">
                    <a:lumMod val="50000"/>
                  </a:schemeClr>
                </a:solidFill>
              </a:rPr>
              <a:t>Animal &amp; Biomedical Sciences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83" name="Straight Connector 82" descr="decorative element">
            <a:extLst>
              <a:ext uri="{FF2B5EF4-FFF2-40B4-BE49-F238E27FC236}">
                <a16:creationId xmlns:a16="http://schemas.microsoft.com/office/drawing/2014/main" id="{6B7B494C-8888-457E-82D1-32EE6B401023}"/>
              </a:ext>
            </a:extLst>
          </p:cNvPr>
          <p:cNvCxnSpPr>
            <a:cxnSpLocks/>
          </p:cNvCxnSpPr>
          <p:nvPr/>
        </p:nvCxnSpPr>
        <p:spPr>
          <a:xfrm>
            <a:off x="2558003" y="3168721"/>
            <a:ext cx="0" cy="310896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 descr="decorative element">
            <a:extLst>
              <a:ext uri="{FF2B5EF4-FFF2-40B4-BE49-F238E27FC236}">
                <a16:creationId xmlns:a16="http://schemas.microsoft.com/office/drawing/2014/main" id="{B5956150-D730-4D39-8E56-5123DA7B1791}"/>
              </a:ext>
            </a:extLst>
          </p:cNvPr>
          <p:cNvCxnSpPr>
            <a:cxnSpLocks/>
          </p:cNvCxnSpPr>
          <p:nvPr/>
        </p:nvCxnSpPr>
        <p:spPr>
          <a:xfrm>
            <a:off x="3163314" y="2252899"/>
            <a:ext cx="0" cy="18288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9DEA1307-3465-415E-B9B3-C274D75E48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87149" y="1844461"/>
            <a:ext cx="85961" cy="8596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" name="Straight Connector 1" descr="decorative element">
            <a:extLst>
              <a:ext uri="{FF2B5EF4-FFF2-40B4-BE49-F238E27FC236}">
                <a16:creationId xmlns:a16="http://schemas.microsoft.com/office/drawing/2014/main" id="{FE5CE1F8-570D-4885-B9A3-2539980A4EC1}"/>
              </a:ext>
            </a:extLst>
          </p:cNvPr>
          <p:cNvCxnSpPr>
            <a:cxnSpLocks/>
          </p:cNvCxnSpPr>
          <p:nvPr/>
        </p:nvCxnSpPr>
        <p:spPr>
          <a:xfrm flipH="1">
            <a:off x="2558003" y="3755461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 descr="decorative element">
            <a:extLst>
              <a:ext uri="{FF2B5EF4-FFF2-40B4-BE49-F238E27FC236}">
                <a16:creationId xmlns:a16="http://schemas.microsoft.com/office/drawing/2014/main" id="{BDB4A596-1925-4CF0-8DDA-2DBE3E6B75A7}"/>
              </a:ext>
            </a:extLst>
          </p:cNvPr>
          <p:cNvCxnSpPr>
            <a:cxnSpLocks/>
          </p:cNvCxnSpPr>
          <p:nvPr/>
        </p:nvCxnSpPr>
        <p:spPr>
          <a:xfrm flipH="1">
            <a:off x="2564186" y="4570801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 descr="decorative element">
            <a:extLst>
              <a:ext uri="{FF2B5EF4-FFF2-40B4-BE49-F238E27FC236}">
                <a16:creationId xmlns:a16="http://schemas.microsoft.com/office/drawing/2014/main" id="{0C9845EF-AB31-4EB7-ADFB-2543D92986E8}"/>
              </a:ext>
            </a:extLst>
          </p:cNvPr>
          <p:cNvCxnSpPr>
            <a:cxnSpLocks/>
          </p:cNvCxnSpPr>
          <p:nvPr/>
        </p:nvCxnSpPr>
        <p:spPr>
          <a:xfrm flipH="1">
            <a:off x="2564186" y="5440187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 descr="decorative element">
            <a:extLst>
              <a:ext uri="{FF2B5EF4-FFF2-40B4-BE49-F238E27FC236}">
                <a16:creationId xmlns:a16="http://schemas.microsoft.com/office/drawing/2014/main" id="{9C12CAFB-EB6F-4237-A8EF-4BED7D1D743F}"/>
              </a:ext>
            </a:extLst>
          </p:cNvPr>
          <p:cNvCxnSpPr>
            <a:cxnSpLocks/>
          </p:cNvCxnSpPr>
          <p:nvPr/>
        </p:nvCxnSpPr>
        <p:spPr>
          <a:xfrm flipH="1">
            <a:off x="2553515" y="6277681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Rectangle 185">
            <a:extLst>
              <a:ext uri="{FF2B5EF4-FFF2-40B4-BE49-F238E27FC236}">
                <a16:creationId xmlns:a16="http://schemas.microsoft.com/office/drawing/2014/main" id="{E00EF2F1-621C-44D5-923A-283EAD95A813}"/>
              </a:ext>
            </a:extLst>
          </p:cNvPr>
          <p:cNvSpPr/>
          <p:nvPr/>
        </p:nvSpPr>
        <p:spPr>
          <a:xfrm>
            <a:off x="2714389" y="3358154"/>
            <a:ext cx="1371600" cy="731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accent1">
                    <a:lumMod val="50000"/>
                  </a:schemeClr>
                </a:solidFill>
              </a:rPr>
              <a:t>Joslyn Beard,  Livestock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AF7D30AD-3130-40C6-8BC9-7EE80B4B9A00}"/>
              </a:ext>
            </a:extLst>
          </p:cNvPr>
          <p:cNvSpPr/>
          <p:nvPr/>
        </p:nvSpPr>
        <p:spPr>
          <a:xfrm>
            <a:off x="2714389" y="4186998"/>
            <a:ext cx="1371600" cy="731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accent1">
                    <a:lumMod val="50000"/>
                  </a:schemeClr>
                </a:solidFill>
              </a:rPr>
              <a:t>Duarte Diaz, Dairy 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7893426B-E83B-41DC-A793-6BBC6104B3A6}"/>
              </a:ext>
            </a:extLst>
          </p:cNvPr>
          <p:cNvSpPr/>
          <p:nvPr/>
        </p:nvSpPr>
        <p:spPr>
          <a:xfrm>
            <a:off x="2712776" y="5027827"/>
            <a:ext cx="1371600" cy="731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accent1">
                    <a:lumMod val="50000"/>
                  </a:schemeClr>
                </a:solidFill>
              </a:rPr>
              <a:t>Betsy Greene, Equine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25612D2-B90B-47E9-B7AF-5CCA9F91F123}"/>
              </a:ext>
            </a:extLst>
          </p:cNvPr>
          <p:cNvSpPr/>
          <p:nvPr/>
        </p:nvSpPr>
        <p:spPr>
          <a:xfrm>
            <a:off x="2712776" y="5872080"/>
            <a:ext cx="1371600" cy="731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accent1">
                    <a:lumMod val="50000"/>
                  </a:schemeClr>
                </a:solidFill>
              </a:rPr>
              <a:t>Gerardo Lopez,   4-H STEM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1FE5B89F-78FC-4805-819B-77211B0B739B}"/>
              </a:ext>
            </a:extLst>
          </p:cNvPr>
          <p:cNvSpPr/>
          <p:nvPr/>
        </p:nvSpPr>
        <p:spPr>
          <a:xfrm>
            <a:off x="4257439" y="2443228"/>
            <a:ext cx="1798431" cy="7315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accent2">
                    <a:lumMod val="50000"/>
                  </a:schemeClr>
                </a:solidFill>
              </a:rPr>
              <a:t>Environmental Sciences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84" name="Straight Connector 83" descr="decorative element">
            <a:extLst>
              <a:ext uri="{FF2B5EF4-FFF2-40B4-BE49-F238E27FC236}">
                <a16:creationId xmlns:a16="http://schemas.microsoft.com/office/drawing/2014/main" id="{215A627E-A616-4B35-A822-BCD857D053E8}"/>
              </a:ext>
            </a:extLst>
          </p:cNvPr>
          <p:cNvCxnSpPr>
            <a:cxnSpLocks/>
          </p:cNvCxnSpPr>
          <p:nvPr/>
        </p:nvCxnSpPr>
        <p:spPr>
          <a:xfrm>
            <a:off x="4516850" y="3168721"/>
            <a:ext cx="0" cy="59436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 descr="decorative element">
            <a:extLst>
              <a:ext uri="{FF2B5EF4-FFF2-40B4-BE49-F238E27FC236}">
                <a16:creationId xmlns:a16="http://schemas.microsoft.com/office/drawing/2014/main" id="{98000C8A-C564-4106-9005-252681A7FDFB}"/>
              </a:ext>
            </a:extLst>
          </p:cNvPr>
          <p:cNvCxnSpPr>
            <a:cxnSpLocks/>
          </p:cNvCxnSpPr>
          <p:nvPr/>
        </p:nvCxnSpPr>
        <p:spPr>
          <a:xfrm>
            <a:off x="5135393" y="2252899"/>
            <a:ext cx="0" cy="18288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 descr="decorative element">
            <a:extLst>
              <a:ext uri="{FF2B5EF4-FFF2-40B4-BE49-F238E27FC236}">
                <a16:creationId xmlns:a16="http://schemas.microsoft.com/office/drawing/2014/main" id="{273FE68B-D6B3-4422-B31A-4154C1A2BAED}"/>
              </a:ext>
            </a:extLst>
          </p:cNvPr>
          <p:cNvCxnSpPr>
            <a:cxnSpLocks/>
          </p:cNvCxnSpPr>
          <p:nvPr/>
        </p:nvCxnSpPr>
        <p:spPr>
          <a:xfrm flipH="1">
            <a:off x="4516850" y="3759271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Rectangle 194">
            <a:extLst>
              <a:ext uri="{FF2B5EF4-FFF2-40B4-BE49-F238E27FC236}">
                <a16:creationId xmlns:a16="http://schemas.microsoft.com/office/drawing/2014/main" id="{81AC151D-872D-4D73-AE29-952F653257C0}"/>
              </a:ext>
            </a:extLst>
          </p:cNvPr>
          <p:cNvSpPr/>
          <p:nvPr/>
        </p:nvSpPr>
        <p:spPr>
          <a:xfrm>
            <a:off x="4677930" y="3358154"/>
            <a:ext cx="1371600" cy="7315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 err="1">
                <a:solidFill>
                  <a:schemeClr val="accent2">
                    <a:lumMod val="50000"/>
                  </a:schemeClr>
                </a:solidFill>
              </a:rPr>
              <a:t>Karletta</a:t>
            </a:r>
            <a:r>
              <a:rPr lang="en-US" sz="1050" b="1" dirty="0">
                <a:solidFill>
                  <a:schemeClr val="accent2">
                    <a:lumMod val="50000"/>
                  </a:schemeClr>
                </a:solidFill>
              </a:rPr>
              <a:t> Chief, Environmental Physics &amp; Hydrology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FCFECBC9-1F60-4A02-9CE7-3569BF58F4AA}"/>
              </a:ext>
            </a:extLst>
          </p:cNvPr>
          <p:cNvSpPr/>
          <p:nvPr/>
        </p:nvSpPr>
        <p:spPr>
          <a:xfrm>
            <a:off x="6216746" y="2435096"/>
            <a:ext cx="1798430" cy="7315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accent3">
                    <a:lumMod val="50000"/>
                  </a:schemeClr>
                </a:solidFill>
              </a:rPr>
              <a:t>Entomology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85" name="Straight Connector 84" descr="decorative element">
            <a:extLst>
              <a:ext uri="{FF2B5EF4-FFF2-40B4-BE49-F238E27FC236}">
                <a16:creationId xmlns:a16="http://schemas.microsoft.com/office/drawing/2014/main" id="{338A3F58-952C-4C6C-BE73-668B41F8708D}"/>
              </a:ext>
            </a:extLst>
          </p:cNvPr>
          <p:cNvCxnSpPr>
            <a:cxnSpLocks/>
          </p:cNvCxnSpPr>
          <p:nvPr/>
        </p:nvCxnSpPr>
        <p:spPr>
          <a:xfrm>
            <a:off x="6475697" y="3168721"/>
            <a:ext cx="0" cy="59436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 descr="decorative element">
            <a:extLst>
              <a:ext uri="{FF2B5EF4-FFF2-40B4-BE49-F238E27FC236}">
                <a16:creationId xmlns:a16="http://schemas.microsoft.com/office/drawing/2014/main" id="{DFAFA2FD-B58C-4CB3-83BF-D7037A44C5EA}"/>
              </a:ext>
            </a:extLst>
          </p:cNvPr>
          <p:cNvCxnSpPr>
            <a:cxnSpLocks/>
          </p:cNvCxnSpPr>
          <p:nvPr/>
        </p:nvCxnSpPr>
        <p:spPr>
          <a:xfrm>
            <a:off x="7060337" y="2249089"/>
            <a:ext cx="0" cy="18288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 descr="decorative element">
            <a:extLst>
              <a:ext uri="{FF2B5EF4-FFF2-40B4-BE49-F238E27FC236}">
                <a16:creationId xmlns:a16="http://schemas.microsoft.com/office/drawing/2014/main" id="{EAD5F2CB-5BF2-4605-A7BB-3DBC9B1B3BF3}"/>
              </a:ext>
            </a:extLst>
          </p:cNvPr>
          <p:cNvCxnSpPr>
            <a:cxnSpLocks/>
          </p:cNvCxnSpPr>
          <p:nvPr/>
        </p:nvCxnSpPr>
        <p:spPr>
          <a:xfrm flipH="1">
            <a:off x="6475697" y="3759271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Rectangle 176">
            <a:extLst>
              <a:ext uri="{FF2B5EF4-FFF2-40B4-BE49-F238E27FC236}">
                <a16:creationId xmlns:a16="http://schemas.microsoft.com/office/drawing/2014/main" id="{62FE95E2-7899-46D1-BD09-DBC69EBBF739}"/>
              </a:ext>
            </a:extLst>
          </p:cNvPr>
          <p:cNvSpPr/>
          <p:nvPr/>
        </p:nvSpPr>
        <p:spPr>
          <a:xfrm>
            <a:off x="6608400" y="3353502"/>
            <a:ext cx="1371600" cy="7315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accent3">
                    <a:lumMod val="50000"/>
                  </a:schemeClr>
                </a:solidFill>
              </a:rPr>
              <a:t>Peter Ellsworth, IPM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86" name="Straight Connector 85" descr="decorative element">
            <a:extLst>
              <a:ext uri="{FF2B5EF4-FFF2-40B4-BE49-F238E27FC236}">
                <a16:creationId xmlns:a16="http://schemas.microsoft.com/office/drawing/2014/main" id="{499176F8-BEEF-4A37-97C9-A7E8592211E9}"/>
              </a:ext>
            </a:extLst>
          </p:cNvPr>
          <p:cNvCxnSpPr>
            <a:cxnSpLocks/>
          </p:cNvCxnSpPr>
          <p:nvPr/>
        </p:nvCxnSpPr>
        <p:spPr>
          <a:xfrm>
            <a:off x="8434544" y="3168721"/>
            <a:ext cx="0" cy="228600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 descr="decorative element">
            <a:extLst>
              <a:ext uri="{FF2B5EF4-FFF2-40B4-BE49-F238E27FC236}">
                <a16:creationId xmlns:a16="http://schemas.microsoft.com/office/drawing/2014/main" id="{11E9B743-2518-4E9D-9AE1-3998DBFBCD34}"/>
              </a:ext>
            </a:extLst>
          </p:cNvPr>
          <p:cNvCxnSpPr>
            <a:cxnSpLocks/>
          </p:cNvCxnSpPr>
          <p:nvPr/>
        </p:nvCxnSpPr>
        <p:spPr>
          <a:xfrm flipH="1">
            <a:off x="8434544" y="3755461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 descr="decorative element">
            <a:extLst>
              <a:ext uri="{FF2B5EF4-FFF2-40B4-BE49-F238E27FC236}">
                <a16:creationId xmlns:a16="http://schemas.microsoft.com/office/drawing/2014/main" id="{55B40D0C-F84E-4462-89E4-D6DB85AB1D61}"/>
              </a:ext>
            </a:extLst>
          </p:cNvPr>
          <p:cNvCxnSpPr>
            <a:cxnSpLocks/>
          </p:cNvCxnSpPr>
          <p:nvPr/>
        </p:nvCxnSpPr>
        <p:spPr>
          <a:xfrm flipH="1">
            <a:off x="8436917" y="4570801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 descr="decorative element">
            <a:extLst>
              <a:ext uri="{FF2B5EF4-FFF2-40B4-BE49-F238E27FC236}">
                <a16:creationId xmlns:a16="http://schemas.microsoft.com/office/drawing/2014/main" id="{BB4CBFD5-6012-4BE2-83ED-90867D52F6A2}"/>
              </a:ext>
            </a:extLst>
          </p:cNvPr>
          <p:cNvCxnSpPr>
            <a:cxnSpLocks/>
          </p:cNvCxnSpPr>
          <p:nvPr/>
        </p:nvCxnSpPr>
        <p:spPr>
          <a:xfrm flipH="1">
            <a:off x="8436917" y="5451617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Rectangle 167">
            <a:extLst>
              <a:ext uri="{FF2B5EF4-FFF2-40B4-BE49-F238E27FC236}">
                <a16:creationId xmlns:a16="http://schemas.microsoft.com/office/drawing/2014/main" id="{6373F713-1680-4734-878B-86B182DC5AA6}"/>
              </a:ext>
            </a:extLst>
          </p:cNvPr>
          <p:cNvSpPr/>
          <p:nvPr/>
        </p:nvSpPr>
        <p:spPr>
          <a:xfrm>
            <a:off x="8557760" y="3356285"/>
            <a:ext cx="1369985" cy="7315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accent6">
                    <a:lumMod val="50000"/>
                  </a:schemeClr>
                </a:solidFill>
              </a:rPr>
              <a:t>George Frisvold, Environmental &amp; Resource Economics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BEFA9A02-F4DD-44E9-86C2-C8ADA3189685}"/>
              </a:ext>
            </a:extLst>
          </p:cNvPr>
          <p:cNvSpPr/>
          <p:nvPr/>
        </p:nvSpPr>
        <p:spPr>
          <a:xfrm>
            <a:off x="8557760" y="4191479"/>
            <a:ext cx="1371600" cy="7315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Sharon Megdal, Soil, Water and Environmental Science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EE16D351-7B7B-4FCF-8D90-11468672A1EC}"/>
              </a:ext>
            </a:extLst>
          </p:cNvPr>
          <p:cNvSpPr/>
          <p:nvPr/>
        </p:nvSpPr>
        <p:spPr>
          <a:xfrm>
            <a:off x="8556147" y="5025958"/>
            <a:ext cx="1371600" cy="7315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Trent Teegerstrom, Ag -Resources Economics 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A59FE4D4-A06B-4A82-A877-CA0F54ACC872}"/>
              </a:ext>
            </a:extLst>
          </p:cNvPr>
          <p:cNvSpPr/>
          <p:nvPr/>
        </p:nvSpPr>
        <p:spPr>
          <a:xfrm>
            <a:off x="8209597" y="2435456"/>
            <a:ext cx="1741573" cy="731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Agricultural Resource Economics / Resources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87" name="Straight Connector 86" descr="decorative element">
            <a:extLst>
              <a:ext uri="{FF2B5EF4-FFF2-40B4-BE49-F238E27FC236}">
                <a16:creationId xmlns:a16="http://schemas.microsoft.com/office/drawing/2014/main" id="{E0A5E395-38A3-4ED8-A1C1-7892BF5B1BE1}"/>
              </a:ext>
            </a:extLst>
          </p:cNvPr>
          <p:cNvCxnSpPr>
            <a:cxnSpLocks/>
          </p:cNvCxnSpPr>
          <p:nvPr/>
        </p:nvCxnSpPr>
        <p:spPr>
          <a:xfrm>
            <a:off x="10393392" y="3168721"/>
            <a:ext cx="0" cy="54864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Oval 93" descr="decorative element">
            <a:extLst>
              <a:ext uri="{FF2B5EF4-FFF2-40B4-BE49-F238E27FC236}">
                <a16:creationId xmlns:a16="http://schemas.microsoft.com/office/drawing/2014/main" id="{BC24AD9F-130E-4ECB-9C70-2B3233EBF4A4}"/>
              </a:ext>
            </a:extLst>
          </p:cNvPr>
          <p:cNvSpPr/>
          <p:nvPr/>
        </p:nvSpPr>
        <p:spPr>
          <a:xfrm>
            <a:off x="10377532" y="2397965"/>
            <a:ext cx="114414" cy="85961"/>
          </a:xfrm>
          <a:prstGeom prst="ellipse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" name="Connector: Elbow 6" descr="decorative element">
            <a:extLst>
              <a:ext uri="{FF2B5EF4-FFF2-40B4-BE49-F238E27FC236}">
                <a16:creationId xmlns:a16="http://schemas.microsoft.com/office/drawing/2014/main" id="{1C54223A-2F2C-4434-A30B-92D8CEE93CF0}"/>
              </a:ext>
            </a:extLst>
          </p:cNvPr>
          <p:cNvCxnSpPr>
            <a:cxnSpLocks/>
          </p:cNvCxnSpPr>
          <p:nvPr/>
        </p:nvCxnSpPr>
        <p:spPr>
          <a:xfrm rot="10800000" flipV="1">
            <a:off x="1222489" y="2249089"/>
            <a:ext cx="4826106" cy="187772"/>
          </a:xfrm>
          <a:prstGeom prst="bentConnector2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ctor: Elbow 95" descr="decorative element">
            <a:extLst>
              <a:ext uri="{FF2B5EF4-FFF2-40B4-BE49-F238E27FC236}">
                <a16:creationId xmlns:a16="http://schemas.microsoft.com/office/drawing/2014/main" id="{185DC171-E6CD-4880-8EF4-7E0DB7F6C2B2}"/>
              </a:ext>
            </a:extLst>
          </p:cNvPr>
          <p:cNvCxnSpPr>
            <a:cxnSpLocks/>
          </p:cNvCxnSpPr>
          <p:nvPr/>
        </p:nvCxnSpPr>
        <p:spPr>
          <a:xfrm>
            <a:off x="6022325" y="2249089"/>
            <a:ext cx="4971142" cy="252758"/>
          </a:xfrm>
          <a:prstGeom prst="bentConnector3">
            <a:avLst>
              <a:gd name="adj1" fmla="val 100252"/>
            </a:avLst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 descr="decorative element">
            <a:extLst>
              <a:ext uri="{FF2B5EF4-FFF2-40B4-BE49-F238E27FC236}">
                <a16:creationId xmlns:a16="http://schemas.microsoft.com/office/drawing/2014/main" id="{92CA40FF-E75F-4233-A382-4E9DE1FACF8D}"/>
              </a:ext>
            </a:extLst>
          </p:cNvPr>
          <p:cNvCxnSpPr>
            <a:cxnSpLocks/>
          </p:cNvCxnSpPr>
          <p:nvPr/>
        </p:nvCxnSpPr>
        <p:spPr>
          <a:xfrm>
            <a:off x="9032415" y="2249089"/>
            <a:ext cx="0" cy="18288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 descr="decorative element">
            <a:extLst>
              <a:ext uri="{FF2B5EF4-FFF2-40B4-BE49-F238E27FC236}">
                <a16:creationId xmlns:a16="http://schemas.microsoft.com/office/drawing/2014/main" id="{7B2075F3-49F1-4561-B16C-A60D139B4E39}"/>
              </a:ext>
            </a:extLst>
          </p:cNvPr>
          <p:cNvCxnSpPr>
            <a:cxnSpLocks/>
          </p:cNvCxnSpPr>
          <p:nvPr/>
        </p:nvCxnSpPr>
        <p:spPr>
          <a:xfrm flipV="1">
            <a:off x="6089286" y="1794115"/>
            <a:ext cx="1" cy="45720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 descr="decorative element">
            <a:extLst>
              <a:ext uri="{FF2B5EF4-FFF2-40B4-BE49-F238E27FC236}">
                <a16:creationId xmlns:a16="http://schemas.microsoft.com/office/drawing/2014/main" id="{3377B15D-B0DE-401C-93B7-D8352DEE60C2}"/>
              </a:ext>
            </a:extLst>
          </p:cNvPr>
          <p:cNvCxnSpPr>
            <a:cxnSpLocks/>
          </p:cNvCxnSpPr>
          <p:nvPr/>
        </p:nvCxnSpPr>
        <p:spPr>
          <a:xfrm flipH="1">
            <a:off x="10389582" y="3717361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Rectangle 161">
            <a:extLst>
              <a:ext uri="{FF2B5EF4-FFF2-40B4-BE49-F238E27FC236}">
                <a16:creationId xmlns:a16="http://schemas.microsoft.com/office/drawing/2014/main" id="{BD569EE8-357F-4061-8190-6041007FBE4B}"/>
              </a:ext>
            </a:extLst>
          </p:cNvPr>
          <p:cNvSpPr/>
          <p:nvPr/>
        </p:nvSpPr>
        <p:spPr>
          <a:xfrm>
            <a:off x="10512312" y="3353927"/>
            <a:ext cx="1371600" cy="7315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accent5">
                    <a:lumMod val="50000"/>
                  </a:schemeClr>
                </a:solidFill>
              </a:rPr>
              <a:t>Gregg </a:t>
            </a:r>
            <a:r>
              <a:rPr lang="en-US" sz="1000" b="1" dirty="0" err="1">
                <a:solidFill>
                  <a:schemeClr val="accent5">
                    <a:lumMod val="50000"/>
                  </a:schemeClr>
                </a:solidFill>
              </a:rPr>
              <a:t>Garfin</a:t>
            </a:r>
            <a:r>
              <a:rPr lang="en-US" sz="1000" b="1" dirty="0">
                <a:solidFill>
                  <a:schemeClr val="accent5">
                    <a:lumMod val="50000"/>
                  </a:schemeClr>
                </a:solidFill>
              </a:rPr>
              <a:t>, Climate Science &amp; Policy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309685E0-1738-48A3-B513-35D9047572B0}"/>
              </a:ext>
            </a:extLst>
          </p:cNvPr>
          <p:cNvSpPr/>
          <p:nvPr/>
        </p:nvSpPr>
        <p:spPr>
          <a:xfrm>
            <a:off x="10098954" y="2434318"/>
            <a:ext cx="1798430" cy="7315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accent5">
                    <a:lumMod val="50000"/>
                  </a:schemeClr>
                </a:solidFill>
              </a:rPr>
              <a:t>School of Natural Resources &amp; Environment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61" name="Straight Connector 60" descr="decorative element">
            <a:extLst>
              <a:ext uri="{FF2B5EF4-FFF2-40B4-BE49-F238E27FC236}">
                <a16:creationId xmlns:a16="http://schemas.microsoft.com/office/drawing/2014/main" id="{06008DAA-A72C-4D3A-99CB-D55C7DA304DE}"/>
              </a:ext>
            </a:extLst>
          </p:cNvPr>
          <p:cNvCxnSpPr>
            <a:cxnSpLocks/>
          </p:cNvCxnSpPr>
          <p:nvPr/>
        </p:nvCxnSpPr>
        <p:spPr>
          <a:xfrm>
            <a:off x="4516850" y="3763081"/>
            <a:ext cx="0" cy="787663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 descr="decorative element">
            <a:extLst>
              <a:ext uri="{FF2B5EF4-FFF2-40B4-BE49-F238E27FC236}">
                <a16:creationId xmlns:a16="http://schemas.microsoft.com/office/drawing/2014/main" id="{D641DD65-7ECA-4FDA-83DB-BACA882EACF1}"/>
              </a:ext>
            </a:extLst>
          </p:cNvPr>
          <p:cNvCxnSpPr>
            <a:cxnSpLocks/>
          </p:cNvCxnSpPr>
          <p:nvPr/>
        </p:nvCxnSpPr>
        <p:spPr>
          <a:xfrm flipH="1">
            <a:off x="4516850" y="4564118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>
            <a:extLst>
              <a:ext uri="{FF2B5EF4-FFF2-40B4-BE49-F238E27FC236}">
                <a16:creationId xmlns:a16="http://schemas.microsoft.com/office/drawing/2014/main" id="{FB6A4287-AFE6-489A-BA92-1F04129ED59B}"/>
              </a:ext>
            </a:extLst>
          </p:cNvPr>
          <p:cNvSpPr/>
          <p:nvPr/>
        </p:nvSpPr>
        <p:spPr>
          <a:xfrm>
            <a:off x="4677930" y="4170751"/>
            <a:ext cx="1371600" cy="7315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accent2">
                    <a:lumMod val="50000"/>
                  </a:schemeClr>
                </a:solidFill>
              </a:rPr>
              <a:t>Michael Crimmins, Climate Science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71" name="Straight Connector 70" descr="decorative element">
            <a:extLst>
              <a:ext uri="{FF2B5EF4-FFF2-40B4-BE49-F238E27FC236}">
                <a16:creationId xmlns:a16="http://schemas.microsoft.com/office/drawing/2014/main" id="{B9D26232-B439-4332-89B7-7DD09193125C}"/>
              </a:ext>
            </a:extLst>
          </p:cNvPr>
          <p:cNvCxnSpPr>
            <a:cxnSpLocks/>
          </p:cNvCxnSpPr>
          <p:nvPr/>
        </p:nvCxnSpPr>
        <p:spPr>
          <a:xfrm>
            <a:off x="6475697" y="3763081"/>
            <a:ext cx="0" cy="787663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 descr="decorative element">
            <a:extLst>
              <a:ext uri="{FF2B5EF4-FFF2-40B4-BE49-F238E27FC236}">
                <a16:creationId xmlns:a16="http://schemas.microsoft.com/office/drawing/2014/main" id="{3973D545-4BF5-4225-8288-97B161EEB140}"/>
              </a:ext>
            </a:extLst>
          </p:cNvPr>
          <p:cNvCxnSpPr>
            <a:cxnSpLocks/>
          </p:cNvCxnSpPr>
          <p:nvPr/>
        </p:nvCxnSpPr>
        <p:spPr>
          <a:xfrm flipH="1">
            <a:off x="6475697" y="4564118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79FA7530-2FED-47AF-A9EC-CF2198C8E6E9}"/>
              </a:ext>
            </a:extLst>
          </p:cNvPr>
          <p:cNvSpPr/>
          <p:nvPr/>
        </p:nvSpPr>
        <p:spPr>
          <a:xfrm>
            <a:off x="6622102" y="4205608"/>
            <a:ext cx="1371600" cy="7315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accent3">
                    <a:lumMod val="50000"/>
                  </a:schemeClr>
                </a:solidFill>
              </a:rPr>
              <a:t>Al Fournier, IPM Mgr/Entomology Specialist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80" name="Straight Connector 79" descr="decorative element">
            <a:extLst>
              <a:ext uri="{FF2B5EF4-FFF2-40B4-BE49-F238E27FC236}">
                <a16:creationId xmlns:a16="http://schemas.microsoft.com/office/drawing/2014/main" id="{840C3D27-E000-4BC2-9EF1-E16E77FE33DE}"/>
              </a:ext>
            </a:extLst>
          </p:cNvPr>
          <p:cNvCxnSpPr>
            <a:cxnSpLocks/>
          </p:cNvCxnSpPr>
          <p:nvPr/>
        </p:nvCxnSpPr>
        <p:spPr>
          <a:xfrm>
            <a:off x="10389582" y="3723914"/>
            <a:ext cx="0" cy="787663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 descr="decorative element">
            <a:extLst>
              <a:ext uri="{FF2B5EF4-FFF2-40B4-BE49-F238E27FC236}">
                <a16:creationId xmlns:a16="http://schemas.microsoft.com/office/drawing/2014/main" id="{14227DB7-B0B1-42B4-98D6-2B61B29396E9}"/>
              </a:ext>
            </a:extLst>
          </p:cNvPr>
          <p:cNvCxnSpPr>
            <a:cxnSpLocks/>
          </p:cNvCxnSpPr>
          <p:nvPr/>
        </p:nvCxnSpPr>
        <p:spPr>
          <a:xfrm flipH="1">
            <a:off x="10389582" y="4524951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ctangle 88">
            <a:extLst>
              <a:ext uri="{FF2B5EF4-FFF2-40B4-BE49-F238E27FC236}">
                <a16:creationId xmlns:a16="http://schemas.microsoft.com/office/drawing/2014/main" id="{4F1BEDDF-F8BD-4004-8063-0CC08F59150C}"/>
              </a:ext>
            </a:extLst>
          </p:cNvPr>
          <p:cNvSpPr/>
          <p:nvPr/>
        </p:nvSpPr>
        <p:spPr>
          <a:xfrm>
            <a:off x="10525784" y="4191479"/>
            <a:ext cx="1371600" cy="7315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accent5">
                    <a:lumMod val="50000"/>
                  </a:schemeClr>
                </a:solidFill>
              </a:rPr>
              <a:t>Elise </a:t>
            </a:r>
            <a:r>
              <a:rPr lang="en-US" sz="1000" b="1" dirty="0" err="1">
                <a:solidFill>
                  <a:schemeClr val="accent5">
                    <a:lumMod val="50000"/>
                  </a:schemeClr>
                </a:solidFill>
              </a:rPr>
              <a:t>Gornish</a:t>
            </a:r>
            <a:r>
              <a:rPr lang="en-US" sz="1000" b="1" dirty="0">
                <a:solidFill>
                  <a:schemeClr val="accent5">
                    <a:lumMod val="50000"/>
                  </a:schemeClr>
                </a:solidFill>
              </a:rPr>
              <a:t>, Restoration Ecology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90" name="Straight Connector 89" descr="decorative element">
            <a:extLst>
              <a:ext uri="{FF2B5EF4-FFF2-40B4-BE49-F238E27FC236}">
                <a16:creationId xmlns:a16="http://schemas.microsoft.com/office/drawing/2014/main" id="{CA5B0998-DD97-4497-96C7-FB0C313B0F5D}"/>
              </a:ext>
            </a:extLst>
          </p:cNvPr>
          <p:cNvCxnSpPr>
            <a:cxnSpLocks/>
          </p:cNvCxnSpPr>
          <p:nvPr/>
        </p:nvCxnSpPr>
        <p:spPr>
          <a:xfrm>
            <a:off x="6490416" y="4570801"/>
            <a:ext cx="0" cy="787663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 descr="decorative element">
            <a:extLst>
              <a:ext uri="{FF2B5EF4-FFF2-40B4-BE49-F238E27FC236}">
                <a16:creationId xmlns:a16="http://schemas.microsoft.com/office/drawing/2014/main" id="{4EA9BF3D-66DA-443C-8CA6-1E104227B2A8}"/>
              </a:ext>
            </a:extLst>
          </p:cNvPr>
          <p:cNvCxnSpPr>
            <a:cxnSpLocks/>
          </p:cNvCxnSpPr>
          <p:nvPr/>
        </p:nvCxnSpPr>
        <p:spPr>
          <a:xfrm flipH="1">
            <a:off x="6490416" y="5371838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>
            <a:extLst>
              <a:ext uri="{FF2B5EF4-FFF2-40B4-BE49-F238E27FC236}">
                <a16:creationId xmlns:a16="http://schemas.microsoft.com/office/drawing/2014/main" id="{84C4452D-F1CF-42ED-A990-F74D6FE3E528}"/>
              </a:ext>
            </a:extLst>
          </p:cNvPr>
          <p:cNvSpPr/>
          <p:nvPr/>
        </p:nvSpPr>
        <p:spPr>
          <a:xfrm>
            <a:off x="6636821" y="5013328"/>
            <a:ext cx="1371600" cy="7315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accent3">
                    <a:lumMod val="50000"/>
                  </a:schemeClr>
                </a:solidFill>
              </a:rPr>
              <a:t>Dawn Gouge, Urban Entomology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93" name="Straight Connector 92" descr="decorative element">
            <a:extLst>
              <a:ext uri="{FF2B5EF4-FFF2-40B4-BE49-F238E27FC236}">
                <a16:creationId xmlns:a16="http://schemas.microsoft.com/office/drawing/2014/main" id="{0C4461FC-8D8B-4B57-9172-DA18FFBD8104}"/>
              </a:ext>
            </a:extLst>
          </p:cNvPr>
          <p:cNvCxnSpPr>
            <a:cxnSpLocks/>
          </p:cNvCxnSpPr>
          <p:nvPr/>
        </p:nvCxnSpPr>
        <p:spPr>
          <a:xfrm>
            <a:off x="10393235" y="4522672"/>
            <a:ext cx="0" cy="787663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 descr="decorative element">
            <a:extLst>
              <a:ext uri="{FF2B5EF4-FFF2-40B4-BE49-F238E27FC236}">
                <a16:creationId xmlns:a16="http://schemas.microsoft.com/office/drawing/2014/main" id="{F9B47133-DE7B-429F-BAB0-890E43DB6F44}"/>
              </a:ext>
            </a:extLst>
          </p:cNvPr>
          <p:cNvCxnSpPr>
            <a:cxnSpLocks/>
          </p:cNvCxnSpPr>
          <p:nvPr/>
        </p:nvCxnSpPr>
        <p:spPr>
          <a:xfrm flipH="1">
            <a:off x="10393235" y="5323709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angle 101">
            <a:extLst>
              <a:ext uri="{FF2B5EF4-FFF2-40B4-BE49-F238E27FC236}">
                <a16:creationId xmlns:a16="http://schemas.microsoft.com/office/drawing/2014/main" id="{443ABD0F-ACBB-4943-BF70-86820BE4D013}"/>
              </a:ext>
            </a:extLst>
          </p:cNvPr>
          <p:cNvSpPr/>
          <p:nvPr/>
        </p:nvSpPr>
        <p:spPr>
          <a:xfrm>
            <a:off x="10529437" y="4990237"/>
            <a:ext cx="1371600" cy="7315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accent5">
                    <a:lumMod val="50000"/>
                  </a:schemeClr>
                </a:solidFill>
              </a:rPr>
              <a:t>Larry </a:t>
            </a:r>
            <a:r>
              <a:rPr lang="en-US" sz="1000" b="1" dirty="0" err="1">
                <a:solidFill>
                  <a:schemeClr val="accent5">
                    <a:lumMod val="50000"/>
                  </a:schemeClr>
                </a:solidFill>
              </a:rPr>
              <a:t>Howery</a:t>
            </a:r>
            <a:r>
              <a:rPr lang="en-US" sz="1000" b="1" dirty="0">
                <a:solidFill>
                  <a:schemeClr val="accent5">
                    <a:lumMod val="50000"/>
                  </a:schemeClr>
                </a:solidFill>
              </a:rPr>
              <a:t>, Noxious Weeds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103" name="Straight Connector 102" descr="decorative element">
            <a:extLst>
              <a:ext uri="{FF2B5EF4-FFF2-40B4-BE49-F238E27FC236}">
                <a16:creationId xmlns:a16="http://schemas.microsoft.com/office/drawing/2014/main" id="{20B332E3-DF47-44D6-AEDB-24F40082C6D1}"/>
              </a:ext>
            </a:extLst>
          </p:cNvPr>
          <p:cNvCxnSpPr>
            <a:cxnSpLocks/>
          </p:cNvCxnSpPr>
          <p:nvPr/>
        </p:nvCxnSpPr>
        <p:spPr>
          <a:xfrm>
            <a:off x="599156" y="4536511"/>
            <a:ext cx="0" cy="787663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 descr="decorative element">
            <a:extLst>
              <a:ext uri="{FF2B5EF4-FFF2-40B4-BE49-F238E27FC236}">
                <a16:creationId xmlns:a16="http://schemas.microsoft.com/office/drawing/2014/main" id="{A1C7E6AB-D7AC-4BE3-ADEE-6B2E80B1CC14}"/>
              </a:ext>
            </a:extLst>
          </p:cNvPr>
          <p:cNvCxnSpPr>
            <a:cxnSpLocks/>
          </p:cNvCxnSpPr>
          <p:nvPr/>
        </p:nvCxnSpPr>
        <p:spPr>
          <a:xfrm flipH="1">
            <a:off x="599156" y="5337548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104">
            <a:extLst>
              <a:ext uri="{FF2B5EF4-FFF2-40B4-BE49-F238E27FC236}">
                <a16:creationId xmlns:a16="http://schemas.microsoft.com/office/drawing/2014/main" id="{D2C0CFB3-27BB-45BD-8368-4A8E1FD3A648}"/>
              </a:ext>
            </a:extLst>
          </p:cNvPr>
          <p:cNvSpPr/>
          <p:nvPr/>
        </p:nvSpPr>
        <p:spPr>
          <a:xfrm>
            <a:off x="759837" y="5013328"/>
            <a:ext cx="1371600" cy="7315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Edward Martin, Irrigation Specialist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106" name="Straight Connector 105" descr="decorative element">
            <a:extLst>
              <a:ext uri="{FF2B5EF4-FFF2-40B4-BE49-F238E27FC236}">
                <a16:creationId xmlns:a16="http://schemas.microsoft.com/office/drawing/2014/main" id="{7B3500DD-E761-4432-BF22-4831731A4C15}"/>
              </a:ext>
            </a:extLst>
          </p:cNvPr>
          <p:cNvCxnSpPr>
            <a:cxnSpLocks/>
          </p:cNvCxnSpPr>
          <p:nvPr/>
        </p:nvCxnSpPr>
        <p:spPr>
          <a:xfrm>
            <a:off x="8434544" y="5440187"/>
            <a:ext cx="0" cy="787663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 descr="decorative element">
            <a:extLst>
              <a:ext uri="{FF2B5EF4-FFF2-40B4-BE49-F238E27FC236}">
                <a16:creationId xmlns:a16="http://schemas.microsoft.com/office/drawing/2014/main" id="{D68C0090-42CA-4DB9-B70A-AD42CBD64FCD}"/>
              </a:ext>
            </a:extLst>
          </p:cNvPr>
          <p:cNvCxnSpPr>
            <a:cxnSpLocks/>
          </p:cNvCxnSpPr>
          <p:nvPr/>
        </p:nvCxnSpPr>
        <p:spPr>
          <a:xfrm flipH="1">
            <a:off x="8434544" y="6241224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 descr="decorative element">
            <a:extLst>
              <a:ext uri="{FF2B5EF4-FFF2-40B4-BE49-F238E27FC236}">
                <a16:creationId xmlns:a16="http://schemas.microsoft.com/office/drawing/2014/main" id="{6634794F-17CD-4FE1-B349-0F31016C5D47}"/>
              </a:ext>
            </a:extLst>
          </p:cNvPr>
          <p:cNvCxnSpPr>
            <a:cxnSpLocks/>
          </p:cNvCxnSpPr>
          <p:nvPr/>
        </p:nvCxnSpPr>
        <p:spPr>
          <a:xfrm>
            <a:off x="10405687" y="5310335"/>
            <a:ext cx="0" cy="787663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 descr="decorative element">
            <a:extLst>
              <a:ext uri="{FF2B5EF4-FFF2-40B4-BE49-F238E27FC236}">
                <a16:creationId xmlns:a16="http://schemas.microsoft.com/office/drawing/2014/main" id="{249C30C0-C495-4924-A323-880CC9288624}"/>
              </a:ext>
            </a:extLst>
          </p:cNvPr>
          <p:cNvCxnSpPr>
            <a:cxnSpLocks/>
          </p:cNvCxnSpPr>
          <p:nvPr/>
        </p:nvCxnSpPr>
        <p:spPr>
          <a:xfrm flipH="1">
            <a:off x="10405687" y="6111372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tangle 109">
            <a:extLst>
              <a:ext uri="{FF2B5EF4-FFF2-40B4-BE49-F238E27FC236}">
                <a16:creationId xmlns:a16="http://schemas.microsoft.com/office/drawing/2014/main" id="{6532FAF3-94FB-4855-8DE3-7D1B5B210C22}"/>
              </a:ext>
            </a:extLst>
          </p:cNvPr>
          <p:cNvSpPr/>
          <p:nvPr/>
        </p:nvSpPr>
        <p:spPr>
          <a:xfrm>
            <a:off x="10542847" y="5788995"/>
            <a:ext cx="1371600" cy="7315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accent5">
                    <a:lumMod val="50000"/>
                  </a:schemeClr>
                </a:solidFill>
              </a:rPr>
              <a:t>George </a:t>
            </a:r>
            <a:r>
              <a:rPr lang="en-US" sz="1000" b="1" dirty="0" err="1">
                <a:solidFill>
                  <a:schemeClr val="accent5">
                    <a:lumMod val="50000"/>
                  </a:schemeClr>
                </a:solidFill>
              </a:rPr>
              <a:t>Ruyle</a:t>
            </a:r>
            <a:r>
              <a:rPr lang="en-US" sz="1000" b="1" dirty="0">
                <a:solidFill>
                  <a:schemeClr val="accent5">
                    <a:lumMod val="50000"/>
                  </a:schemeClr>
                </a:solidFill>
              </a:rPr>
              <a:t>, Range Ecology &amp; Management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111" name="Straight Connector 110" descr="decorative element">
            <a:extLst>
              <a:ext uri="{FF2B5EF4-FFF2-40B4-BE49-F238E27FC236}">
                <a16:creationId xmlns:a16="http://schemas.microsoft.com/office/drawing/2014/main" id="{238BCD44-55EA-462D-A494-E25A1D80901D}"/>
              </a:ext>
            </a:extLst>
          </p:cNvPr>
          <p:cNvCxnSpPr>
            <a:cxnSpLocks/>
          </p:cNvCxnSpPr>
          <p:nvPr/>
        </p:nvCxnSpPr>
        <p:spPr>
          <a:xfrm>
            <a:off x="598512" y="5333739"/>
            <a:ext cx="0" cy="787663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 descr="decorative element">
            <a:extLst>
              <a:ext uri="{FF2B5EF4-FFF2-40B4-BE49-F238E27FC236}">
                <a16:creationId xmlns:a16="http://schemas.microsoft.com/office/drawing/2014/main" id="{D837BA6A-E01E-4AE0-BD24-F17868103D47}"/>
              </a:ext>
            </a:extLst>
          </p:cNvPr>
          <p:cNvCxnSpPr>
            <a:cxnSpLocks/>
          </p:cNvCxnSpPr>
          <p:nvPr/>
        </p:nvCxnSpPr>
        <p:spPr>
          <a:xfrm flipH="1">
            <a:off x="598512" y="6134776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Rectangle 112">
            <a:extLst>
              <a:ext uri="{FF2B5EF4-FFF2-40B4-BE49-F238E27FC236}">
                <a16:creationId xmlns:a16="http://schemas.microsoft.com/office/drawing/2014/main" id="{982CC091-4724-40B7-B74D-9DB0BE95E9FF}"/>
              </a:ext>
            </a:extLst>
          </p:cNvPr>
          <p:cNvSpPr/>
          <p:nvPr/>
        </p:nvSpPr>
        <p:spPr>
          <a:xfrm>
            <a:off x="759193" y="5810556"/>
            <a:ext cx="1371600" cy="7315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Mark Siemens, Biosystems Engineering (YAC)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6E030CEC-0822-4656-A70B-B08459F81D82}"/>
              </a:ext>
            </a:extLst>
          </p:cNvPr>
          <p:cNvSpPr/>
          <p:nvPr/>
        </p:nvSpPr>
        <p:spPr>
          <a:xfrm>
            <a:off x="8555555" y="5817377"/>
            <a:ext cx="1371600" cy="7315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Russell </a:t>
            </a:r>
            <a:r>
              <a:rPr lang="en-US" sz="1000" b="1" dirty="0" err="1">
                <a:solidFill>
                  <a:schemeClr val="accent6">
                    <a:lumMod val="50000"/>
                  </a:schemeClr>
                </a:solidFill>
              </a:rPr>
              <a:t>Tronstad</a:t>
            </a:r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, Ag-Resources Economics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118" name="Straight Connector 117" descr="decorative element">
            <a:extLst>
              <a:ext uri="{FF2B5EF4-FFF2-40B4-BE49-F238E27FC236}">
                <a16:creationId xmlns:a16="http://schemas.microsoft.com/office/drawing/2014/main" id="{9427A341-D0C8-4DAE-A7C6-34414FEC15A6}"/>
              </a:ext>
            </a:extLst>
          </p:cNvPr>
          <p:cNvCxnSpPr>
            <a:cxnSpLocks/>
          </p:cNvCxnSpPr>
          <p:nvPr/>
        </p:nvCxnSpPr>
        <p:spPr>
          <a:xfrm>
            <a:off x="6490416" y="5371838"/>
            <a:ext cx="0" cy="787663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 descr="decorative element">
            <a:extLst>
              <a:ext uri="{FF2B5EF4-FFF2-40B4-BE49-F238E27FC236}">
                <a16:creationId xmlns:a16="http://schemas.microsoft.com/office/drawing/2014/main" id="{4BBC06F3-BB50-4604-9AB2-C4464793FE9A}"/>
              </a:ext>
            </a:extLst>
          </p:cNvPr>
          <p:cNvCxnSpPr>
            <a:cxnSpLocks/>
          </p:cNvCxnSpPr>
          <p:nvPr/>
        </p:nvCxnSpPr>
        <p:spPr>
          <a:xfrm flipH="1">
            <a:off x="6490416" y="6172875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Rectangle 119">
            <a:extLst>
              <a:ext uri="{FF2B5EF4-FFF2-40B4-BE49-F238E27FC236}">
                <a16:creationId xmlns:a16="http://schemas.microsoft.com/office/drawing/2014/main" id="{7532EEE1-96CC-4890-98A4-4D8321321CA5}"/>
              </a:ext>
            </a:extLst>
          </p:cNvPr>
          <p:cNvSpPr/>
          <p:nvPr/>
        </p:nvSpPr>
        <p:spPr>
          <a:xfrm>
            <a:off x="4845146" y="5817377"/>
            <a:ext cx="1371600" cy="7315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accent3">
                    <a:lumMod val="50000"/>
                  </a:schemeClr>
                </a:solidFill>
              </a:rPr>
              <a:t>Kathleen Walker, Entomology      (K-12 Education)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121" name="Straight Connector 120" descr="decorative element">
            <a:extLst>
              <a:ext uri="{FF2B5EF4-FFF2-40B4-BE49-F238E27FC236}">
                <a16:creationId xmlns:a16="http://schemas.microsoft.com/office/drawing/2014/main" id="{C2E5E63E-FD4D-40DA-A04F-3CBCC6DC0D6F}"/>
              </a:ext>
            </a:extLst>
          </p:cNvPr>
          <p:cNvCxnSpPr>
            <a:cxnSpLocks/>
          </p:cNvCxnSpPr>
          <p:nvPr/>
        </p:nvCxnSpPr>
        <p:spPr>
          <a:xfrm>
            <a:off x="4517431" y="4536511"/>
            <a:ext cx="0" cy="787663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 descr="decorative element">
            <a:extLst>
              <a:ext uri="{FF2B5EF4-FFF2-40B4-BE49-F238E27FC236}">
                <a16:creationId xmlns:a16="http://schemas.microsoft.com/office/drawing/2014/main" id="{3A11FD7C-1C40-44AB-8C83-4E720C7779A7}"/>
              </a:ext>
            </a:extLst>
          </p:cNvPr>
          <p:cNvCxnSpPr>
            <a:cxnSpLocks/>
          </p:cNvCxnSpPr>
          <p:nvPr/>
        </p:nvCxnSpPr>
        <p:spPr>
          <a:xfrm flipH="1">
            <a:off x="4517431" y="5337548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Rectangle 122">
            <a:extLst>
              <a:ext uri="{FF2B5EF4-FFF2-40B4-BE49-F238E27FC236}">
                <a16:creationId xmlns:a16="http://schemas.microsoft.com/office/drawing/2014/main" id="{8957BC2E-C486-439E-80E3-8C565F17364C}"/>
              </a:ext>
            </a:extLst>
          </p:cNvPr>
          <p:cNvSpPr/>
          <p:nvPr/>
        </p:nvSpPr>
        <p:spPr>
          <a:xfrm>
            <a:off x="4689687" y="4955461"/>
            <a:ext cx="1371600" cy="7315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accent2">
                    <a:lumMod val="50000"/>
                  </a:schemeClr>
                </a:solidFill>
              </a:rPr>
              <a:t>Channah Rock, Water Quality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114" name="Straight Connector 113" descr="decorative element">
            <a:extLst>
              <a:ext uri="{FF2B5EF4-FFF2-40B4-BE49-F238E27FC236}">
                <a16:creationId xmlns:a16="http://schemas.microsoft.com/office/drawing/2014/main" id="{77C2F672-B119-4F60-813F-42D13DC53603}"/>
              </a:ext>
            </a:extLst>
          </p:cNvPr>
          <p:cNvCxnSpPr>
            <a:cxnSpLocks/>
          </p:cNvCxnSpPr>
          <p:nvPr/>
        </p:nvCxnSpPr>
        <p:spPr>
          <a:xfrm flipH="1">
            <a:off x="6201377" y="6172875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ectangle 114">
            <a:extLst>
              <a:ext uri="{FF2B5EF4-FFF2-40B4-BE49-F238E27FC236}">
                <a16:creationId xmlns:a16="http://schemas.microsoft.com/office/drawing/2014/main" id="{8FFE8C5F-26C6-4617-A9F4-CCC40DF8EEA8}"/>
              </a:ext>
            </a:extLst>
          </p:cNvPr>
          <p:cNvSpPr/>
          <p:nvPr/>
        </p:nvSpPr>
        <p:spPr>
          <a:xfrm>
            <a:off x="6631383" y="5817377"/>
            <a:ext cx="1371600" cy="7315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accent3">
                    <a:lumMod val="50000"/>
                  </a:schemeClr>
                </a:solidFill>
              </a:rPr>
              <a:t>John Palumbo, Entomology</a:t>
            </a:r>
            <a:endParaRPr lang="en-US" sz="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7099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A42482C2-FFF2-4099-8F3D-58525489A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UA Cooperative Extension</a:t>
            </a:r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F63E54AC-1CB7-43BF-B0A4-82DE6FEB1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87420" y="1549900"/>
            <a:ext cx="85961" cy="8596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5116081" y="1066700"/>
            <a:ext cx="1879578" cy="731520"/>
          </a:xfrm>
          <a:prstGeom prst="rect">
            <a:avLst/>
          </a:prstGeom>
          <a:solidFill>
            <a:schemeClr val="bg2">
              <a:lumMod val="95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tx1"/>
                </a:solidFill>
              </a:rPr>
              <a:t>ANR Specialists 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DEA1307-3465-415E-B9B3-C274D75E48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87149" y="1844461"/>
            <a:ext cx="85961" cy="8596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FCFECBC9-1F60-4A02-9CE7-3569BF58F4AA}"/>
              </a:ext>
            </a:extLst>
          </p:cNvPr>
          <p:cNvSpPr/>
          <p:nvPr/>
        </p:nvSpPr>
        <p:spPr>
          <a:xfrm>
            <a:off x="6216746" y="2435096"/>
            <a:ext cx="1798430" cy="7315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accent3">
                    <a:lumMod val="50000"/>
                  </a:schemeClr>
                </a:solidFill>
              </a:rPr>
              <a:t>School of Plant Sciences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85" name="Straight Connector 84" descr="decorative element">
            <a:extLst>
              <a:ext uri="{FF2B5EF4-FFF2-40B4-BE49-F238E27FC236}">
                <a16:creationId xmlns:a16="http://schemas.microsoft.com/office/drawing/2014/main" id="{338A3F58-952C-4C6C-BE73-668B41F8708D}"/>
              </a:ext>
            </a:extLst>
          </p:cNvPr>
          <p:cNvCxnSpPr>
            <a:cxnSpLocks/>
          </p:cNvCxnSpPr>
          <p:nvPr/>
        </p:nvCxnSpPr>
        <p:spPr>
          <a:xfrm>
            <a:off x="6475697" y="3168721"/>
            <a:ext cx="0" cy="59436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 descr="decorative element">
            <a:extLst>
              <a:ext uri="{FF2B5EF4-FFF2-40B4-BE49-F238E27FC236}">
                <a16:creationId xmlns:a16="http://schemas.microsoft.com/office/drawing/2014/main" id="{DFAFA2FD-B58C-4CB3-83BF-D7037A44C5EA}"/>
              </a:ext>
            </a:extLst>
          </p:cNvPr>
          <p:cNvCxnSpPr>
            <a:cxnSpLocks/>
          </p:cNvCxnSpPr>
          <p:nvPr/>
        </p:nvCxnSpPr>
        <p:spPr>
          <a:xfrm>
            <a:off x="7060337" y="2249089"/>
            <a:ext cx="0" cy="18288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 descr="decorative element">
            <a:extLst>
              <a:ext uri="{FF2B5EF4-FFF2-40B4-BE49-F238E27FC236}">
                <a16:creationId xmlns:a16="http://schemas.microsoft.com/office/drawing/2014/main" id="{EAD5F2CB-5BF2-4605-A7BB-3DBC9B1B3BF3}"/>
              </a:ext>
            </a:extLst>
          </p:cNvPr>
          <p:cNvCxnSpPr>
            <a:cxnSpLocks/>
          </p:cNvCxnSpPr>
          <p:nvPr/>
        </p:nvCxnSpPr>
        <p:spPr>
          <a:xfrm flipH="1">
            <a:off x="6475697" y="3759271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Rectangle 176">
            <a:extLst>
              <a:ext uri="{FF2B5EF4-FFF2-40B4-BE49-F238E27FC236}">
                <a16:creationId xmlns:a16="http://schemas.microsoft.com/office/drawing/2014/main" id="{62FE95E2-7899-46D1-BD09-DBC69EBBF739}"/>
              </a:ext>
            </a:extLst>
          </p:cNvPr>
          <p:cNvSpPr/>
          <p:nvPr/>
        </p:nvSpPr>
        <p:spPr>
          <a:xfrm>
            <a:off x="6608400" y="3353502"/>
            <a:ext cx="1371600" cy="7315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accent3">
                    <a:lumMod val="50000"/>
                  </a:schemeClr>
                </a:solidFill>
              </a:rPr>
              <a:t>Jiahuai Hu, Plant Pathology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86" name="Straight Connector 85" descr="decorative element">
            <a:extLst>
              <a:ext uri="{FF2B5EF4-FFF2-40B4-BE49-F238E27FC236}">
                <a16:creationId xmlns:a16="http://schemas.microsoft.com/office/drawing/2014/main" id="{499176F8-BEEF-4A37-97C9-A7E8592211E9}"/>
              </a:ext>
            </a:extLst>
          </p:cNvPr>
          <p:cNvCxnSpPr>
            <a:cxnSpLocks/>
          </p:cNvCxnSpPr>
          <p:nvPr/>
        </p:nvCxnSpPr>
        <p:spPr>
          <a:xfrm>
            <a:off x="8434544" y="3168721"/>
            <a:ext cx="0" cy="58674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 descr="decorative element">
            <a:extLst>
              <a:ext uri="{FF2B5EF4-FFF2-40B4-BE49-F238E27FC236}">
                <a16:creationId xmlns:a16="http://schemas.microsoft.com/office/drawing/2014/main" id="{11E9B743-2518-4E9D-9AE1-3998DBFBCD34}"/>
              </a:ext>
            </a:extLst>
          </p:cNvPr>
          <p:cNvCxnSpPr>
            <a:cxnSpLocks/>
          </p:cNvCxnSpPr>
          <p:nvPr/>
        </p:nvCxnSpPr>
        <p:spPr>
          <a:xfrm flipH="1">
            <a:off x="8434544" y="3755461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>
            <a:extLst>
              <a:ext uri="{FF2B5EF4-FFF2-40B4-BE49-F238E27FC236}">
                <a16:creationId xmlns:a16="http://schemas.microsoft.com/office/drawing/2014/main" id="{A59FE4D4-A06B-4A82-A877-CA0F54ACC872}"/>
              </a:ext>
            </a:extLst>
          </p:cNvPr>
          <p:cNvSpPr/>
          <p:nvPr/>
        </p:nvSpPr>
        <p:spPr>
          <a:xfrm>
            <a:off x="8209597" y="2435456"/>
            <a:ext cx="1741573" cy="7315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>
                <a:solidFill>
                  <a:schemeClr val="accent3">
                    <a:lumMod val="50000"/>
                  </a:schemeClr>
                </a:solidFill>
              </a:rPr>
              <a:t>School of Plant Sciences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94" name="Oval 93" descr="decorative element">
            <a:extLst>
              <a:ext uri="{FF2B5EF4-FFF2-40B4-BE49-F238E27FC236}">
                <a16:creationId xmlns:a16="http://schemas.microsoft.com/office/drawing/2014/main" id="{BC24AD9F-130E-4ECB-9C70-2B3233EBF4A4}"/>
              </a:ext>
            </a:extLst>
          </p:cNvPr>
          <p:cNvSpPr/>
          <p:nvPr/>
        </p:nvSpPr>
        <p:spPr>
          <a:xfrm>
            <a:off x="10377532" y="2397965"/>
            <a:ext cx="114414" cy="85961"/>
          </a:xfrm>
          <a:prstGeom prst="ellipse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0" name="Straight Connector 99" descr="decorative element">
            <a:extLst>
              <a:ext uri="{FF2B5EF4-FFF2-40B4-BE49-F238E27FC236}">
                <a16:creationId xmlns:a16="http://schemas.microsoft.com/office/drawing/2014/main" id="{92CA40FF-E75F-4233-A382-4E9DE1FACF8D}"/>
              </a:ext>
            </a:extLst>
          </p:cNvPr>
          <p:cNvCxnSpPr>
            <a:cxnSpLocks/>
          </p:cNvCxnSpPr>
          <p:nvPr/>
        </p:nvCxnSpPr>
        <p:spPr>
          <a:xfrm>
            <a:off x="9032415" y="2249089"/>
            <a:ext cx="0" cy="18288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 descr="decorative element">
            <a:extLst>
              <a:ext uri="{FF2B5EF4-FFF2-40B4-BE49-F238E27FC236}">
                <a16:creationId xmlns:a16="http://schemas.microsoft.com/office/drawing/2014/main" id="{7B2075F3-49F1-4561-B16C-A60D139B4E39}"/>
              </a:ext>
            </a:extLst>
          </p:cNvPr>
          <p:cNvCxnSpPr>
            <a:cxnSpLocks/>
          </p:cNvCxnSpPr>
          <p:nvPr/>
        </p:nvCxnSpPr>
        <p:spPr>
          <a:xfrm flipV="1">
            <a:off x="6045187" y="1795055"/>
            <a:ext cx="1" cy="45720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 descr="decorative element">
            <a:extLst>
              <a:ext uri="{FF2B5EF4-FFF2-40B4-BE49-F238E27FC236}">
                <a16:creationId xmlns:a16="http://schemas.microsoft.com/office/drawing/2014/main" id="{B9D26232-B439-4332-89B7-7DD09193125C}"/>
              </a:ext>
            </a:extLst>
          </p:cNvPr>
          <p:cNvCxnSpPr>
            <a:cxnSpLocks/>
          </p:cNvCxnSpPr>
          <p:nvPr/>
        </p:nvCxnSpPr>
        <p:spPr>
          <a:xfrm>
            <a:off x="6475697" y="3763081"/>
            <a:ext cx="0" cy="787663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 descr="decorative element">
            <a:extLst>
              <a:ext uri="{FF2B5EF4-FFF2-40B4-BE49-F238E27FC236}">
                <a16:creationId xmlns:a16="http://schemas.microsoft.com/office/drawing/2014/main" id="{3973D545-4BF5-4225-8288-97B161EEB140}"/>
              </a:ext>
            </a:extLst>
          </p:cNvPr>
          <p:cNvCxnSpPr>
            <a:cxnSpLocks/>
          </p:cNvCxnSpPr>
          <p:nvPr/>
        </p:nvCxnSpPr>
        <p:spPr>
          <a:xfrm flipH="1">
            <a:off x="6475697" y="4564118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79FA7530-2FED-47AF-A9EC-CF2198C8E6E9}"/>
              </a:ext>
            </a:extLst>
          </p:cNvPr>
          <p:cNvSpPr/>
          <p:nvPr/>
        </p:nvSpPr>
        <p:spPr>
          <a:xfrm>
            <a:off x="6622102" y="4151978"/>
            <a:ext cx="1371600" cy="7315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accent3">
                    <a:lumMod val="50000"/>
                  </a:schemeClr>
                </a:solidFill>
              </a:rPr>
              <a:t>Bill McCloskey, Emeritus, Weed Science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90" name="Straight Connector 89" descr="decorative element">
            <a:extLst>
              <a:ext uri="{FF2B5EF4-FFF2-40B4-BE49-F238E27FC236}">
                <a16:creationId xmlns:a16="http://schemas.microsoft.com/office/drawing/2014/main" id="{CA5B0998-DD97-4497-96C7-FB0C313B0F5D}"/>
              </a:ext>
            </a:extLst>
          </p:cNvPr>
          <p:cNvCxnSpPr>
            <a:cxnSpLocks/>
          </p:cNvCxnSpPr>
          <p:nvPr/>
        </p:nvCxnSpPr>
        <p:spPr>
          <a:xfrm>
            <a:off x="6475697" y="4570801"/>
            <a:ext cx="0" cy="787663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 descr="decorative element">
            <a:extLst>
              <a:ext uri="{FF2B5EF4-FFF2-40B4-BE49-F238E27FC236}">
                <a16:creationId xmlns:a16="http://schemas.microsoft.com/office/drawing/2014/main" id="{4EA9BF3D-66DA-443C-8CA6-1E104227B2A8}"/>
              </a:ext>
            </a:extLst>
          </p:cNvPr>
          <p:cNvCxnSpPr>
            <a:cxnSpLocks/>
          </p:cNvCxnSpPr>
          <p:nvPr/>
        </p:nvCxnSpPr>
        <p:spPr>
          <a:xfrm flipH="1">
            <a:off x="6490416" y="5371838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>
            <a:extLst>
              <a:ext uri="{FF2B5EF4-FFF2-40B4-BE49-F238E27FC236}">
                <a16:creationId xmlns:a16="http://schemas.microsoft.com/office/drawing/2014/main" id="{84C4452D-F1CF-42ED-A990-F74D6FE3E528}"/>
              </a:ext>
            </a:extLst>
          </p:cNvPr>
          <p:cNvSpPr/>
          <p:nvPr/>
        </p:nvSpPr>
        <p:spPr>
          <a:xfrm>
            <a:off x="6622102" y="4924943"/>
            <a:ext cx="1371600" cy="7315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accent3">
                    <a:lumMod val="50000"/>
                  </a:schemeClr>
                </a:solidFill>
              </a:rPr>
              <a:t>Mike Ottman, Agronomy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67" name="Straight Connector 66" descr="decorative element">
            <a:extLst>
              <a:ext uri="{FF2B5EF4-FFF2-40B4-BE49-F238E27FC236}">
                <a16:creationId xmlns:a16="http://schemas.microsoft.com/office/drawing/2014/main" id="{5F6CF685-8AF8-4199-BB9C-0A9EBFB2136A}"/>
              </a:ext>
            </a:extLst>
          </p:cNvPr>
          <p:cNvCxnSpPr>
            <a:cxnSpLocks/>
          </p:cNvCxnSpPr>
          <p:nvPr/>
        </p:nvCxnSpPr>
        <p:spPr>
          <a:xfrm>
            <a:off x="6490416" y="5336517"/>
            <a:ext cx="0" cy="787663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 descr="decorative element">
            <a:extLst>
              <a:ext uri="{FF2B5EF4-FFF2-40B4-BE49-F238E27FC236}">
                <a16:creationId xmlns:a16="http://schemas.microsoft.com/office/drawing/2014/main" id="{1D9F92F9-8357-46F0-8A5B-8C3345BE4C87}"/>
              </a:ext>
            </a:extLst>
          </p:cNvPr>
          <p:cNvCxnSpPr>
            <a:cxnSpLocks/>
          </p:cNvCxnSpPr>
          <p:nvPr/>
        </p:nvCxnSpPr>
        <p:spPr>
          <a:xfrm flipH="1">
            <a:off x="6490416" y="6137554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>
            <a:extLst>
              <a:ext uri="{FF2B5EF4-FFF2-40B4-BE49-F238E27FC236}">
                <a16:creationId xmlns:a16="http://schemas.microsoft.com/office/drawing/2014/main" id="{28EA45CC-25E5-45F7-9DF7-E627840E9A11}"/>
              </a:ext>
            </a:extLst>
          </p:cNvPr>
          <p:cNvSpPr/>
          <p:nvPr/>
        </p:nvSpPr>
        <p:spPr>
          <a:xfrm>
            <a:off x="6608400" y="5737598"/>
            <a:ext cx="1371600" cy="7315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accent3">
                    <a:lumMod val="50000"/>
                  </a:schemeClr>
                </a:solidFill>
              </a:rPr>
              <a:t>Ursula Schuch, Horticulture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31A3ED74-ADB6-4A76-90EA-0CE432F19818}"/>
              </a:ext>
            </a:extLst>
          </p:cNvPr>
          <p:cNvSpPr/>
          <p:nvPr/>
        </p:nvSpPr>
        <p:spPr>
          <a:xfrm>
            <a:off x="8571704" y="3408480"/>
            <a:ext cx="1371600" cy="7315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accent3">
                    <a:lumMod val="50000"/>
                  </a:schemeClr>
                </a:solidFill>
              </a:rPr>
              <a:t>Glenn Wright, Citrus (YAC)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DF24C08-2557-4F0E-8A29-153E78DE1ABA}"/>
              </a:ext>
            </a:extLst>
          </p:cNvPr>
          <p:cNvCxnSpPr/>
          <p:nvPr/>
        </p:nvCxnSpPr>
        <p:spPr>
          <a:xfrm>
            <a:off x="6045187" y="2249089"/>
            <a:ext cx="2987228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8660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A42482C2-FFF2-4099-8F3D-58525489A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UA Cooperative Extension</a:t>
            </a:r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F63E54AC-1CB7-43BF-B0A4-82DE6FEB1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87420" y="1549900"/>
            <a:ext cx="85961" cy="8596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5116081" y="1066700"/>
            <a:ext cx="1879578" cy="731520"/>
          </a:xfrm>
          <a:prstGeom prst="rect">
            <a:avLst/>
          </a:prstGeom>
          <a:solidFill>
            <a:schemeClr val="bg2">
              <a:lumMod val="95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tx1"/>
                </a:solidFill>
              </a:rPr>
              <a:t>4-H / FCHS / MISC.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86C312C4-16E5-41A5-ABA1-39A95D77687C}"/>
              </a:ext>
            </a:extLst>
          </p:cNvPr>
          <p:cNvSpPr/>
          <p:nvPr/>
        </p:nvSpPr>
        <p:spPr>
          <a:xfrm>
            <a:off x="2304933" y="2442894"/>
            <a:ext cx="1798431" cy="7315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accent1">
                    <a:lumMod val="50000"/>
                  </a:schemeClr>
                </a:solidFill>
              </a:rPr>
              <a:t>Extension Evaluation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83" name="Straight Connector 82" descr="decorative element">
            <a:extLst>
              <a:ext uri="{FF2B5EF4-FFF2-40B4-BE49-F238E27FC236}">
                <a16:creationId xmlns:a16="http://schemas.microsoft.com/office/drawing/2014/main" id="{6B7B494C-8888-457E-82D1-32EE6B401023}"/>
              </a:ext>
            </a:extLst>
          </p:cNvPr>
          <p:cNvCxnSpPr>
            <a:cxnSpLocks/>
          </p:cNvCxnSpPr>
          <p:nvPr/>
        </p:nvCxnSpPr>
        <p:spPr>
          <a:xfrm flipH="1">
            <a:off x="2553515" y="3168721"/>
            <a:ext cx="4488" cy="59436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 descr="decorative element">
            <a:extLst>
              <a:ext uri="{FF2B5EF4-FFF2-40B4-BE49-F238E27FC236}">
                <a16:creationId xmlns:a16="http://schemas.microsoft.com/office/drawing/2014/main" id="{B5956150-D730-4D39-8E56-5123DA7B1791}"/>
              </a:ext>
            </a:extLst>
          </p:cNvPr>
          <p:cNvCxnSpPr>
            <a:cxnSpLocks/>
          </p:cNvCxnSpPr>
          <p:nvPr/>
        </p:nvCxnSpPr>
        <p:spPr>
          <a:xfrm>
            <a:off x="3163314" y="2252899"/>
            <a:ext cx="0" cy="18288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9DEA1307-3465-415E-B9B3-C274D75E48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87149" y="1844461"/>
            <a:ext cx="85961" cy="8596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" name="Straight Connector 1" descr="decorative element">
            <a:extLst>
              <a:ext uri="{FF2B5EF4-FFF2-40B4-BE49-F238E27FC236}">
                <a16:creationId xmlns:a16="http://schemas.microsoft.com/office/drawing/2014/main" id="{FE5CE1F8-570D-4885-B9A3-2539980A4EC1}"/>
              </a:ext>
            </a:extLst>
          </p:cNvPr>
          <p:cNvCxnSpPr>
            <a:cxnSpLocks/>
          </p:cNvCxnSpPr>
          <p:nvPr/>
        </p:nvCxnSpPr>
        <p:spPr>
          <a:xfrm flipH="1">
            <a:off x="2558003" y="3755461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Rectangle 185">
            <a:extLst>
              <a:ext uri="{FF2B5EF4-FFF2-40B4-BE49-F238E27FC236}">
                <a16:creationId xmlns:a16="http://schemas.microsoft.com/office/drawing/2014/main" id="{E00EF2F1-621C-44D5-923A-283EAD95A813}"/>
              </a:ext>
            </a:extLst>
          </p:cNvPr>
          <p:cNvSpPr/>
          <p:nvPr/>
        </p:nvSpPr>
        <p:spPr>
          <a:xfrm>
            <a:off x="2714466" y="3257539"/>
            <a:ext cx="1371600" cy="731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accent1">
                    <a:lumMod val="50000"/>
                  </a:schemeClr>
                </a:solidFill>
              </a:rPr>
              <a:t>Michelle Walsh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1FE5B89F-78FC-4805-819B-77211B0B739B}"/>
              </a:ext>
            </a:extLst>
          </p:cNvPr>
          <p:cNvSpPr/>
          <p:nvPr/>
        </p:nvSpPr>
        <p:spPr>
          <a:xfrm>
            <a:off x="4257439" y="2443228"/>
            <a:ext cx="1798431" cy="7315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accent2">
                    <a:lumMod val="50000"/>
                  </a:schemeClr>
                </a:solidFill>
              </a:rPr>
              <a:t>4-H Youth Development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84" name="Straight Connector 83" descr="decorative element">
            <a:extLst>
              <a:ext uri="{FF2B5EF4-FFF2-40B4-BE49-F238E27FC236}">
                <a16:creationId xmlns:a16="http://schemas.microsoft.com/office/drawing/2014/main" id="{215A627E-A616-4B35-A822-BCD857D053E8}"/>
              </a:ext>
            </a:extLst>
          </p:cNvPr>
          <p:cNvCxnSpPr>
            <a:cxnSpLocks/>
          </p:cNvCxnSpPr>
          <p:nvPr/>
        </p:nvCxnSpPr>
        <p:spPr>
          <a:xfrm>
            <a:off x="4516850" y="3168721"/>
            <a:ext cx="0" cy="59436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 descr="decorative element">
            <a:extLst>
              <a:ext uri="{FF2B5EF4-FFF2-40B4-BE49-F238E27FC236}">
                <a16:creationId xmlns:a16="http://schemas.microsoft.com/office/drawing/2014/main" id="{98000C8A-C564-4106-9005-252681A7FDFB}"/>
              </a:ext>
            </a:extLst>
          </p:cNvPr>
          <p:cNvCxnSpPr>
            <a:cxnSpLocks/>
          </p:cNvCxnSpPr>
          <p:nvPr/>
        </p:nvCxnSpPr>
        <p:spPr>
          <a:xfrm>
            <a:off x="5135393" y="2252899"/>
            <a:ext cx="0" cy="18288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 descr="decorative element">
            <a:extLst>
              <a:ext uri="{FF2B5EF4-FFF2-40B4-BE49-F238E27FC236}">
                <a16:creationId xmlns:a16="http://schemas.microsoft.com/office/drawing/2014/main" id="{273FE68B-D6B3-4422-B31A-4154C1A2BAED}"/>
              </a:ext>
            </a:extLst>
          </p:cNvPr>
          <p:cNvCxnSpPr>
            <a:cxnSpLocks/>
          </p:cNvCxnSpPr>
          <p:nvPr/>
        </p:nvCxnSpPr>
        <p:spPr>
          <a:xfrm flipH="1">
            <a:off x="4516850" y="3759271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Rectangle 194">
            <a:extLst>
              <a:ext uri="{FF2B5EF4-FFF2-40B4-BE49-F238E27FC236}">
                <a16:creationId xmlns:a16="http://schemas.microsoft.com/office/drawing/2014/main" id="{81AC151D-872D-4D73-AE29-952F653257C0}"/>
              </a:ext>
            </a:extLst>
          </p:cNvPr>
          <p:cNvSpPr/>
          <p:nvPr/>
        </p:nvSpPr>
        <p:spPr>
          <a:xfrm>
            <a:off x="4689687" y="3259013"/>
            <a:ext cx="1371600" cy="7315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accent2">
                    <a:lumMod val="50000"/>
                  </a:schemeClr>
                </a:solidFill>
              </a:rPr>
              <a:t>Jeremy Elliott-Engel, AD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FCFECBC9-1F60-4A02-9CE7-3569BF58F4AA}"/>
              </a:ext>
            </a:extLst>
          </p:cNvPr>
          <p:cNvSpPr/>
          <p:nvPr/>
        </p:nvSpPr>
        <p:spPr>
          <a:xfrm>
            <a:off x="6216746" y="2435096"/>
            <a:ext cx="1798430" cy="7315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tx1"/>
                </a:solidFill>
              </a:rPr>
              <a:t>FCHS</a:t>
            </a:r>
          </a:p>
        </p:txBody>
      </p:sp>
      <p:cxnSp>
        <p:nvCxnSpPr>
          <p:cNvPr id="85" name="Straight Connector 84" descr="decorative element">
            <a:extLst>
              <a:ext uri="{FF2B5EF4-FFF2-40B4-BE49-F238E27FC236}">
                <a16:creationId xmlns:a16="http://schemas.microsoft.com/office/drawing/2014/main" id="{338A3F58-952C-4C6C-BE73-668B41F8708D}"/>
              </a:ext>
            </a:extLst>
          </p:cNvPr>
          <p:cNvCxnSpPr>
            <a:cxnSpLocks/>
          </p:cNvCxnSpPr>
          <p:nvPr/>
        </p:nvCxnSpPr>
        <p:spPr>
          <a:xfrm>
            <a:off x="6475697" y="3168721"/>
            <a:ext cx="0" cy="59436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 descr="decorative element">
            <a:extLst>
              <a:ext uri="{FF2B5EF4-FFF2-40B4-BE49-F238E27FC236}">
                <a16:creationId xmlns:a16="http://schemas.microsoft.com/office/drawing/2014/main" id="{DFAFA2FD-B58C-4CB3-83BF-D7037A44C5EA}"/>
              </a:ext>
            </a:extLst>
          </p:cNvPr>
          <p:cNvCxnSpPr>
            <a:cxnSpLocks/>
          </p:cNvCxnSpPr>
          <p:nvPr/>
        </p:nvCxnSpPr>
        <p:spPr>
          <a:xfrm>
            <a:off x="7060337" y="2249089"/>
            <a:ext cx="0" cy="18288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 descr="decorative element">
            <a:extLst>
              <a:ext uri="{FF2B5EF4-FFF2-40B4-BE49-F238E27FC236}">
                <a16:creationId xmlns:a16="http://schemas.microsoft.com/office/drawing/2014/main" id="{EAD5F2CB-5BF2-4605-A7BB-3DBC9B1B3BF3}"/>
              </a:ext>
            </a:extLst>
          </p:cNvPr>
          <p:cNvCxnSpPr>
            <a:cxnSpLocks/>
          </p:cNvCxnSpPr>
          <p:nvPr/>
        </p:nvCxnSpPr>
        <p:spPr>
          <a:xfrm flipH="1">
            <a:off x="6475697" y="3759271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Rectangle 176">
            <a:extLst>
              <a:ext uri="{FF2B5EF4-FFF2-40B4-BE49-F238E27FC236}">
                <a16:creationId xmlns:a16="http://schemas.microsoft.com/office/drawing/2014/main" id="{62FE95E2-7899-46D1-BD09-DBC69EBBF739}"/>
              </a:ext>
            </a:extLst>
          </p:cNvPr>
          <p:cNvSpPr/>
          <p:nvPr/>
        </p:nvSpPr>
        <p:spPr>
          <a:xfrm>
            <a:off x="6610094" y="3256733"/>
            <a:ext cx="1371600" cy="7315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accent3">
                    <a:lumMod val="50000"/>
                  </a:schemeClr>
                </a:solidFill>
              </a:rPr>
              <a:t>Vanessa da Silva, Nutrition (DPP)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94" name="Oval 93" descr="decorative element">
            <a:extLst>
              <a:ext uri="{FF2B5EF4-FFF2-40B4-BE49-F238E27FC236}">
                <a16:creationId xmlns:a16="http://schemas.microsoft.com/office/drawing/2014/main" id="{BC24AD9F-130E-4ECB-9C70-2B3233EBF4A4}"/>
              </a:ext>
            </a:extLst>
          </p:cNvPr>
          <p:cNvSpPr/>
          <p:nvPr/>
        </p:nvSpPr>
        <p:spPr>
          <a:xfrm>
            <a:off x="10377532" y="2397965"/>
            <a:ext cx="114414" cy="85961"/>
          </a:xfrm>
          <a:prstGeom prst="ellipse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01" name="Straight Connector 200" descr="decorative element">
            <a:extLst>
              <a:ext uri="{FF2B5EF4-FFF2-40B4-BE49-F238E27FC236}">
                <a16:creationId xmlns:a16="http://schemas.microsoft.com/office/drawing/2014/main" id="{7B2075F3-49F1-4561-B16C-A60D139B4E39}"/>
              </a:ext>
            </a:extLst>
          </p:cNvPr>
          <p:cNvCxnSpPr>
            <a:cxnSpLocks/>
          </p:cNvCxnSpPr>
          <p:nvPr/>
        </p:nvCxnSpPr>
        <p:spPr>
          <a:xfrm flipV="1">
            <a:off x="6089286" y="1794115"/>
            <a:ext cx="1" cy="45720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 descr="decorative element">
            <a:extLst>
              <a:ext uri="{FF2B5EF4-FFF2-40B4-BE49-F238E27FC236}">
                <a16:creationId xmlns:a16="http://schemas.microsoft.com/office/drawing/2014/main" id="{06008DAA-A72C-4D3A-99CB-D55C7DA304DE}"/>
              </a:ext>
            </a:extLst>
          </p:cNvPr>
          <p:cNvCxnSpPr>
            <a:cxnSpLocks/>
          </p:cNvCxnSpPr>
          <p:nvPr/>
        </p:nvCxnSpPr>
        <p:spPr>
          <a:xfrm>
            <a:off x="4516850" y="3763081"/>
            <a:ext cx="0" cy="787663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 descr="decorative element">
            <a:extLst>
              <a:ext uri="{FF2B5EF4-FFF2-40B4-BE49-F238E27FC236}">
                <a16:creationId xmlns:a16="http://schemas.microsoft.com/office/drawing/2014/main" id="{D641DD65-7ECA-4FDA-83DB-BACA882EACF1}"/>
              </a:ext>
            </a:extLst>
          </p:cNvPr>
          <p:cNvCxnSpPr>
            <a:cxnSpLocks/>
          </p:cNvCxnSpPr>
          <p:nvPr/>
        </p:nvCxnSpPr>
        <p:spPr>
          <a:xfrm flipH="1">
            <a:off x="4516850" y="4564118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>
            <a:extLst>
              <a:ext uri="{FF2B5EF4-FFF2-40B4-BE49-F238E27FC236}">
                <a16:creationId xmlns:a16="http://schemas.microsoft.com/office/drawing/2014/main" id="{FB6A4287-AFE6-489A-BA92-1F04129ED59B}"/>
              </a:ext>
            </a:extLst>
          </p:cNvPr>
          <p:cNvSpPr/>
          <p:nvPr/>
        </p:nvSpPr>
        <p:spPr>
          <a:xfrm>
            <a:off x="4673314" y="4088418"/>
            <a:ext cx="1371600" cy="7315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accent2">
                    <a:lumMod val="50000"/>
                  </a:schemeClr>
                </a:solidFill>
              </a:rPr>
              <a:t>Gerardo Lopez,  4-H STEM (see also ABS)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71" name="Straight Connector 70" descr="decorative element">
            <a:extLst>
              <a:ext uri="{FF2B5EF4-FFF2-40B4-BE49-F238E27FC236}">
                <a16:creationId xmlns:a16="http://schemas.microsoft.com/office/drawing/2014/main" id="{B9D26232-B439-4332-89B7-7DD09193125C}"/>
              </a:ext>
            </a:extLst>
          </p:cNvPr>
          <p:cNvCxnSpPr>
            <a:cxnSpLocks/>
          </p:cNvCxnSpPr>
          <p:nvPr/>
        </p:nvCxnSpPr>
        <p:spPr>
          <a:xfrm>
            <a:off x="6475697" y="3763081"/>
            <a:ext cx="0" cy="787663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 descr="decorative element">
            <a:extLst>
              <a:ext uri="{FF2B5EF4-FFF2-40B4-BE49-F238E27FC236}">
                <a16:creationId xmlns:a16="http://schemas.microsoft.com/office/drawing/2014/main" id="{3973D545-4BF5-4225-8288-97B161EEB140}"/>
              </a:ext>
            </a:extLst>
          </p:cNvPr>
          <p:cNvCxnSpPr>
            <a:cxnSpLocks/>
          </p:cNvCxnSpPr>
          <p:nvPr/>
        </p:nvCxnSpPr>
        <p:spPr>
          <a:xfrm flipH="1">
            <a:off x="6475697" y="4564118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79FA7530-2FED-47AF-A9EC-CF2198C8E6E9}"/>
              </a:ext>
            </a:extLst>
          </p:cNvPr>
          <p:cNvSpPr/>
          <p:nvPr/>
        </p:nvSpPr>
        <p:spPr>
          <a:xfrm>
            <a:off x="6624930" y="4088418"/>
            <a:ext cx="1371600" cy="7315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accent3">
                    <a:lumMod val="50000"/>
                  </a:schemeClr>
                </a:solidFill>
              </a:rPr>
              <a:t>Vice Misner, Nutrition (SNAP-Ed &amp; EFNEP)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90" name="Straight Connector 89" descr="decorative element">
            <a:extLst>
              <a:ext uri="{FF2B5EF4-FFF2-40B4-BE49-F238E27FC236}">
                <a16:creationId xmlns:a16="http://schemas.microsoft.com/office/drawing/2014/main" id="{CA5B0998-DD97-4497-96C7-FB0C313B0F5D}"/>
              </a:ext>
            </a:extLst>
          </p:cNvPr>
          <p:cNvCxnSpPr>
            <a:cxnSpLocks/>
          </p:cNvCxnSpPr>
          <p:nvPr/>
        </p:nvCxnSpPr>
        <p:spPr>
          <a:xfrm>
            <a:off x="6490416" y="4570801"/>
            <a:ext cx="0" cy="787663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 descr="decorative element">
            <a:extLst>
              <a:ext uri="{FF2B5EF4-FFF2-40B4-BE49-F238E27FC236}">
                <a16:creationId xmlns:a16="http://schemas.microsoft.com/office/drawing/2014/main" id="{4EA9BF3D-66DA-443C-8CA6-1E104227B2A8}"/>
              </a:ext>
            </a:extLst>
          </p:cNvPr>
          <p:cNvCxnSpPr>
            <a:cxnSpLocks/>
          </p:cNvCxnSpPr>
          <p:nvPr/>
        </p:nvCxnSpPr>
        <p:spPr>
          <a:xfrm flipH="1">
            <a:off x="6490416" y="5371838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>
            <a:extLst>
              <a:ext uri="{FF2B5EF4-FFF2-40B4-BE49-F238E27FC236}">
                <a16:creationId xmlns:a16="http://schemas.microsoft.com/office/drawing/2014/main" id="{84C4452D-F1CF-42ED-A990-F74D6FE3E528}"/>
              </a:ext>
            </a:extLst>
          </p:cNvPr>
          <p:cNvSpPr/>
          <p:nvPr/>
        </p:nvSpPr>
        <p:spPr>
          <a:xfrm>
            <a:off x="6610094" y="4917823"/>
            <a:ext cx="1371600" cy="7315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accent3">
                    <a:lumMod val="50000"/>
                  </a:schemeClr>
                </a:solidFill>
              </a:rPr>
              <a:t>Kate Speirs, Early Childhood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118" name="Straight Connector 117" descr="decorative element">
            <a:extLst>
              <a:ext uri="{FF2B5EF4-FFF2-40B4-BE49-F238E27FC236}">
                <a16:creationId xmlns:a16="http://schemas.microsoft.com/office/drawing/2014/main" id="{9427A341-D0C8-4DAE-A7C6-34414FEC15A6}"/>
              </a:ext>
            </a:extLst>
          </p:cNvPr>
          <p:cNvCxnSpPr>
            <a:cxnSpLocks/>
          </p:cNvCxnSpPr>
          <p:nvPr/>
        </p:nvCxnSpPr>
        <p:spPr>
          <a:xfrm>
            <a:off x="6490416" y="5371838"/>
            <a:ext cx="0" cy="787663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 descr="decorative element">
            <a:extLst>
              <a:ext uri="{FF2B5EF4-FFF2-40B4-BE49-F238E27FC236}">
                <a16:creationId xmlns:a16="http://schemas.microsoft.com/office/drawing/2014/main" id="{4BBC06F3-BB50-4604-9AB2-C4464793FE9A}"/>
              </a:ext>
            </a:extLst>
          </p:cNvPr>
          <p:cNvCxnSpPr>
            <a:cxnSpLocks/>
          </p:cNvCxnSpPr>
          <p:nvPr/>
        </p:nvCxnSpPr>
        <p:spPr>
          <a:xfrm flipH="1">
            <a:off x="6490416" y="6172875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Rectangle 119">
            <a:extLst>
              <a:ext uri="{FF2B5EF4-FFF2-40B4-BE49-F238E27FC236}">
                <a16:creationId xmlns:a16="http://schemas.microsoft.com/office/drawing/2014/main" id="{7532EEE1-96CC-4890-98A4-4D8321321CA5}"/>
              </a:ext>
            </a:extLst>
          </p:cNvPr>
          <p:cNvSpPr/>
          <p:nvPr/>
        </p:nvSpPr>
        <p:spPr>
          <a:xfrm>
            <a:off x="6610094" y="5741740"/>
            <a:ext cx="1371600" cy="7315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accent3">
                    <a:lumMod val="50000"/>
                  </a:schemeClr>
                </a:solidFill>
              </a:rPr>
              <a:t>Dan McDonald, Financial Literacy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121" name="Straight Connector 120" descr="decorative element">
            <a:extLst>
              <a:ext uri="{FF2B5EF4-FFF2-40B4-BE49-F238E27FC236}">
                <a16:creationId xmlns:a16="http://schemas.microsoft.com/office/drawing/2014/main" id="{C2E5E63E-FD4D-40DA-A04F-3CBCC6DC0D6F}"/>
              </a:ext>
            </a:extLst>
          </p:cNvPr>
          <p:cNvCxnSpPr>
            <a:cxnSpLocks/>
          </p:cNvCxnSpPr>
          <p:nvPr/>
        </p:nvCxnSpPr>
        <p:spPr>
          <a:xfrm>
            <a:off x="4517431" y="4536511"/>
            <a:ext cx="0" cy="787663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 descr="decorative element">
            <a:extLst>
              <a:ext uri="{FF2B5EF4-FFF2-40B4-BE49-F238E27FC236}">
                <a16:creationId xmlns:a16="http://schemas.microsoft.com/office/drawing/2014/main" id="{3A11FD7C-1C40-44AB-8C83-4E720C7779A7}"/>
              </a:ext>
            </a:extLst>
          </p:cNvPr>
          <p:cNvCxnSpPr>
            <a:cxnSpLocks/>
          </p:cNvCxnSpPr>
          <p:nvPr/>
        </p:nvCxnSpPr>
        <p:spPr>
          <a:xfrm flipH="1">
            <a:off x="4517431" y="5337548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Rectangle 122">
            <a:extLst>
              <a:ext uri="{FF2B5EF4-FFF2-40B4-BE49-F238E27FC236}">
                <a16:creationId xmlns:a16="http://schemas.microsoft.com/office/drawing/2014/main" id="{8957BC2E-C486-439E-80E3-8C565F17364C}"/>
              </a:ext>
            </a:extLst>
          </p:cNvPr>
          <p:cNvSpPr/>
          <p:nvPr/>
        </p:nvSpPr>
        <p:spPr>
          <a:xfrm>
            <a:off x="4673314" y="4917823"/>
            <a:ext cx="1371600" cy="7315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accent2">
                    <a:lumMod val="50000"/>
                  </a:schemeClr>
                </a:solidFill>
              </a:rPr>
              <a:t>Betsy Green, Equine (see also ABS)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35EE405-F943-4B04-A87E-E4DA9ED12298}"/>
              </a:ext>
            </a:extLst>
          </p:cNvPr>
          <p:cNvCxnSpPr/>
          <p:nvPr/>
        </p:nvCxnSpPr>
        <p:spPr>
          <a:xfrm>
            <a:off x="3163314" y="2249089"/>
            <a:ext cx="389702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1817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9">
      <a:dk1>
        <a:srgbClr val="000000"/>
      </a:dk1>
      <a:lt1>
        <a:sysClr val="window" lastClr="FFFFFF"/>
      </a:lt1>
      <a:dk2>
        <a:srgbClr val="8439BD"/>
      </a:dk2>
      <a:lt2>
        <a:srgbClr val="FFFFFF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036B3"/>
      </a:folHlink>
    </a:clrScheme>
    <a:fontScheme name="Custom 26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nimal organization chart_tf00283905_Win32_LW_v3" id="{0F49D930-1E96-4B28-971E-0EF0299485AA}" vid="{1BB3D979-B089-427D-8D04-7A04FC5B61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5" ma:contentTypeDescription="Create a new document." ma:contentTypeScope="" ma:versionID="6303841d91754ae9e45eab54773e3b1c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targetNamespace="http://schemas.microsoft.com/office/2006/metadata/properties" ma:root="true" ma:fieldsID="21f069cdc2b493a90fc663fd3b6884b6" ns1:_="" ns2:_="" ns3:_="">
    <xsd:import namespace="http://schemas.microsoft.com/sharepoint/v3"/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B4AD6D-ED02-4EE0-B91B-4E25FCF95212}">
  <ds:schemaRefs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16c05727-aa75-4e4a-9b5f-8a80a1165891"/>
    <ds:schemaRef ds:uri="http://purl.org/dc/elements/1.1/"/>
    <ds:schemaRef ds:uri="http://purl.org/dc/terms/"/>
    <ds:schemaRef ds:uri="71af3243-3dd4-4a8d-8c0d-dd76da1f02a5"/>
    <ds:schemaRef ds:uri="http://schemas.microsoft.com/sharepoint/v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F1CA2FC-F29D-4089-892E-E43B13A655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828325B-69CB-40B6-B8CF-D0CF3890EC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Minimal organization chart</Template>
  <TotalTime>352</TotalTime>
  <Words>275</Words>
  <Application>Microsoft Office PowerPoint</Application>
  <PresentationFormat>Widescreen</PresentationFormat>
  <Paragraphs>57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Avenir Next LT Pro Light</vt:lpstr>
      <vt:lpstr>Calibri</vt:lpstr>
      <vt:lpstr>Speak Pro</vt:lpstr>
      <vt:lpstr>Office Theme</vt:lpstr>
      <vt:lpstr>UA Cooperative Extension</vt:lpstr>
      <vt:lpstr>UA Cooperative Extension</vt:lpstr>
      <vt:lpstr>UA Cooperative Extension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CONTOSO</dc:title>
  <dc:creator>Martinez, Cathy L - (clm5)</dc:creator>
  <cp:lastModifiedBy>Martinez, Cathy L - (clm5)</cp:lastModifiedBy>
  <cp:revision>12</cp:revision>
  <cp:lastPrinted>2021-08-05T22:36:26Z</cp:lastPrinted>
  <dcterms:created xsi:type="dcterms:W3CDTF">2021-08-05T17:47:10Z</dcterms:created>
  <dcterms:modified xsi:type="dcterms:W3CDTF">2021-08-06T17:17:11Z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