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7" r:id="rId1"/>
  </p:sldMasterIdLst>
  <p:notesMasterIdLst>
    <p:notesMasterId r:id="rId11"/>
  </p:notesMasterIdLst>
  <p:sldIdLst>
    <p:sldId id="256" r:id="rId2"/>
    <p:sldId id="267" r:id="rId3"/>
    <p:sldId id="270" r:id="rId4"/>
    <p:sldId id="260" r:id="rId5"/>
    <p:sldId id="271" r:id="rId6"/>
    <p:sldId id="268" r:id="rId7"/>
    <p:sldId id="269" r:id="rId8"/>
    <p:sldId id="272" r:id="rId9"/>
    <p:sldId id="265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234B"/>
    <a:srgbClr val="6F868D"/>
    <a:srgbClr val="333333"/>
    <a:srgbClr val="C8D9D8"/>
    <a:srgbClr val="AB05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5"/>
    <p:restoredTop sz="94664"/>
  </p:normalViewPr>
  <p:slideViewPr>
    <p:cSldViewPr snapToGrid="0" snapToObjects="1"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A915B6-CBF9-9F4B-8461-329BA02DD4D5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AC9E4C-636A-0747-9271-62927A090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211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 algn="ctr">
              <a:defRPr sz="3600" b="1" baseline="0">
                <a:solidFill>
                  <a:srgbClr val="0C234B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SAMPLE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344319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F868D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Sample text or subtitle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46812" y="5729514"/>
            <a:ext cx="2256972" cy="1128486"/>
          </a:xfrm>
          <a:prstGeom prst="rect">
            <a:avLst/>
          </a:prstGeom>
        </p:spPr>
      </p:pic>
      <p:pic>
        <p:nvPicPr>
          <p:cNvPr id="8" name="Picture 7" descr="triangles_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723" y="1977326"/>
            <a:ext cx="606552" cy="8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06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9472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33117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4-H Year 2021-22 </a:t>
            </a:r>
            <a:br>
              <a:rPr lang="en-US" dirty="0"/>
            </a:br>
            <a:r>
              <a:rPr lang="en-US" dirty="0"/>
              <a:t>Arizona 4-H Program Fee Program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3945277"/>
            <a:ext cx="6400800" cy="1344319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dirty="0"/>
              <a:t>Jeremy Elliott-Engel, Ph.D. </a:t>
            </a:r>
          </a:p>
          <a:p>
            <a:pPr algn="l"/>
            <a:r>
              <a:rPr lang="en-US" dirty="0"/>
              <a:t>Associate Director, 4-H Youth Development</a:t>
            </a:r>
          </a:p>
          <a:p>
            <a:pPr algn="l"/>
            <a:r>
              <a:rPr lang="en-US" dirty="0"/>
              <a:t>Arizona Cooperative Extension</a:t>
            </a:r>
          </a:p>
          <a:p>
            <a:pPr algn="l"/>
            <a:r>
              <a:rPr lang="en-US" dirty="0"/>
              <a:t>The University of Arizona</a:t>
            </a: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02C38A9-9AA9-4300-ABF6-02B8B32D0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609190"/>
            <a:ext cx="1901906" cy="216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322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4187B-48D6-45BF-9544-AABB018705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892468"/>
            <a:ext cx="7772400" cy="1470025"/>
          </a:xfrm>
        </p:spPr>
        <p:txBody>
          <a:bodyPr/>
          <a:lstStyle/>
          <a:p>
            <a:r>
              <a:rPr lang="en-US" dirty="0"/>
              <a:t>Proposal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7D5CC9-2B4B-4C12-BFB3-5784C5D5E8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541881"/>
            <a:ext cx="6400800" cy="1344319"/>
          </a:xfrm>
        </p:spPr>
        <p:txBody>
          <a:bodyPr>
            <a:noAutofit/>
          </a:bodyPr>
          <a:lstStyle/>
          <a:p>
            <a:r>
              <a:rPr lang="en-US" sz="3600" dirty="0"/>
              <a:t>4-H enrollment fees will be waived for 4-H Year 2021-2022. UACE distributions will be made equal to 4-H Year 2019-2020. </a:t>
            </a:r>
          </a:p>
        </p:txBody>
      </p:sp>
    </p:spTree>
    <p:extLst>
      <p:ext uri="{BB962C8B-B14F-4D97-AF65-F5344CB8AC3E}">
        <p14:creationId xmlns:p14="http://schemas.microsoft.com/office/powerpoint/2010/main" val="1210371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2C753-F2AE-432A-9E84-82EAAA658C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383818"/>
            <a:ext cx="7772400" cy="1470025"/>
          </a:xfrm>
        </p:spPr>
        <p:txBody>
          <a:bodyPr/>
          <a:lstStyle/>
          <a:p>
            <a:r>
              <a:rPr lang="en-US" dirty="0"/>
              <a:t>Why?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6AF5A8-5E5F-4A6E-9152-065513B644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8440" y="1584789"/>
            <a:ext cx="7988157" cy="1344319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600" dirty="0"/>
              <a:t>Administratively clean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600" dirty="0"/>
              <a:t>Supports the 20,000 True Leaders by 2025 Strategic plan by “reducing barriers to youth participation.”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600" dirty="0"/>
              <a:t>Provides a tool to welcome and encourage 4-H participation. </a:t>
            </a:r>
          </a:p>
        </p:txBody>
      </p:sp>
    </p:spTree>
    <p:extLst>
      <p:ext uri="{BB962C8B-B14F-4D97-AF65-F5344CB8AC3E}">
        <p14:creationId xmlns:p14="http://schemas.microsoft.com/office/powerpoint/2010/main" val="1190196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6878D-DAC5-41E4-827A-081387A61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6691"/>
            <a:ext cx="7772400" cy="1470025"/>
          </a:xfrm>
        </p:spPr>
        <p:txBody>
          <a:bodyPr/>
          <a:lstStyle/>
          <a:p>
            <a:r>
              <a:rPr lang="en-US" dirty="0"/>
              <a:t>Distribution of Program Fees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0801458-84A9-424C-935B-AA3FE78833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040088"/>
              </p:ext>
            </p:extLst>
          </p:nvPr>
        </p:nvGraphicFramePr>
        <p:xfrm>
          <a:off x="964839" y="1444517"/>
          <a:ext cx="7213392" cy="4270668"/>
        </p:xfrm>
        <a:graphic>
          <a:graphicData uri="http://schemas.openxmlformats.org/drawingml/2006/table">
            <a:tbl>
              <a:tblPr firstRow="1" firstCol="1" bandRow="1"/>
              <a:tblGrid>
                <a:gridCol w="1803348">
                  <a:extLst>
                    <a:ext uri="{9D8B030D-6E8A-4147-A177-3AD203B41FA5}">
                      <a16:colId xmlns:a16="http://schemas.microsoft.com/office/drawing/2014/main" val="3783375382"/>
                    </a:ext>
                  </a:extLst>
                </a:gridCol>
                <a:gridCol w="1803348">
                  <a:extLst>
                    <a:ext uri="{9D8B030D-6E8A-4147-A177-3AD203B41FA5}">
                      <a16:colId xmlns:a16="http://schemas.microsoft.com/office/drawing/2014/main" val="1475457143"/>
                    </a:ext>
                  </a:extLst>
                </a:gridCol>
                <a:gridCol w="1803348">
                  <a:extLst>
                    <a:ext uri="{9D8B030D-6E8A-4147-A177-3AD203B41FA5}">
                      <a16:colId xmlns:a16="http://schemas.microsoft.com/office/drawing/2014/main" val="3280290568"/>
                    </a:ext>
                  </a:extLst>
                </a:gridCol>
                <a:gridCol w="1803348">
                  <a:extLst>
                    <a:ext uri="{9D8B030D-6E8A-4147-A177-3AD203B41FA5}">
                      <a16:colId xmlns:a16="http://schemas.microsoft.com/office/drawing/2014/main" val="2156591219"/>
                    </a:ext>
                  </a:extLst>
                </a:gridCol>
              </a:tblGrid>
              <a:tr h="194575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Arizona Cooperative Extension System Administration Distributions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0602533"/>
                  </a:ext>
                </a:extLst>
              </a:tr>
              <a:tr h="77259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County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Program Participation Fee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Number of Enrolled Youth*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County Program Fee Total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4071565"/>
                  </a:ext>
                </a:extLst>
              </a:tr>
              <a:tr h="1945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Apache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$15.00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$3645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440276"/>
                  </a:ext>
                </a:extLst>
              </a:tr>
              <a:tr h="1945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Cochise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$20.00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$6,060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188880"/>
                  </a:ext>
                </a:extLst>
              </a:tr>
              <a:tr h="1945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Coconino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$15.00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$4,440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0011493"/>
                  </a:ext>
                </a:extLst>
              </a:tr>
              <a:tr h="1945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Gila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$20.00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$4,140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1449339"/>
                  </a:ext>
                </a:extLst>
              </a:tr>
              <a:tr h="1945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Graham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$15.00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$1,740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2003349"/>
                  </a:ext>
                </a:extLst>
              </a:tr>
              <a:tr h="19243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Greenlee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$15.00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$525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7606910"/>
                  </a:ext>
                </a:extLst>
              </a:tr>
              <a:tr h="1945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 Paz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$15.00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$2595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1250531"/>
                  </a:ext>
                </a:extLst>
              </a:tr>
              <a:tr h="1945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Maricopa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$20.00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$15,280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0778067"/>
                  </a:ext>
                </a:extLst>
              </a:tr>
              <a:tr h="1945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Mohave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$15.00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$3180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1190428"/>
                  </a:ext>
                </a:extLst>
              </a:tr>
              <a:tr h="1945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Navajo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$15.00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$2,895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0197923"/>
                  </a:ext>
                </a:extLst>
              </a:tr>
              <a:tr h="1945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Pima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$15.00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$16,830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9629437"/>
                  </a:ext>
                </a:extLst>
              </a:tr>
              <a:tr h="1945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Pinal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$20.00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$7,820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6196754"/>
                  </a:ext>
                </a:extLst>
              </a:tr>
              <a:tr h="19243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Santa Cruz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$15.00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$1,500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3189986"/>
                  </a:ext>
                </a:extLst>
              </a:tr>
              <a:tr h="1945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Yavapai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$20.00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$3,920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6831393"/>
                  </a:ext>
                </a:extLst>
              </a:tr>
              <a:tr h="1945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Yuma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$15.00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823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$12,345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8631277"/>
                  </a:ext>
                </a:extLst>
              </a:tr>
              <a:tr h="1945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$5.00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5,174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$25,870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1542034"/>
                  </a:ext>
                </a:extLst>
              </a:tr>
              <a:tr h="1945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$112,785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6716091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E835BB3A-EBCE-4C43-BECF-8D576F0A0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823" y="5751359"/>
            <a:ext cx="345304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*A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djusted for members in good standing who completed the 4-H Year in 2019-2020.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181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315D5-EB6A-4821-A1DC-06A417CCDD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91953"/>
            <a:ext cx="7772400" cy="1470025"/>
          </a:xfrm>
        </p:spPr>
        <p:txBody>
          <a:bodyPr/>
          <a:lstStyle/>
          <a:p>
            <a:r>
              <a:rPr lang="en-US" dirty="0"/>
              <a:t>Other Initiatives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901C0A-F38C-49A9-B3BB-082271D4FD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3100" y="1523143"/>
            <a:ext cx="7405099" cy="4127643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For 4-H Year 2021-22 and for the next 6 years, DPS fees will be covered for new and returning authorized 4-H adults*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Investments in marketing (Summer &amp; Fall 2021)- #inspiringkidstodo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Investments in volunteer thank you and training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63FFA9-DA41-423E-864D-799C8E214A0D}"/>
              </a:ext>
            </a:extLst>
          </p:cNvPr>
          <p:cNvSpPr txBox="1"/>
          <p:nvPr/>
        </p:nvSpPr>
        <p:spPr>
          <a:xfrm>
            <a:off x="400692" y="5774076"/>
            <a:ext cx="2589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*Specific details will be forthcoming.</a:t>
            </a: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3AA75FC-97BC-40F1-9C4C-F659F05D0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000" y="588912"/>
            <a:ext cx="628941" cy="71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957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7CEF4-03F0-4102-BA69-67DD21F7EF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20,000 True Leaders by 2025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9A67E34F-FFB0-4F49-BD89-0A796DAE0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921" y="3600450"/>
            <a:ext cx="5702158" cy="74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566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998F51-6AF7-4425-94A3-B89590E00E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73" t="6271" r="3955" b="18798"/>
          <a:stretch/>
        </p:blipFill>
        <p:spPr>
          <a:xfrm>
            <a:off x="896359" y="3703826"/>
            <a:ext cx="1303454" cy="1669553"/>
          </a:xfrm>
          <a:prstGeom prst="rect">
            <a:avLst/>
          </a:prstGeom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74757B9-7ADB-45C6-AA2B-5A24840DAB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33" r="7882"/>
          <a:stretch/>
        </p:blipFill>
        <p:spPr>
          <a:xfrm>
            <a:off x="935631" y="261993"/>
            <a:ext cx="1264182" cy="1597629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6EA9AA7-4FA9-4212-AFCF-3165044C9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685" y="1965325"/>
            <a:ext cx="1403557" cy="15976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C25B81-489D-4F45-8002-0447ED41EED6}"/>
              </a:ext>
            </a:extLst>
          </p:cNvPr>
          <p:cNvSpPr txBox="1"/>
          <p:nvPr/>
        </p:nvSpPr>
        <p:spPr>
          <a:xfrm>
            <a:off x="2928135" y="321943"/>
            <a:ext cx="5517222" cy="147732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5,000 authorized 4-H adults are the base of the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766% increase is needed statewide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Starting in 4-H Year 2021-22 DPS fees will be covered*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Demographically representative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9BE97D-6ED5-4365-BA40-ED874997E3F2}"/>
              </a:ext>
            </a:extLst>
          </p:cNvPr>
          <p:cNvSpPr txBox="1"/>
          <p:nvPr/>
        </p:nvSpPr>
        <p:spPr>
          <a:xfrm>
            <a:off x="2928135" y="2154919"/>
            <a:ext cx="5517222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Chartered 4-H clubs are essential for creating access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Annual chartered club growth is expected and needed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Geographically representative, “4-H is in every community.”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E97D90-D284-4782-A44A-56E6FD4026BB}"/>
              </a:ext>
            </a:extLst>
          </p:cNvPr>
          <p:cNvSpPr txBox="1"/>
          <p:nvPr/>
        </p:nvSpPr>
        <p:spPr>
          <a:xfrm>
            <a:off x="2928135" y="3661439"/>
            <a:ext cx="5517222" cy="175432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20,000 enrolled 4-H youth members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227% increase is needed statewide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Youth should be enrolled if they experience 4-H positive youth development in a 4-H Club, multiple session program, or overnight educational 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Demographically representative</a:t>
            </a:r>
          </a:p>
        </p:txBody>
      </p:sp>
    </p:spTree>
    <p:extLst>
      <p:ext uri="{BB962C8B-B14F-4D97-AF65-F5344CB8AC3E}">
        <p14:creationId xmlns:p14="http://schemas.microsoft.com/office/powerpoint/2010/main" val="788099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2AB45-CEA9-4C25-BACC-F01BA0CE0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311899"/>
            <a:ext cx="7772400" cy="1470025"/>
          </a:xfrm>
        </p:spPr>
        <p:txBody>
          <a:bodyPr/>
          <a:lstStyle/>
          <a:p>
            <a:r>
              <a:rPr lang="en-US" dirty="0"/>
              <a:t>Timeline and Expectations*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ED9877-8A03-4DB3-8C6B-A412420DF4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499" y="1584788"/>
            <a:ext cx="8681663" cy="4673635"/>
          </a:xfrm>
        </p:spPr>
        <p:txBody>
          <a:bodyPr>
            <a:normAutofit fontScale="40000" lnSpcReduction="20000"/>
          </a:bodyPr>
          <a:lstStyle/>
          <a:p>
            <a:pPr lvl="0" algn="l"/>
            <a:r>
              <a:rPr lang="en-US" sz="3800" b="1" dirty="0"/>
              <a:t>April-May 2021   </a:t>
            </a:r>
            <a:r>
              <a:rPr lang="en-US" sz="3800" dirty="0"/>
              <a:t>                          </a:t>
            </a:r>
          </a:p>
          <a:p>
            <a:pPr lvl="0" algn="l"/>
            <a:r>
              <a:rPr lang="en-US" sz="3800" dirty="0"/>
              <a:t>Review Strategic Plan Worksheet</a:t>
            </a:r>
          </a:p>
          <a:p>
            <a:pPr algn="l"/>
            <a:r>
              <a:rPr lang="en-US" sz="3800" dirty="0"/>
              <a:t>Meet with Jeremy Elliott-Engel, CED, county-based 4-H staff (and, youth serving employees in the office). </a:t>
            </a:r>
          </a:p>
          <a:p>
            <a:pPr algn="l"/>
            <a:r>
              <a:rPr lang="en-US" sz="3800" dirty="0"/>
              <a:t>Complete SWOT and establish attainable goals</a:t>
            </a:r>
          </a:p>
          <a:p>
            <a:pPr lvl="0" algn="l"/>
            <a:endParaRPr lang="en-US" sz="3800" dirty="0"/>
          </a:p>
          <a:p>
            <a:pPr lvl="0" algn="l"/>
            <a:r>
              <a:rPr lang="en-US" sz="3800" b="1" dirty="0"/>
              <a:t>June-July 2021  </a:t>
            </a:r>
            <a:r>
              <a:rPr lang="en-US" sz="3800" dirty="0"/>
              <a:t>                            </a:t>
            </a:r>
          </a:p>
          <a:p>
            <a:pPr lvl="0" algn="l"/>
            <a:r>
              <a:rPr lang="en-US" sz="3800" dirty="0"/>
              <a:t>Present draft goals to Jeremy Elliott-Engel</a:t>
            </a:r>
          </a:p>
          <a:p>
            <a:pPr algn="l"/>
            <a:r>
              <a:rPr lang="en-US" sz="3800" dirty="0"/>
              <a:t>Edit, Revise, and Resubmit</a:t>
            </a:r>
          </a:p>
          <a:p>
            <a:pPr lvl="0" algn="l"/>
            <a:endParaRPr lang="en-US" sz="3800" dirty="0"/>
          </a:p>
          <a:p>
            <a:pPr lvl="0" algn="l"/>
            <a:r>
              <a:rPr lang="en-US" sz="3800" b="1" dirty="0"/>
              <a:t>Fall 2021</a:t>
            </a:r>
          </a:p>
          <a:p>
            <a:pPr lvl="0" algn="l"/>
            <a:r>
              <a:rPr lang="en-US" sz="3800" dirty="0"/>
              <a:t>Present goals to Extension Council, 4-H Leaders Council, and other key stakeholders</a:t>
            </a:r>
          </a:p>
          <a:p>
            <a:pPr lvl="0" algn="l"/>
            <a:endParaRPr lang="en-US" sz="3800" dirty="0"/>
          </a:p>
          <a:p>
            <a:pPr lvl="0" algn="l"/>
            <a:r>
              <a:rPr lang="en-US" sz="3800" b="1" dirty="0"/>
              <a:t>October 2021</a:t>
            </a:r>
          </a:p>
          <a:p>
            <a:pPr lvl="0" algn="l"/>
            <a:r>
              <a:rPr lang="en-US" sz="3800" dirty="0"/>
              <a:t>Plan commences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7A8801-8265-4A1F-A68A-971D917CB858}"/>
              </a:ext>
            </a:extLst>
          </p:cNvPr>
          <p:cNvSpPr txBox="1"/>
          <p:nvPr/>
        </p:nvSpPr>
        <p:spPr>
          <a:xfrm>
            <a:off x="6092576" y="5715104"/>
            <a:ext cx="28356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*Time frames of work can be adjusted for county program requirements</a:t>
            </a:r>
          </a:p>
        </p:txBody>
      </p:sp>
    </p:spTree>
    <p:extLst>
      <p:ext uri="{BB962C8B-B14F-4D97-AF65-F5344CB8AC3E}">
        <p14:creationId xmlns:p14="http://schemas.microsoft.com/office/powerpoint/2010/main" val="2234118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4A523-03BC-4C06-876E-C285C5F93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555805">
            <a:off x="3799599" y="5171405"/>
            <a:ext cx="3886200" cy="1470025"/>
          </a:xfrm>
        </p:spPr>
        <p:txBody>
          <a:bodyPr>
            <a:normAutofit/>
          </a:bodyPr>
          <a:lstStyle/>
          <a:p>
            <a:r>
              <a:rPr lang="en-US" sz="3000" dirty="0"/>
              <a:t>Thoughts?</a:t>
            </a:r>
          </a:p>
        </p:txBody>
      </p:sp>
      <p:pic>
        <p:nvPicPr>
          <p:cNvPr id="5" name="Picture 4" descr="A picture containing text, screenshot, electronics, display&#10;&#10;Description automatically generated">
            <a:extLst>
              <a:ext uri="{FF2B5EF4-FFF2-40B4-BE49-F238E27FC236}">
                <a16:creationId xmlns:a16="http://schemas.microsoft.com/office/drawing/2014/main" id="{A25B433C-CF49-4E4A-9010-5C8A9E71B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920" y="211867"/>
            <a:ext cx="4125213" cy="2465798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3A926940-9C50-46CB-908D-E01CE1BC3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6554" y="229937"/>
            <a:ext cx="1939033" cy="2478590"/>
          </a:xfrm>
          <a:prstGeom prst="rect">
            <a:avLst/>
          </a:prstGeom>
        </p:spPr>
      </p:pic>
      <p:pic>
        <p:nvPicPr>
          <p:cNvPr id="13" name="Picture 12" descr="Calendar&#10;&#10;Description automatically generated">
            <a:extLst>
              <a:ext uri="{FF2B5EF4-FFF2-40B4-BE49-F238E27FC236}">
                <a16:creationId xmlns:a16="http://schemas.microsoft.com/office/drawing/2014/main" id="{CE88A18C-4ED5-4641-A84D-797870064C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33" r="10245"/>
          <a:stretch/>
        </p:blipFill>
        <p:spPr>
          <a:xfrm>
            <a:off x="133009" y="2859583"/>
            <a:ext cx="5239821" cy="20685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4C4534-C018-4169-AD69-6B6CE93B00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802" y="193797"/>
            <a:ext cx="2493652" cy="24966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EF2E85-829B-432C-BBE9-3115E3C163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8" t="1211" r="31208" b="6617"/>
          <a:stretch/>
        </p:blipFill>
        <p:spPr>
          <a:xfrm>
            <a:off x="5438367" y="2859584"/>
            <a:ext cx="3585754" cy="2068566"/>
          </a:xfrm>
          <a:prstGeom prst="rect">
            <a:avLst/>
          </a:prstGeom>
        </p:spPr>
      </p:pic>
      <p:pic>
        <p:nvPicPr>
          <p:cNvPr id="19" name="Picture 18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3D4A4FEB-A759-4B93-9579-18440EAFB4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8195" y="4997495"/>
            <a:ext cx="1825926" cy="1817847"/>
          </a:xfrm>
          <a:prstGeom prst="rect">
            <a:avLst/>
          </a:prstGeom>
        </p:spPr>
      </p:pic>
      <p:pic>
        <p:nvPicPr>
          <p:cNvPr id="21" name="Picture 20" descr="A picture containing text, ground, outdoor, green&#10;&#10;Description automatically generated">
            <a:extLst>
              <a:ext uri="{FF2B5EF4-FFF2-40B4-BE49-F238E27FC236}">
                <a16:creationId xmlns:a16="http://schemas.microsoft.com/office/drawing/2014/main" id="{33B47780-BB99-4D4D-A374-CAAEC35EA6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802" y="4997495"/>
            <a:ext cx="3161905" cy="1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7495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a_tmplt_white_standard_4" id="{B80673B2-7A4B-2443-A029-6CE88C130AB0}" vid="{C92A21FF-1FD1-1141-B781-B81948CBD1A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3971</TotalTime>
  <Words>458</Words>
  <Application>Microsoft Office PowerPoint</Application>
  <PresentationFormat>On-screen Show (4:3)</PresentationFormat>
  <Paragraphs>118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Verdana</vt:lpstr>
      <vt:lpstr>Custom Design</vt:lpstr>
      <vt:lpstr>4-H Year 2021-22  Arizona 4-H Program Fee Program</vt:lpstr>
      <vt:lpstr>Proposal</vt:lpstr>
      <vt:lpstr>Why?</vt:lpstr>
      <vt:lpstr>Distribution of Program Fees</vt:lpstr>
      <vt:lpstr>Other Initiatives</vt:lpstr>
      <vt:lpstr>20,000 True Leaders by 2025</vt:lpstr>
      <vt:lpstr>PowerPoint Presentation</vt:lpstr>
      <vt:lpstr>Timeline and Expectations*</vt:lpstr>
      <vt:lpstr>Thoughts?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Arizona 4-H: A Framework</dc:title>
  <dc:creator>Elliott-Engel, Jeremy - (elliottengelj)</dc:creator>
  <cp:lastModifiedBy>Elliott-Engel, Jeremy - (elliottengelj)</cp:lastModifiedBy>
  <cp:revision>29</cp:revision>
  <dcterms:created xsi:type="dcterms:W3CDTF">2019-02-05T20:53:26Z</dcterms:created>
  <dcterms:modified xsi:type="dcterms:W3CDTF">2021-04-06T20:29:44Z</dcterms:modified>
</cp:coreProperties>
</file>