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sldIdLst>
    <p:sldId id="266" r:id="rId5"/>
    <p:sldId id="315" r:id="rId6"/>
    <p:sldId id="310" r:id="rId7"/>
    <p:sldId id="308" r:id="rId8"/>
    <p:sldId id="316" r:id="rId9"/>
    <p:sldId id="313" r:id="rId10"/>
    <p:sldId id="309" r:id="rId11"/>
    <p:sldId id="311" r:id="rId12"/>
    <p:sldId id="312" r:id="rId13"/>
    <p:sldId id="314" r:id="rId14"/>
    <p:sldId id="3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3" autoAdjust="0"/>
    <p:restoredTop sz="94619" autoAdjust="0"/>
  </p:normalViewPr>
  <p:slideViewPr>
    <p:cSldViewPr snapToGrid="0">
      <p:cViewPr varScale="1">
        <p:scale>
          <a:sx n="55" d="100"/>
          <a:sy n="55" d="100"/>
        </p:scale>
        <p:origin x="6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300" dirty="0"/>
            <a:t>2% of the Population Identifies as Gender non-Conforming</a:t>
          </a:r>
          <a:br>
            <a:rPr lang="en-US" sz="1300" dirty="0"/>
          </a:br>
          <a:br>
            <a:rPr lang="en-US" sz="1300" dirty="0"/>
          </a:br>
          <a:r>
            <a:rPr lang="en-US" sz="1300" dirty="0"/>
            <a:t>62.5% of </a:t>
          </a:r>
          <a:r>
            <a:rPr lang="en-US" sz="1300" dirty="0" err="1"/>
            <a:t>TransgendereD</a:t>
          </a:r>
          <a:r>
            <a:rPr lang="en-US" sz="1300" dirty="0"/>
            <a:t> 4-H Say Educators Do NOT Acknowledge Their Gender</a:t>
          </a:r>
        </a:p>
        <a:p>
          <a:pPr>
            <a:lnSpc>
              <a:spcPct val="100000"/>
            </a:lnSpc>
            <a:defRPr cap="all"/>
          </a:pPr>
          <a:r>
            <a:rPr lang="en-US" sz="1100" dirty="0"/>
            <a:t>.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300" dirty="0"/>
            <a:t>Our commitment is to Ensure A Safe Environment for Youth Members; Safe From Emotional and Physical Harm. </a:t>
          </a:r>
          <a:r>
            <a:rPr lang="en-US" sz="1100" dirty="0"/>
            <a:t>. .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1428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40185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399290"/>
          <a:ext cx="2981250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2% of the Population Identifies as Gender non-Conforming</a:t>
          </a:r>
          <a:br>
            <a:rPr lang="en-US" sz="1300" kern="1200" dirty="0"/>
          </a:br>
          <a:br>
            <a:rPr lang="en-US" sz="1300" kern="1200" dirty="0"/>
          </a:br>
          <a:r>
            <a:rPr lang="en-US" sz="1300" kern="1200" dirty="0"/>
            <a:t>62.5% of </a:t>
          </a:r>
          <a:r>
            <a:rPr lang="en-US" sz="1300" kern="1200" dirty="0" err="1"/>
            <a:t>TransgendereD</a:t>
          </a:r>
          <a:r>
            <a:rPr lang="en-US" sz="1300" kern="1200" dirty="0"/>
            <a:t> 4-H Say Educators Do NOT Acknowledge Their Gender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. </a:t>
          </a:r>
        </a:p>
      </dsp:txBody>
      <dsp:txXfrm>
        <a:off x="35606" y="2399290"/>
        <a:ext cx="2981250" cy="1372500"/>
      </dsp:txXfrm>
    </dsp:sp>
    <dsp:sp modelId="{543C18BC-1989-44B2-9862-C670C61D3452}">
      <dsp:nvSpPr>
        <dsp:cNvPr id="0" name=""/>
        <dsp:cNvSpPr/>
      </dsp:nvSpPr>
      <dsp:spPr>
        <a:xfrm>
          <a:off x="4119918" y="1428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40185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399290"/>
          <a:ext cx="2981250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Our commitment is to Ensure A Safe Environment for Youth Members; Safe From Emotional and Physical Harm. </a:t>
          </a:r>
          <a:r>
            <a:rPr lang="en-US" sz="1100" kern="1200" dirty="0"/>
            <a:t>. .</a:t>
          </a:r>
        </a:p>
      </dsp:txBody>
      <dsp:txXfrm>
        <a:off x="3538574" y="2399290"/>
        <a:ext cx="2981250" cy="1372500"/>
      </dsp:txXfrm>
    </dsp:sp>
    <dsp:sp modelId="{5BDDFF18-9AEC-4E5E-B9AA-33D86F01A63E}">
      <dsp:nvSpPr>
        <dsp:cNvPr id="0" name=""/>
        <dsp:cNvSpPr/>
      </dsp:nvSpPr>
      <dsp:spPr>
        <a:xfrm>
          <a:off x="7622887" y="1428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40185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399290"/>
          <a:ext cx="2981250" cy="137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4000" kern="1200" dirty="0"/>
        </a:p>
      </dsp:txBody>
      <dsp:txXfrm>
        <a:off x="7041543" y="2399290"/>
        <a:ext cx="2981250" cy="13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39097"/>
            <a:ext cx="5447072" cy="34947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Arizona 4-H</a:t>
            </a:r>
            <a:br>
              <a:rPr lang="en-US" dirty="0"/>
            </a:br>
            <a:r>
              <a:rPr lang="en-US" dirty="0"/>
              <a:t>Gender Demographics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Jeremy Elliott-Engel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B48F9E-4FAB-40F2-BCB8-125341A1B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99" y="6183248"/>
            <a:ext cx="3829324" cy="5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9093-B013-45C6-84E0-BC7FFF49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4-H Program Leaders Working Group (PLWG)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EA978-C97C-48BD-B213-34B7E379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721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PLWG is the reporting entity for National 4-H membership information, established by an MOU between USDA-NIFA, National 4-H Council, and ECOP. </a:t>
            </a:r>
          </a:p>
          <a:p>
            <a:pPr marL="0" indent="0">
              <a:buNone/>
            </a:pPr>
            <a:r>
              <a:rPr lang="en-US" dirty="0"/>
              <a:t>Their system-wide collection requirement is*:</a:t>
            </a:r>
          </a:p>
          <a:p>
            <a:pPr marL="0" indent="0" algn="ctr">
              <a:buNone/>
            </a:pPr>
            <a:r>
              <a:rPr lang="en-US" dirty="0"/>
              <a:t>Male</a:t>
            </a:r>
          </a:p>
          <a:p>
            <a:pPr marL="0" indent="0" algn="ctr">
              <a:buNone/>
            </a:pPr>
            <a:r>
              <a:rPr lang="en-US" dirty="0"/>
              <a:t>Female</a:t>
            </a:r>
          </a:p>
          <a:p>
            <a:pPr marL="0" indent="0" algn="ctr">
              <a:buNone/>
            </a:pPr>
            <a:r>
              <a:rPr lang="en-US" dirty="0"/>
              <a:t>Nonbinary</a:t>
            </a:r>
          </a:p>
          <a:p>
            <a:pPr marL="0" indent="0" algn="ctr">
              <a:buNone/>
            </a:pPr>
            <a:r>
              <a:rPr lang="en-US" dirty="0"/>
              <a:t>Gender is not Listed</a:t>
            </a:r>
          </a:p>
          <a:p>
            <a:pPr marL="0" indent="0" algn="ctr">
              <a:buNone/>
            </a:pPr>
            <a:r>
              <a:rPr lang="en-US" dirty="0"/>
              <a:t>Prefer not to Answer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300" dirty="0"/>
              <a:t>*4-Honline (our previous enrollment management) will be changing to these categories this 4-H year, without any flexibility at all.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2FDD1-58D8-47C4-AA42-D1D1CC3B1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6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A4A3B-930C-4030-B6D8-19BC6A1C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Discussion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C04BF-FAC9-43F0-9BDC-3630769A8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/>
              <a:t>The University of Arizona is an equal opportunity, affirmative action institution. </a:t>
            </a:r>
            <a:r>
              <a:rPr lang="en-US" b="1" i="1" dirty="0"/>
              <a:t>The University does not discriminate on the basis of </a:t>
            </a:r>
            <a:r>
              <a:rPr lang="en-US" i="1" dirty="0"/>
              <a:t>race, color, religion, </a:t>
            </a:r>
            <a:r>
              <a:rPr lang="en-US" b="1" i="1" dirty="0"/>
              <a:t>sex</a:t>
            </a:r>
            <a:r>
              <a:rPr lang="en-US" i="1" dirty="0"/>
              <a:t>, national origin, age, disability, veteran status, sexual orientation, </a:t>
            </a:r>
            <a:r>
              <a:rPr lang="en-US" b="1" i="1" dirty="0"/>
              <a:t>gender identity</a:t>
            </a:r>
            <a:r>
              <a:rPr lang="en-US" i="1" dirty="0"/>
              <a:t>, or genetic information </a:t>
            </a:r>
            <a:r>
              <a:rPr lang="en-US" b="1" i="1" dirty="0"/>
              <a:t>in its programs and activities</a:t>
            </a:r>
            <a:r>
              <a:rPr lang="en-US" i="1" dirty="0"/>
              <a:t>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8" name="Picture 7" descr="A picture containing grass, outdoor, person, people&#10;&#10;Description automatically generated">
            <a:extLst>
              <a:ext uri="{FF2B5EF4-FFF2-40B4-BE49-F238E27FC236}">
                <a16:creationId xmlns:a16="http://schemas.microsoft.com/office/drawing/2014/main" id="{F8550F95-4815-4D87-80B8-B06D595C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373" y="550702"/>
            <a:ext cx="3808979" cy="5676571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2FEB88-78E5-47E7-AA86-9814F87F4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66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4EB4-5ABC-49C8-B3FE-82459BD1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C1E26-042D-4918-BB12-35ADF34BC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309" y="1473012"/>
            <a:ext cx="5928344" cy="3140076"/>
          </a:xfrm>
        </p:spPr>
        <p:txBody>
          <a:bodyPr/>
          <a:lstStyle/>
          <a:p>
            <a:pPr algn="ctr"/>
            <a:r>
              <a:rPr lang="en-US" sz="4700" b="1" dirty="0"/>
              <a:t>Why are demographic data collected?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12A7C-1E5D-4E92-8E2D-1B592463A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704CD-7FBB-4393-A643-997C03839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1" y="4051169"/>
            <a:ext cx="1489854" cy="223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BFF66-BAF5-477C-8643-0CA8DA91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82" y="4051170"/>
            <a:ext cx="1489854" cy="2235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95FDE-7CCD-4A77-A34B-B798EFA0E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381" y="4051171"/>
            <a:ext cx="1489855" cy="2235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B14501-929E-47E8-BA0C-39E1A6F02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681" y="4051172"/>
            <a:ext cx="1489854" cy="223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3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883F-8192-4CE6-B983-E4C5D34DE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Gender and Sexuality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12551-24A8-4AEE-B287-C63D55997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Gender</a:t>
            </a:r>
            <a:r>
              <a:rPr lang="en-US" dirty="0"/>
              <a:t> is the range of characteristics pertaining to, and differentiating between, femininity and masculinity. Depending on the context, these characteristics may include biological sex, sex-based social structures, or gender identity. (Terms: cisgender, transgender, non-binary, genderqueer)</a:t>
            </a:r>
          </a:p>
          <a:p>
            <a:r>
              <a:rPr lang="en-US" sz="47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vs. </a:t>
            </a:r>
          </a:p>
          <a:p>
            <a:r>
              <a:rPr lang="en-US" dirty="0"/>
              <a:t>Sexuality a person's sexual orientation or preference. (Terms: gay, straight, bisexual, pansexual)</a:t>
            </a:r>
          </a:p>
        </p:txBody>
      </p:sp>
    </p:spTree>
    <p:extLst>
      <p:ext uri="{BB962C8B-B14F-4D97-AF65-F5344CB8AC3E}">
        <p14:creationId xmlns:p14="http://schemas.microsoft.com/office/powerpoint/2010/main" val="401229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Adapting for Gender Diversity Inclusion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60188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BA255D-4938-414F-9584-4570A67676F6}"/>
              </a:ext>
            </a:extLst>
          </p:cNvPr>
          <p:cNvSpPr txBox="1"/>
          <p:nvPr/>
        </p:nvSpPr>
        <p:spPr>
          <a:xfrm>
            <a:off x="8270082" y="4429920"/>
            <a:ext cx="2981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OFFERING MULTIPLE GENDER CATEGORIES TO IMPROVE OUR KNOWLEDGE OF WHO IS IN OUR PROGRAM.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723A-32C0-4F29-B424-F10A2056C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Besides doing the right thing: Systematic contributing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7DB76-C50B-447C-BDC3-FB95EFFCE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- We have always collected standard demographic data for all registration and events (e.g. Gender, Race, Ethnicity, Age, Military Family Affinity, Residential Location, etc.). </a:t>
            </a:r>
          </a:p>
          <a:p>
            <a:r>
              <a:rPr lang="en-US" dirty="0"/>
              <a:t>- </a:t>
            </a:r>
            <a:r>
              <a:rPr lang="en-US" dirty="0" err="1"/>
              <a:t>Zingbooks</a:t>
            </a:r>
            <a:r>
              <a:rPr lang="en-US" dirty="0"/>
              <a:t> allowed us to conduct all event registration within the system.</a:t>
            </a:r>
          </a:p>
          <a:p>
            <a:r>
              <a:rPr lang="en-US" dirty="0"/>
              <a:t>- Initial enrollment (account setup) data is pulled for all subsequent events. </a:t>
            </a:r>
          </a:p>
          <a:p>
            <a:r>
              <a:rPr lang="en-US" dirty="0"/>
              <a:t>- Parents are involved in the youth enrollment process, because the enrollment process is a computer system, with information like: Insurance, credit card for payment, and parental waivers.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- Transgendered Arizona 4-H members advocated for themselves and asked for their identity to be recognized.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09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6C6D-1144-4AD6-9E7E-20342D39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Non-discrimination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B7BA0-D823-418A-9F89-A773A61FB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Issued in furtherance of Cooperative Extension work, acts of May 8 and June 30, 1914, in cooperation with the U.S. Department of Agriculture, Jeffrey C. Silvertooth, Associate Dean &amp; Director, Extension &amp; Economic Development, The University of Arizona. </a:t>
            </a:r>
            <a:r>
              <a:rPr lang="en-US" dirty="0"/>
              <a:t>The following affirmative action statement shall be placed on all 4-H correspondence, materials and publications.</a:t>
            </a:r>
          </a:p>
          <a:p>
            <a:r>
              <a:rPr lang="en-US" i="1" dirty="0"/>
              <a:t>The University of Arizona is an equal opportunity, affirmative action institution. </a:t>
            </a:r>
            <a:r>
              <a:rPr lang="en-US" b="1" i="1" dirty="0"/>
              <a:t>The University does not discriminate on the basis of </a:t>
            </a:r>
            <a:r>
              <a:rPr lang="en-US" i="1" dirty="0"/>
              <a:t>race, color, religion, </a:t>
            </a:r>
            <a:r>
              <a:rPr lang="en-US" b="1" i="1" dirty="0"/>
              <a:t>sex</a:t>
            </a:r>
            <a:r>
              <a:rPr lang="en-US" i="1" dirty="0"/>
              <a:t>, national origin, age, disability, veteran status, sexual orientation, </a:t>
            </a:r>
            <a:r>
              <a:rPr lang="en-US" b="1" i="1" dirty="0"/>
              <a:t>gender identity</a:t>
            </a:r>
            <a:r>
              <a:rPr lang="en-US" i="1" dirty="0"/>
              <a:t>, or genetic information </a:t>
            </a:r>
            <a:r>
              <a:rPr lang="en-US" b="1" i="1" dirty="0"/>
              <a:t>in its programs and activities</a:t>
            </a:r>
            <a:r>
              <a:rPr lang="en-US" i="1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2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F1DD-FA5B-4CC5-8185-3507CF17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Categories*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694A7-A3FC-494D-925C-C12E6C06D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Arizona 4-H using the frameworks provided by USDA, 4-H PLWG (ECOP), and the University of Arizona has adopted new categories.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B825C2-EFDF-4AF7-81F2-1AF700CD5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984" y="1562100"/>
            <a:ext cx="5928344" cy="4545456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4200" b="1" dirty="0"/>
              <a:t>Male</a:t>
            </a:r>
          </a:p>
          <a:p>
            <a:pPr algn="ctr"/>
            <a:r>
              <a:rPr lang="en-US" sz="4200" b="1" dirty="0"/>
              <a:t>Female</a:t>
            </a:r>
          </a:p>
          <a:p>
            <a:pPr algn="ctr"/>
            <a:r>
              <a:rPr lang="en-US" sz="4200" b="1" dirty="0"/>
              <a:t>Prefer not to answer</a:t>
            </a:r>
          </a:p>
          <a:p>
            <a:pPr algn="ctr"/>
            <a:endParaRPr lang="en-US" sz="3000" b="1" dirty="0"/>
          </a:p>
          <a:p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*Since September 24,2020 per the directive from Dr. Jeff Silvertooth in coordination with support from Shane Burgess, Stephanie Rosenberg, Jocelyn Gehring.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C17A4EA-B95A-4025-B096-DE6E4C6F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84" y="416828"/>
            <a:ext cx="6023554" cy="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2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B949-EF42-417B-A078-8AF5DDA24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University of Arizona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0B559-41DE-4350-96E0-62C7D2F29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ABOR and UA start with expecting that programs will at a minimum collect the data that is required to be reported to external funding and compliance agencies, such as the DOE, EEOC, OFCCP, USDA, etc</a:t>
            </a:r>
            <a:r>
              <a:rPr lang="en-US" dirty="0"/>
              <a:t>.  Beyond that, each university has the discretion to determine whether and how it will collect additional or varying data for internal purposes.  </a:t>
            </a:r>
            <a:r>
              <a:rPr lang="en-US" b="1" dirty="0"/>
              <a:t>At the UA</a:t>
            </a:r>
            <a:r>
              <a:rPr lang="en-US" dirty="0"/>
              <a:t>, our programs are </a:t>
            </a:r>
            <a:r>
              <a:rPr lang="en-US" b="1" dirty="0"/>
              <a:t>starting to coalesce around the concept of providing more options for gender</a:t>
            </a:r>
            <a:r>
              <a:rPr lang="en-US" dirty="0"/>
              <a:t> – all the while discussing how to meet the compliance reporting requirements.</a:t>
            </a:r>
          </a:p>
          <a:p>
            <a:r>
              <a:rPr lang="en-US" dirty="0"/>
              <a:t>- Stephanie Rosenberg, Office of General Counsel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EC2DF-F7B8-4D2D-ADA2-430B150D2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2314F6C-D258-4C32-99CB-E363A6A3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5" y="488962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5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DCA26-247D-4990-BF33-95DB11CE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D92E-ECBC-4BF8-9400-F5F5296C0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USDA-NIFA no longer requires statutory program reporting or 4-H members. </a:t>
            </a:r>
          </a:p>
          <a:p>
            <a:pPr marL="0" indent="0">
              <a:buNone/>
            </a:pPr>
            <a:r>
              <a:rPr lang="en-US" dirty="0"/>
              <a:t>USDA-NIFA does require annual reporting for all capacity funding grants, including for youth participants. </a:t>
            </a:r>
          </a:p>
          <a:p>
            <a:pPr marL="0" indent="0">
              <a:buNone/>
            </a:pPr>
            <a:r>
              <a:rPr lang="en-US" dirty="0"/>
              <a:t>Statutory reporting requirements are for Male or Female.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54422-D8B2-422D-848A-266494C0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FFBDB53-7069-4093-BBCF-63068E60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74" y="5583238"/>
            <a:ext cx="711896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8531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16c05727-aa75-4e4a-9b5f-8a80a1165891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71af3243-3dd4-4a8d-8c0d-dd76da1f02a5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{14B8E729-21AA-41E8-B074-1D344D994870}tf11437505_win32</Template>
  <TotalTime>0</TotalTime>
  <Words>737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Georgia Pro Cond Light</vt:lpstr>
      <vt:lpstr>Speak Pro</vt:lpstr>
      <vt:lpstr>RetrospectVTI</vt:lpstr>
      <vt:lpstr>Arizona 4-H Gender Demographics </vt:lpstr>
      <vt:lpstr>The Question</vt:lpstr>
      <vt:lpstr>Gender and Sexuality </vt:lpstr>
      <vt:lpstr>Adapting for Gender Diversity Inclusion</vt:lpstr>
      <vt:lpstr>Besides doing the right thing: Systematic contributing factors </vt:lpstr>
      <vt:lpstr>Our Non-discrimination statement</vt:lpstr>
      <vt:lpstr>The Categories*</vt:lpstr>
      <vt:lpstr>The University of Arizona </vt:lpstr>
      <vt:lpstr>USDA</vt:lpstr>
      <vt:lpstr>National 4-H Program Leaders Working Group (PLWG)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2020-09-14T20:28:22Z</dcterms:created>
  <dcterms:modified xsi:type="dcterms:W3CDTF">2021-03-09T17:27:26Z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