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055" r:id="rId1"/>
  </p:sldMasterIdLst>
  <p:notesMasterIdLst>
    <p:notesMasterId r:id="rId45"/>
  </p:notesMasterIdLst>
  <p:sldIdLst>
    <p:sldId id="256" r:id="rId2"/>
    <p:sldId id="288" r:id="rId3"/>
    <p:sldId id="287" r:id="rId4"/>
    <p:sldId id="316" r:id="rId5"/>
    <p:sldId id="289" r:id="rId6"/>
    <p:sldId id="349" r:id="rId7"/>
    <p:sldId id="317" r:id="rId8"/>
    <p:sldId id="308" r:id="rId9"/>
    <p:sldId id="319" r:id="rId10"/>
    <p:sldId id="312" r:id="rId11"/>
    <p:sldId id="320" r:id="rId12"/>
    <p:sldId id="323" r:id="rId13"/>
    <p:sldId id="322" r:id="rId14"/>
    <p:sldId id="325" r:id="rId15"/>
    <p:sldId id="341" r:id="rId16"/>
    <p:sldId id="268" r:id="rId17"/>
    <p:sldId id="338" r:id="rId18"/>
    <p:sldId id="337" r:id="rId19"/>
    <p:sldId id="339" r:id="rId20"/>
    <p:sldId id="342" r:id="rId21"/>
    <p:sldId id="340" r:id="rId22"/>
    <p:sldId id="356" r:id="rId23"/>
    <p:sldId id="336" r:id="rId24"/>
    <p:sldId id="345" r:id="rId25"/>
    <p:sldId id="347" r:id="rId26"/>
    <p:sldId id="331" r:id="rId27"/>
    <p:sldId id="291" r:id="rId28"/>
    <p:sldId id="332" r:id="rId29"/>
    <p:sldId id="348" r:id="rId30"/>
    <p:sldId id="324" r:id="rId31"/>
    <p:sldId id="346" r:id="rId32"/>
    <p:sldId id="355" r:id="rId33"/>
    <p:sldId id="351" r:id="rId34"/>
    <p:sldId id="352" r:id="rId35"/>
    <p:sldId id="354" r:id="rId36"/>
    <p:sldId id="292" r:id="rId37"/>
    <p:sldId id="295" r:id="rId38"/>
    <p:sldId id="301" r:id="rId39"/>
    <p:sldId id="302" r:id="rId40"/>
    <p:sldId id="307" r:id="rId41"/>
    <p:sldId id="309" r:id="rId42"/>
    <p:sldId id="344" r:id="rId43"/>
    <p:sldId id="343" r:id="rId44"/>
  </p:sldIdLst>
  <p:sldSz cx="12192000" cy="6858000"/>
  <p:notesSz cx="6858000" cy="9144000"/>
  <p:embeddedFontLst>
    <p:embeddedFont>
      <p:font typeface="Corbel" panose="020B0503020204020204" pitchFamily="34" charset="0"/>
      <p:regular r:id="rId46"/>
      <p:bold r:id="rId47"/>
      <p:italic r:id="rId48"/>
      <p:boldItalic r:id="rId49"/>
    </p:embeddedFont>
    <p:embeddedFont>
      <p:font typeface="Franklin Gothic Book" panose="020B0503020102020204" pitchFamily="34" charset="0"/>
      <p:regular r:id="rId50"/>
      <p:italic r:id="rId51"/>
    </p:embeddedFont>
    <p:embeddedFont>
      <p:font typeface="Century Gothic" panose="020B0502020202020204" pitchFamily="34" charset="0"/>
      <p:regular r:id="rId52"/>
      <p:bold r:id="rId53"/>
      <p:italic r:id="rId54"/>
      <p:boldItalic r:id="rId55"/>
    </p:embeddedFont>
  </p:embeddedFontLst>
  <p:custDataLst>
    <p:tags r:id="rId5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669900"/>
    <a:srgbClr val="FF9900"/>
    <a:srgbClr val="1DA363"/>
    <a:srgbClr val="E46C0A"/>
    <a:srgbClr val="C7CD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snapToGrid="0">
      <p:cViewPr varScale="1">
        <p:scale>
          <a:sx n="65" d="100"/>
          <a:sy n="65" d="100"/>
        </p:scale>
        <p:origin x="648"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823944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6492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i="1" dirty="0" smtClean="0"/>
              <a:t>Accommodations for access to locker rooms is more nuanced</a:t>
            </a:r>
            <a:endParaRPr lang="en-US" dirty="0"/>
          </a:p>
        </p:txBody>
      </p:sp>
    </p:spTree>
    <p:extLst>
      <p:ext uri="{BB962C8B-B14F-4D97-AF65-F5344CB8AC3E}">
        <p14:creationId xmlns:p14="http://schemas.microsoft.com/office/powerpoint/2010/main" val="158060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i="1" dirty="0" smtClean="0"/>
              <a:t>Accommodations for access to locker rooms is more nuanced</a:t>
            </a:r>
            <a:endParaRPr lang="en-US" dirty="0"/>
          </a:p>
        </p:txBody>
      </p:sp>
    </p:spTree>
    <p:extLst>
      <p:ext uri="{BB962C8B-B14F-4D97-AF65-F5344CB8AC3E}">
        <p14:creationId xmlns:p14="http://schemas.microsoft.com/office/powerpoint/2010/main" val="1809409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smtClean="0"/>
              <a:t>When students are referred to by the wrong pronoun by peers or school staff, students may feel intimidated, threatened, harassed or bullied. School staff can ensure a more respectful environment for all students when efforts are made to correct the misuse of pronouns, as well as names, in student records</a:t>
            </a:r>
            <a:endParaRPr lang="en-US" dirty="0"/>
          </a:p>
        </p:txBody>
      </p:sp>
    </p:spTree>
    <p:extLst>
      <p:ext uri="{BB962C8B-B14F-4D97-AF65-F5344CB8AC3E}">
        <p14:creationId xmlns:p14="http://schemas.microsoft.com/office/powerpoint/2010/main" val="290649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smtClean="0"/>
              <a:t>When students are referred to by the wrong pronoun by peers or school staff, students may feel intimidated, threatened, harassed or bullied. School staff can ensure a more respectful environment for all students when efforts are made to correct the misuse of pronouns, as well as names, in student records</a:t>
            </a:r>
            <a:endParaRPr lang="en-US" dirty="0"/>
          </a:p>
        </p:txBody>
      </p:sp>
    </p:spTree>
    <p:extLst>
      <p:ext uri="{BB962C8B-B14F-4D97-AF65-F5344CB8AC3E}">
        <p14:creationId xmlns:p14="http://schemas.microsoft.com/office/powerpoint/2010/main" val="4214929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solidFill>
                  <a:srgbClr val="211D1E"/>
                </a:solidFill>
                <a:latin typeface="Times New Roman" panose="02020603050405020304" pitchFamily="18" charset="0"/>
              </a:rPr>
              <a:t>By including “gender identity and expression” in their nondiscrimination policies, camps formally commit to honoring campers’ self-declarations of their deeply held gender identities. </a:t>
            </a:r>
            <a:endParaRPr lang="en-US" dirty="0" smtClean="0"/>
          </a:p>
          <a:p>
            <a:r>
              <a:rPr lang="en-US" dirty="0" smtClean="0"/>
              <a:t>An increasing number of school districts are adding “gender identity and expression” to their nondiscrimination policies. This is a critical first step that sends a strong signal about equal treatment and conforms to the protections in effect in many jurisdictions.</a:t>
            </a:r>
            <a:endParaRPr lang="en-US" dirty="0"/>
          </a:p>
        </p:txBody>
      </p:sp>
    </p:spTree>
    <p:extLst>
      <p:ext uri="{BB962C8B-B14F-4D97-AF65-F5344CB8AC3E}">
        <p14:creationId xmlns:p14="http://schemas.microsoft.com/office/powerpoint/2010/main" val="60892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following questions will help you measure how effectively your school supports transgender youth. If you are not sure of the answers, check with teachers, your principal or your school board</a:t>
            </a:r>
            <a:endParaRPr lang="en-US" dirty="0"/>
          </a:p>
        </p:txBody>
      </p:sp>
    </p:spTree>
    <p:extLst>
      <p:ext uri="{BB962C8B-B14F-4D97-AF65-F5344CB8AC3E}">
        <p14:creationId xmlns:p14="http://schemas.microsoft.com/office/powerpoint/2010/main" val="2567368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Professional Development for Staff Educate staff to understand the complexities of gender as well as specific methods to stop gender based harassment, bullying and hurtful teasing. Provide training for all school personnel—from teachers, aides and counselors to administrative staff, bus drivers, recess aides, and cafeteria worker</a:t>
            </a:r>
          </a:p>
          <a:p>
            <a:endParaRPr lang="en-US" dirty="0"/>
          </a:p>
        </p:txBody>
      </p:sp>
    </p:spTree>
    <p:extLst>
      <p:ext uri="{BB962C8B-B14F-4D97-AF65-F5344CB8AC3E}">
        <p14:creationId xmlns:p14="http://schemas.microsoft.com/office/powerpoint/2010/main" val="36520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2016 Friday</a:t>
            </a:r>
            <a:r>
              <a:rPr lang="en-US" baseline="0" dirty="0" smtClean="0"/>
              <a:t> before 3 day weekend for 4</a:t>
            </a:r>
            <a:r>
              <a:rPr lang="en-US" baseline="30000" dirty="0" smtClean="0"/>
              <a:t>th</a:t>
            </a:r>
            <a:r>
              <a:rPr lang="en-US" baseline="0" dirty="0" smtClean="0"/>
              <a:t> of July</a:t>
            </a:r>
            <a:endParaRPr lang="en-US" dirty="0"/>
          </a:p>
        </p:txBody>
      </p:sp>
    </p:spTree>
    <p:extLst>
      <p:ext uri="{BB962C8B-B14F-4D97-AF65-F5344CB8AC3E}">
        <p14:creationId xmlns:p14="http://schemas.microsoft.com/office/powerpoint/2010/main" val="136788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With increasing visibility of the transgender population, and with more people openly identifying as transgender and expressing their gender nonconformity at younger ages, it is inevitable that camp administrators and staff will face the issue of inclusion of transgender campers at some point. </a:t>
            </a:r>
          </a:p>
          <a:p>
            <a:endParaRPr lang="en-US" dirty="0"/>
          </a:p>
        </p:txBody>
      </p:sp>
    </p:spTree>
    <p:extLst>
      <p:ext uri="{BB962C8B-B14F-4D97-AF65-F5344CB8AC3E}">
        <p14:creationId xmlns:p14="http://schemas.microsoft.com/office/powerpoint/2010/main" val="3459215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With increasing visibility of the transgender population, and with more people openly identifying as transgender and expressing their gender nonconformity at younger ages, it is inevitable that camp administrators and staff will face the issue of inclusion of transgender campers at some point. </a:t>
            </a:r>
          </a:p>
          <a:p>
            <a:endParaRPr lang="en-US" dirty="0"/>
          </a:p>
        </p:txBody>
      </p:sp>
    </p:spTree>
    <p:extLst>
      <p:ext uri="{BB962C8B-B14F-4D97-AF65-F5344CB8AC3E}">
        <p14:creationId xmlns:p14="http://schemas.microsoft.com/office/powerpoint/2010/main" val="3196559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Understanding the terminology associated with gender identity is important to providing a safe and supportive</a:t>
            </a:r>
            <a:br>
              <a:rPr lang="en-US" dirty="0" smtClean="0"/>
            </a:br>
            <a:r>
              <a:rPr lang="en-US" dirty="0" smtClean="0"/>
              <a:t>school environment for students whose rights are protected under the law.</a:t>
            </a:r>
            <a:endParaRPr lang="en-US" dirty="0"/>
          </a:p>
        </p:txBody>
      </p:sp>
    </p:spTree>
    <p:extLst>
      <p:ext uri="{BB962C8B-B14F-4D97-AF65-F5344CB8AC3E}">
        <p14:creationId xmlns:p14="http://schemas.microsoft.com/office/powerpoint/2010/main" val="173362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dirty="0" smtClean="0">
                <a:solidFill>
                  <a:schemeClr val="bg1"/>
                </a:solidFill>
              </a:rPr>
              <a:t>Terminology can differ based on region, language, race, ethnicity, age, culture, and many other factors.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t>Individuals use a number of words to describe their gendered experiences. Some people may refer to themselves as trans, transsexual, transgender, male-to-female (MTF), female-to-male (FTM), two-spirit, and a variety of other terms. </a:t>
            </a:r>
          </a:p>
          <a:p>
            <a:pPr marL="158750" indent="0">
              <a:buNone/>
            </a:pPr>
            <a:endParaRPr lang="en-US" dirty="0"/>
          </a:p>
        </p:txBody>
      </p:sp>
    </p:spTree>
    <p:extLst>
      <p:ext uri="{BB962C8B-B14F-4D97-AF65-F5344CB8AC3E}">
        <p14:creationId xmlns:p14="http://schemas.microsoft.com/office/powerpoint/2010/main" val="427550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Understand risks and challenges faced by transgender youth </a:t>
            </a:r>
          </a:p>
          <a:p>
            <a:r>
              <a:rPr lang="en-US" dirty="0" smtClean="0"/>
              <a:t>Identify common accommodation needs </a:t>
            </a:r>
          </a:p>
          <a:p>
            <a:pPr marL="158750" indent="0">
              <a:buNone/>
            </a:pPr>
            <a:endParaRPr lang="en-US" dirty="0"/>
          </a:p>
        </p:txBody>
      </p:sp>
    </p:spTree>
    <p:extLst>
      <p:ext uri="{BB962C8B-B14F-4D97-AF65-F5344CB8AC3E}">
        <p14:creationId xmlns:p14="http://schemas.microsoft.com/office/powerpoint/2010/main" val="379643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transgender and GNC students enrolled in our</a:t>
            </a:r>
          </a:p>
          <a:p>
            <a:r>
              <a:rPr lang="en-US" dirty="0" smtClean="0"/>
              <a:t>schools face disproportionately high rates of discrimination and harassment</a:t>
            </a:r>
          </a:p>
          <a:p>
            <a:r>
              <a:rPr lang="en-US" dirty="0" smtClean="0"/>
              <a:t>Nearly 90% of trans students have experienced verbal</a:t>
            </a:r>
          </a:p>
          <a:p>
            <a:r>
              <a:rPr lang="en-US" dirty="0" smtClean="0"/>
              <a:t>harassment as a result of their gender expression.</a:t>
            </a:r>
          </a:p>
          <a:p>
            <a:r>
              <a:rPr lang="en-US" dirty="0" smtClean="0"/>
              <a:t> 53% have reported physical harassment</a:t>
            </a:r>
          </a:p>
          <a:p>
            <a:r>
              <a:rPr lang="en-US" dirty="0" smtClean="0"/>
              <a:t> School personnel seldom intervene when bullying occurs.</a:t>
            </a:r>
          </a:p>
          <a:p>
            <a:r>
              <a:rPr lang="en-US" dirty="0" smtClean="0"/>
              <a:t> Trans students experience psychological distress and</a:t>
            </a:r>
          </a:p>
          <a:p>
            <a:r>
              <a:rPr lang="en-US" dirty="0" smtClean="0"/>
              <a:t>reduced feelings of safety as a result of harassment.</a:t>
            </a:r>
          </a:p>
          <a:p>
            <a:endParaRPr lang="en-US" dirty="0"/>
          </a:p>
        </p:txBody>
      </p:sp>
    </p:spTree>
    <p:extLst>
      <p:ext uri="{BB962C8B-B14F-4D97-AF65-F5344CB8AC3E}">
        <p14:creationId xmlns:p14="http://schemas.microsoft.com/office/powerpoint/2010/main" val="289545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With increasing visibility of the transgender population, and with more young people openly identifying as transgender and expressing their gender nonconformity at younger ages, it is inevitable that camp owners and administrators will face the issue of inclusion of transgender campers at some point. Camps should determine their policies regarding transgender campers in a proactive manner (Travers et al., 2010). One reason for proactive policy creation is that the absence of a policy of inclusion could be misperceived as a policy of exclusion and deter transgender campers from seeking to attend camp. Another reason is that attempting to create policy in the context of an individual camper’s case could put unwarranted burdens on that camper, such as unwanted publicity or exposure to negative comments and criticism. In contrast, policy formation in advance can promote deliberate 97 </a:t>
            </a:r>
          </a:p>
          <a:p>
            <a:r>
              <a:rPr lang="en-US" dirty="0" smtClean="0"/>
              <a:t>decision-making and allow time for outreach and education of camp staff, campers, parents, and other stakeholders. </a:t>
            </a:r>
          </a:p>
          <a:p>
            <a:r>
              <a:rPr lang="en-US" dirty="0" smtClean="0"/>
              <a:t>Inclusion of transgender campers can be a risky business decision for people in camps worried about changing the status quo and potentially losing income from camper fees from families who do not support inclusive policies. </a:t>
            </a:r>
          </a:p>
          <a:p>
            <a:endParaRPr lang="en-US" dirty="0"/>
          </a:p>
        </p:txBody>
      </p:sp>
    </p:spTree>
    <p:extLst>
      <p:ext uri="{BB962C8B-B14F-4D97-AF65-F5344CB8AC3E}">
        <p14:creationId xmlns:p14="http://schemas.microsoft.com/office/powerpoint/2010/main" val="1528021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ustDataLst>
      <p:tags r:id="rId1"/>
    </p:custDataLst>
    <p:extLst>
      <p:ext uri="{BB962C8B-B14F-4D97-AF65-F5344CB8AC3E}">
        <p14:creationId xmlns:p14="http://schemas.microsoft.com/office/powerpoint/2010/main" val="373965477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906162"/>
            <a:ext cx="9601200" cy="12655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Content Placeholder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868" y="30891"/>
            <a:ext cx="4507412" cy="800382"/>
          </a:xfrm>
          <a:prstGeom prst="rect">
            <a:avLst/>
          </a:prstGeom>
          <a:noFill/>
          <a:ln>
            <a:noFill/>
          </a:ln>
        </p:spPr>
      </p:pic>
    </p:spTree>
    <p:custDataLst>
      <p:tags r:id="rId1"/>
    </p:custDataLst>
    <p:extLst>
      <p:ext uri="{BB962C8B-B14F-4D97-AF65-F5344CB8AC3E}">
        <p14:creationId xmlns:p14="http://schemas.microsoft.com/office/powerpoint/2010/main" val="219892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61BEF0D-F0BB-DE4B-95CE-6DB70DBA9567}" type="datetimeFigureOut">
              <a:rPr lang="en-US" smtClean="0"/>
              <a:pPr/>
              <a:t>3/8/2021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7" name="Freeform 6" title="Crop Mark"/>
          <p:cNvSpPr/>
          <p:nvPr/>
        </p:nvSpPr>
        <p:spPr bwMode="auto">
          <a:xfrm>
            <a:off x="8580330" y="1512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gradFill flip="none" rotWithShape="1">
            <a:gsLst>
              <a:gs pos="0">
                <a:srgbClr val="E46C0A">
                  <a:shade val="30000"/>
                  <a:satMod val="115000"/>
                </a:srgbClr>
              </a:gs>
              <a:gs pos="50000">
                <a:srgbClr val="E46C0A">
                  <a:shade val="67500"/>
                  <a:satMod val="115000"/>
                </a:srgbClr>
              </a:gs>
              <a:gs pos="100000">
                <a:srgbClr val="E46C0A">
                  <a:shade val="100000"/>
                  <a:satMod val="115000"/>
                </a:srgbClr>
              </a:gs>
            </a:gsLst>
            <a:lin ang="8100000" scaled="1"/>
            <a:tileRect/>
          </a:gradFill>
          <a:ln w="0">
            <a:noFill/>
            <a:prstDash val="solid"/>
            <a:round/>
            <a:headEnd/>
            <a:tailEnd/>
          </a:ln>
        </p:spPr>
        <p:txBody>
          <a:bodyPr/>
          <a:lstStyle/>
          <a:p>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9400" y="6052460"/>
            <a:ext cx="3474720" cy="679801"/>
          </a:xfrm>
          <a:prstGeom prst="rect">
            <a:avLst/>
          </a:prstGeom>
        </p:spPr>
      </p:pic>
    </p:spTree>
    <p:custDataLst>
      <p:tags r:id="rId1"/>
    </p:custDataLst>
    <p:extLst>
      <p:ext uri="{BB962C8B-B14F-4D97-AF65-F5344CB8AC3E}">
        <p14:creationId xmlns:p14="http://schemas.microsoft.com/office/powerpoint/2010/main" val="226667807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Content Placeholder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868" y="30891"/>
            <a:ext cx="4507412" cy="800382"/>
          </a:xfrm>
          <a:prstGeom prst="rect">
            <a:avLst/>
          </a:prstGeom>
          <a:noFill/>
          <a:ln>
            <a:noFill/>
          </a:ln>
        </p:spPr>
      </p:pic>
      <p:sp>
        <p:nvSpPr>
          <p:cNvPr id="9" name="Title 1"/>
          <p:cNvSpPr>
            <a:spLocks noGrp="1"/>
          </p:cNvSpPr>
          <p:nvPr>
            <p:ph type="title"/>
          </p:nvPr>
        </p:nvSpPr>
        <p:spPr>
          <a:xfrm>
            <a:off x="1547084" y="1175308"/>
            <a:ext cx="9601200" cy="1485900"/>
          </a:xfrm>
        </p:spPr>
        <p:txBody>
          <a:bodyPr/>
          <a:lstStyle/>
          <a:p>
            <a:endParaRPr lang="en-US" dirty="0"/>
          </a:p>
        </p:txBody>
      </p:sp>
      <p:sp>
        <p:nvSpPr>
          <p:cNvPr id="10" name="Content Placeholder 2"/>
          <p:cNvSpPr>
            <a:spLocks noGrp="1"/>
          </p:cNvSpPr>
          <p:nvPr>
            <p:ph sz="half" idx="1"/>
          </p:nvPr>
        </p:nvSpPr>
        <p:spPr>
          <a:xfrm>
            <a:off x="1547084" y="2775507"/>
            <a:ext cx="4447786" cy="3581401"/>
          </a:xfrm>
        </p:spPr>
        <p:txBody>
          <a:bodyPr/>
          <a:lstStyle/>
          <a:p>
            <a:endParaRPr lang="en-US" dirty="0"/>
          </a:p>
        </p:txBody>
      </p:sp>
      <p:sp>
        <p:nvSpPr>
          <p:cNvPr id="11" name="Content Placeholder 3"/>
          <p:cNvSpPr>
            <a:spLocks noGrp="1"/>
          </p:cNvSpPr>
          <p:nvPr>
            <p:ph sz="half" idx="2"/>
          </p:nvPr>
        </p:nvSpPr>
        <p:spPr>
          <a:xfrm>
            <a:off x="6700887" y="2775507"/>
            <a:ext cx="4447786" cy="3581401"/>
          </a:xfrm>
        </p:spPr>
        <p:txBody>
          <a:bodyPr/>
          <a:lstStyle/>
          <a:p>
            <a:endParaRPr lang="en-US"/>
          </a:p>
        </p:txBody>
      </p:sp>
    </p:spTree>
    <p:custDataLst>
      <p:tags r:id="rId1"/>
    </p:custDataLst>
    <p:extLst>
      <p:ext uri="{BB962C8B-B14F-4D97-AF65-F5344CB8AC3E}">
        <p14:creationId xmlns:p14="http://schemas.microsoft.com/office/powerpoint/2010/main" val="267602100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831272"/>
            <a:ext cx="9601200" cy="1340427"/>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0" name="Content Placeholder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868" y="30891"/>
            <a:ext cx="4507412" cy="800382"/>
          </a:xfrm>
          <a:prstGeom prst="rect">
            <a:avLst/>
          </a:prstGeom>
          <a:noFill/>
          <a:ln>
            <a:noFill/>
          </a:ln>
        </p:spPr>
      </p:pic>
    </p:spTree>
    <p:custDataLst>
      <p:tags r:id="rId1"/>
    </p:custDataLst>
    <p:extLst>
      <p:ext uri="{BB962C8B-B14F-4D97-AF65-F5344CB8AC3E}">
        <p14:creationId xmlns:p14="http://schemas.microsoft.com/office/powerpoint/2010/main" val="310491878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600" y="831272"/>
            <a:ext cx="9601200" cy="134042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pic>
        <p:nvPicPr>
          <p:cNvPr id="6" name="Content Placeholder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868" y="30891"/>
            <a:ext cx="4507412" cy="800382"/>
          </a:xfrm>
          <a:prstGeom prst="rect">
            <a:avLst/>
          </a:prstGeom>
          <a:noFill/>
          <a:ln>
            <a:noFill/>
          </a:ln>
        </p:spPr>
      </p:pic>
    </p:spTree>
    <p:custDataLst>
      <p:tags r:id="rId1"/>
    </p:custDataLst>
    <p:extLst>
      <p:ext uri="{BB962C8B-B14F-4D97-AF65-F5344CB8AC3E}">
        <p14:creationId xmlns:p14="http://schemas.microsoft.com/office/powerpoint/2010/main" val="16741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pic>
        <p:nvPicPr>
          <p:cNvPr id="5" name="Content Placeholder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868" y="30891"/>
            <a:ext cx="4507412" cy="800382"/>
          </a:xfrm>
          <a:prstGeom prst="rect">
            <a:avLst/>
          </a:prstGeom>
          <a:noFill/>
          <a:ln>
            <a:noFill/>
          </a:ln>
        </p:spPr>
      </p:pic>
    </p:spTree>
    <p:custDataLst>
      <p:tags r:id="rId1"/>
    </p:custDataLst>
    <p:extLst>
      <p:ext uri="{BB962C8B-B14F-4D97-AF65-F5344CB8AC3E}">
        <p14:creationId xmlns:p14="http://schemas.microsoft.com/office/powerpoint/2010/main" val="58427306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930876"/>
            <a:ext cx="3855720" cy="1912807"/>
          </a:xfrm>
        </p:spPr>
        <p:txBody>
          <a:bodyPr anchor="t">
            <a:normAutofit/>
          </a:bodyPr>
          <a:lstStyle>
            <a:lvl1pPr>
              <a:lnSpc>
                <a:spcPct val="84000"/>
              </a:lnSpc>
              <a:defRPr sz="4800" baseline="0"/>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23900" y="3070156"/>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3/8/2021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108" y="154168"/>
            <a:ext cx="3474720" cy="679801"/>
          </a:xfrm>
          <a:prstGeom prst="rect">
            <a:avLst/>
          </a:prstGeom>
        </p:spPr>
      </p:pic>
    </p:spTree>
    <p:custDataLst>
      <p:tags r:id="rId1"/>
    </p:custDataLst>
    <p:extLst>
      <p:ext uri="{BB962C8B-B14F-4D97-AF65-F5344CB8AC3E}">
        <p14:creationId xmlns:p14="http://schemas.microsoft.com/office/powerpoint/2010/main" val="2583563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61BEF0D-F0BB-DE4B-95CE-6DB70DBA9567}" type="datetimeFigureOut">
              <a:rPr lang="en-US" smtClean="0"/>
              <a:pPr/>
              <a:t>3/8/2021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a:t>
            </a:fld>
            <a:endParaRPr lang="en-US" dirty="0"/>
          </a:p>
        </p:txBody>
      </p:sp>
      <p:sp>
        <p:nvSpPr>
          <p:cNvPr id="9" name="Rectangle 8" title="Side bar"/>
          <p:cNvSpPr/>
          <p:nvPr/>
        </p:nvSpPr>
        <p:spPr>
          <a:xfrm>
            <a:off x="-4" y="376"/>
            <a:ext cx="50074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userDrawn="1"/>
        </p:nvSpPr>
        <p:spPr>
          <a:xfrm>
            <a:off x="482507" y="376"/>
            <a:ext cx="118856" cy="6858000"/>
          </a:xfrm>
          <a:prstGeom prst="rect">
            <a:avLst/>
          </a:prstGeom>
          <a:solidFill>
            <a:srgbClr val="C7CD57"/>
          </a:solidFill>
          <a:ln>
            <a:noFill/>
          </a:ln>
        </p:spPr>
        <p:style>
          <a:lnRef idx="2">
            <a:schemeClr val="accent1">
              <a:shade val="50000"/>
            </a:schemeClr>
          </a:lnRef>
          <a:fillRef idx="1">
            <a:schemeClr val="accent1"/>
          </a:fillRef>
          <a:effectRef idx="0">
            <a:schemeClr val="accent1"/>
          </a:effectRef>
          <a:fontRef idx="minor">
            <a:schemeClr val="lt1"/>
          </a:fontRef>
        </p:style>
      </p:sp>
    </p:spTree>
    <p:custDataLst>
      <p:tags r:id="rId10"/>
    </p:custDataLst>
    <p:extLst>
      <p:ext uri="{BB962C8B-B14F-4D97-AF65-F5344CB8AC3E}">
        <p14:creationId xmlns:p14="http://schemas.microsoft.com/office/powerpoint/2010/main" val="1577894885"/>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4" r:id="rId8"/>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palmbeachschools.org/safeschools/wp-content/uploads/sites/80/2016/03/LGBTQ_Critical_Support_Guide.pdf" TargetMode="External"/><Relationship Id="rId2" Type="http://schemas.openxmlformats.org/officeDocument/2006/relationships/hyperlink" Target="https://www2.ed.gov/about/offices/list/oese/oshs/emergingpractices.pdf" TargetMode="External"/><Relationship Id="rId1" Type="http://schemas.openxmlformats.org/officeDocument/2006/relationships/slideLayout" Target="../slideLayouts/slideLayout2.xml"/><Relationship Id="rId6" Type="http://schemas.openxmlformats.org/officeDocument/2006/relationships/hyperlink" Target="http://www.transstudent.org/what-we-do/policy/downloads/CSSC_Research_Brief_13-1.pdf" TargetMode="External"/><Relationship Id="rId5" Type="http://schemas.openxmlformats.org/officeDocument/2006/relationships/hyperlink" Target="http://www.apa.org/pi/lgbc/publications/justthefacts.html" TargetMode="External"/><Relationship Id="rId4" Type="http://schemas.openxmlformats.org/officeDocument/2006/relationships/hyperlink" Target="https://www.fwps.org/cms/lib/WA01919399/Centricity/domain/1202/pdfs/Working-with-Transgender-and-Gender-Non-Conforming-Students-and-Staff.pdf"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casafeschools.org/10-BP1312.3UniformComplaintProcedures_992013103132.pdf" TargetMode="External"/><Relationship Id="rId3" Type="http://schemas.openxmlformats.org/officeDocument/2006/relationships/hyperlink" Target="http://www.nclrights.org/wp-content/uploads/2013/07/Model_Policy_for_Juvenile_Justice_Agencies.pdf" TargetMode="External"/><Relationship Id="rId7" Type="http://schemas.openxmlformats.org/officeDocument/2006/relationships/hyperlink" Target="http://www.casafeschools.org/BP5145.9-hate-motivated-behavior.pdf" TargetMode="External"/><Relationship Id="rId2" Type="http://schemas.openxmlformats.org/officeDocument/2006/relationships/hyperlink" Target="http://www.casafeschools.org/resourceguide/model-school-district-policy-transgender-gender-nonconforming-students/" TargetMode="External"/><Relationship Id="rId1" Type="http://schemas.openxmlformats.org/officeDocument/2006/relationships/slideLayout" Target="../slideLayouts/slideLayout2.xml"/><Relationship Id="rId6" Type="http://schemas.openxmlformats.org/officeDocument/2006/relationships/hyperlink" Target="http://www.casafeschools.org/AntiSlurPolicies.pdf" TargetMode="External"/><Relationship Id="rId5" Type="http://schemas.openxmlformats.org/officeDocument/2006/relationships/hyperlink" Target="http://www.casafeschools.org/resourceguide/OUSDPolicy.html" TargetMode="External"/><Relationship Id="rId4" Type="http://schemas.openxmlformats.org/officeDocument/2006/relationships/hyperlink" Target="http://www.casafeschools.org/resourceguide/san-francisco-unified-school-district-policy/"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nsba.org/sites/default/files/reports/Dealing%20with%20Legal%20Matters%20Surrounding%20Students%E2%80%99%20Sexual%20Orientation%20and%20Gender%20Identity.pdf" TargetMode="External"/><Relationship Id="rId2" Type="http://schemas.openxmlformats.org/officeDocument/2006/relationships/hyperlink" Target="https://www.americanbar.org/content/dam/aba/administrative/young_lawyers/meetings/2016/midyear/legal_issues_middle_school_gender_identity.pdf" TargetMode="External"/><Relationship Id="rId1" Type="http://schemas.openxmlformats.org/officeDocument/2006/relationships/slideLayout" Target="../slideLayouts/slideLayout2.xml"/><Relationship Id="rId4" Type="http://schemas.openxmlformats.org/officeDocument/2006/relationships/hyperlink" Target="http://lgbtmap.org/equality-maps/safe_school_law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0.xml.rels><?xml version="1.0" encoding="UTF-8" standalone="yes"?>
<Relationships xmlns="http://schemas.openxmlformats.org/package/2006/relationships"><Relationship Id="rId3" Type="http://schemas.openxmlformats.org/officeDocument/2006/relationships/hyperlink" Target="https://one-colorado.org/wp-content/uploads/2017/02/TransResourceGuide_2016.pdf" TargetMode="External"/><Relationship Id="rId2" Type="http://schemas.openxmlformats.org/officeDocument/2006/relationships/hyperlink" Target="http://www.ct.gov/chro/lib/chro/Guidelines_for_Schools_on_Gender_Identity_and_Expression_final_4-24-12.pdf" TargetMode="External"/><Relationship Id="rId1" Type="http://schemas.openxmlformats.org/officeDocument/2006/relationships/slideLayout" Target="../slideLayouts/slideLayout2.xml"/><Relationship Id="rId6" Type="http://schemas.openxmlformats.org/officeDocument/2006/relationships/hyperlink" Target="https://www.tasb.org/Services/Legal-Services/TASB-School-Law-eSource/Students/documents/legal_issues_related_to_transgender_students.pdf" TargetMode="External"/><Relationship Id="rId5" Type="http://schemas.openxmlformats.org/officeDocument/2006/relationships/hyperlink" Target="http://www.p12.nysed.gov/dignityact/resources.html" TargetMode="External"/><Relationship Id="rId4" Type="http://schemas.openxmlformats.org/officeDocument/2006/relationships/hyperlink" Target="http://www.doe.mass.edu/sfs/lgbtq/GenderIdentity.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camptakodah.org/wp-content/uploads/2018/02/Trans-Camper-Policy.pdf" TargetMode="External"/><Relationship Id="rId2" Type="http://schemas.openxmlformats.org/officeDocument/2006/relationships/hyperlink" Target="http://www.embracecivility.org/wpcontent/uploadsnew/2011/10/TransgenderCamper.pdf" TargetMode="External"/><Relationship Id="rId1" Type="http://schemas.openxmlformats.org/officeDocument/2006/relationships/slideLayout" Target="../slideLayouts/slideLayout2.xml"/><Relationship Id="rId4" Type="http://schemas.openxmlformats.org/officeDocument/2006/relationships/hyperlink" Target="https://www.lambdalegal.org/sites/default/files/publications/downloads/btm_bending-the-mold_0.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mailto:jocelyngehring@email.arizona.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4h.ucanr.edu/files/274340.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64655" y="3833091"/>
            <a:ext cx="11541778" cy="961481"/>
          </a:xfrm>
          <a:prstGeom prst="rect">
            <a:avLst/>
          </a:prstGeom>
          <a:noFill/>
          <a:ln>
            <a:noFill/>
          </a:ln>
        </p:spPr>
        <p:txBody>
          <a:bodyPr spcFirstLastPara="1" wrap="square" lIns="91425" tIns="45700" rIns="91425" bIns="45700" anchor="b" anchorCtr="0">
            <a:noAutofit/>
          </a:bodyPr>
          <a:lstStyle/>
          <a:p>
            <a:pPr algn="ctr">
              <a:spcBef>
                <a:spcPts val="0"/>
              </a:spcBef>
              <a:buClr>
                <a:schemeClr val="dk1"/>
              </a:buClr>
            </a:pPr>
            <a:r>
              <a:rPr lang="en-US" sz="5400" b="1" dirty="0">
                <a:solidFill>
                  <a:schemeClr val="tx1"/>
                </a:solidFill>
              </a:rPr>
              <a:t>Transgender Minors on </a:t>
            </a:r>
            <a:r>
              <a:rPr lang="en-US" sz="5400" b="1" dirty="0" smtClean="0">
                <a:solidFill>
                  <a:schemeClr val="tx1"/>
                </a:solidFill>
              </a:rPr>
              <a:t>Campus </a:t>
            </a:r>
            <a:r>
              <a:rPr lang="en-US" sz="4400" dirty="0" smtClean="0">
                <a:solidFill>
                  <a:schemeClr val="bg2">
                    <a:lumMod val="25000"/>
                    <a:lumOff val="75000"/>
                  </a:schemeClr>
                </a:solidFill>
              </a:rPr>
              <a:t/>
            </a:r>
            <a:br>
              <a:rPr lang="en-US" sz="4400" dirty="0" smtClean="0">
                <a:solidFill>
                  <a:schemeClr val="bg2">
                    <a:lumMod val="25000"/>
                    <a:lumOff val="75000"/>
                  </a:schemeClr>
                </a:solidFill>
              </a:rPr>
            </a:br>
            <a:r>
              <a:rPr lang="en-US" sz="4400" i="1" dirty="0" smtClean="0">
                <a:solidFill>
                  <a:schemeClr val="bg2">
                    <a:lumMod val="25000"/>
                    <a:lumOff val="75000"/>
                  </a:schemeClr>
                </a:solidFill>
              </a:rPr>
              <a:t>Policy </a:t>
            </a:r>
            <a:r>
              <a:rPr lang="en-US" sz="4400" i="1" dirty="0">
                <a:solidFill>
                  <a:schemeClr val="bg2">
                    <a:lumMod val="25000"/>
                    <a:lumOff val="75000"/>
                  </a:schemeClr>
                </a:solidFill>
              </a:rPr>
              <a:t>and Promising Practices for </a:t>
            </a:r>
            <a:r>
              <a:rPr lang="en-US" sz="4400" i="1" dirty="0" smtClean="0">
                <a:solidFill>
                  <a:schemeClr val="bg2">
                    <a:lumMod val="25000"/>
                    <a:lumOff val="75000"/>
                  </a:schemeClr>
                </a:solidFill>
              </a:rPr>
              <a:t>  Safe </a:t>
            </a:r>
            <a:r>
              <a:rPr lang="en-US" sz="4400" i="1" dirty="0">
                <a:solidFill>
                  <a:schemeClr val="bg2">
                    <a:lumMod val="25000"/>
                    <a:lumOff val="75000"/>
                  </a:schemeClr>
                </a:solidFill>
              </a:rPr>
              <a:t>and Inclusive Youth Programs</a:t>
            </a:r>
            <a:r>
              <a:rPr lang="en-US" sz="4400" dirty="0"/>
              <a:t/>
            </a:r>
            <a:br>
              <a:rPr lang="en-US" sz="4400" dirty="0"/>
            </a:br>
            <a:endParaRPr sz="4400" b="0" i="1" u="none" strike="noStrike" cap="none" dirty="0">
              <a:solidFill>
                <a:schemeClr val="tx1"/>
              </a:solidFill>
              <a:latin typeface="Corbel"/>
              <a:ea typeface="Corbel"/>
              <a:cs typeface="Corbel"/>
              <a:sym typeface="Corbel"/>
            </a:endParaRPr>
          </a:p>
        </p:txBody>
      </p:sp>
      <p:pic>
        <p:nvPicPr>
          <p:cNvPr id="6" name="Picture 5"/>
          <p:cNvPicPr>
            <a:picLocks noChangeAspect="1"/>
          </p:cNvPicPr>
          <p:nvPr/>
        </p:nvPicPr>
        <p:blipFill>
          <a:blip r:embed="rId4"/>
          <a:stretch>
            <a:fillRect/>
          </a:stretch>
        </p:blipFill>
        <p:spPr>
          <a:xfrm>
            <a:off x="311532" y="224166"/>
            <a:ext cx="4791656" cy="1077194"/>
          </a:xfrm>
          <a:prstGeom prst="rect">
            <a:avLst/>
          </a:prstGeom>
        </p:spPr>
      </p:pic>
      <p:pic>
        <p:nvPicPr>
          <p:cNvPr id="10" name="Picture 9"/>
          <p:cNvPicPr>
            <a:picLocks noChangeAspect="1"/>
          </p:cNvPicPr>
          <p:nvPr/>
        </p:nvPicPr>
        <p:blipFill>
          <a:blip r:embed="rId5"/>
          <a:stretch>
            <a:fillRect/>
          </a:stretch>
        </p:blipFill>
        <p:spPr>
          <a:xfrm>
            <a:off x="2161003" y="998192"/>
            <a:ext cx="2266950" cy="285750"/>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552" y="1216012"/>
            <a:ext cx="3855720" cy="1912807"/>
          </a:xfrm>
        </p:spPr>
        <p:txBody>
          <a:bodyPr/>
          <a:lstStyle/>
          <a:p>
            <a:r>
              <a:rPr lang="en-US" dirty="0" smtClean="0"/>
              <a:t>Terminology</a:t>
            </a:r>
            <a:endParaRPr lang="en-US" dirty="0"/>
          </a:p>
        </p:txBody>
      </p:sp>
      <p:sp>
        <p:nvSpPr>
          <p:cNvPr id="4" name="Text Placeholder 3"/>
          <p:cNvSpPr>
            <a:spLocks noGrp="1"/>
          </p:cNvSpPr>
          <p:nvPr>
            <p:ph type="body" sz="half" idx="2"/>
          </p:nvPr>
        </p:nvSpPr>
        <p:spPr>
          <a:xfrm>
            <a:off x="213360" y="2172415"/>
            <a:ext cx="4837471" cy="4562682"/>
          </a:xfrm>
        </p:spPr>
        <p:txBody>
          <a:bodyPr>
            <a:normAutofit/>
          </a:bodyPr>
          <a:lstStyle/>
          <a:p>
            <a:pPr>
              <a:lnSpc>
                <a:spcPct val="100000"/>
              </a:lnSpc>
              <a:spcAft>
                <a:spcPts val="0"/>
              </a:spcAft>
            </a:pPr>
            <a:r>
              <a:rPr lang="en-US" sz="4000" b="1" i="1" dirty="0" smtClean="0">
                <a:solidFill>
                  <a:schemeClr val="bg1"/>
                </a:solidFill>
              </a:rPr>
              <a:t>Terminology </a:t>
            </a:r>
            <a:r>
              <a:rPr lang="en-US" sz="4000" b="1" i="1" dirty="0">
                <a:solidFill>
                  <a:schemeClr val="bg1"/>
                </a:solidFill>
              </a:rPr>
              <a:t>can differ based on region, language, race, ethnicity, age, culture, and many other factors. </a:t>
            </a:r>
          </a:p>
        </p:txBody>
      </p:sp>
      <p:sp>
        <p:nvSpPr>
          <p:cNvPr id="7" name="TextBox 6"/>
          <p:cNvSpPr txBox="1"/>
          <p:nvPr/>
        </p:nvSpPr>
        <p:spPr>
          <a:xfrm>
            <a:off x="5673213" y="442452"/>
            <a:ext cx="6302477" cy="6247864"/>
          </a:xfrm>
          <a:prstGeom prst="rect">
            <a:avLst/>
          </a:prstGeom>
          <a:noFill/>
        </p:spPr>
        <p:txBody>
          <a:bodyPr wrap="square" rtlCol="0">
            <a:spAutoFit/>
          </a:bodyPr>
          <a:lstStyle/>
          <a:p>
            <a:pPr lvl="0"/>
            <a:r>
              <a:rPr lang="en-US" sz="2000" b="1" dirty="0">
                <a:solidFill>
                  <a:srgbClr val="C00000"/>
                </a:solidFill>
              </a:rPr>
              <a:t>Gender identity </a:t>
            </a:r>
            <a:r>
              <a:rPr lang="en-US" sz="2000" dirty="0"/>
              <a:t>is a person’s deeply felt internal sense of being male or female, regardless of their sex assigned at birth.</a:t>
            </a:r>
          </a:p>
          <a:p>
            <a:pPr lvl="0"/>
            <a:r>
              <a:rPr lang="en-US" sz="2000" b="1" dirty="0">
                <a:solidFill>
                  <a:srgbClr val="C00000"/>
                </a:solidFill>
              </a:rPr>
              <a:t>Gender expression </a:t>
            </a:r>
            <a:r>
              <a:rPr lang="en-US" sz="2000" dirty="0"/>
              <a:t>is the manner in which a person represents or expresses gender to others, often through behavior, clothing, hairstyles, activities, voice, or mannerisms.</a:t>
            </a:r>
          </a:p>
          <a:p>
            <a:pPr lvl="0"/>
            <a:r>
              <a:rPr lang="en-US" sz="2000" b="1" dirty="0">
                <a:solidFill>
                  <a:srgbClr val="C00000"/>
                </a:solidFill>
              </a:rPr>
              <a:t>Transgender</a:t>
            </a:r>
            <a:r>
              <a:rPr lang="en-US" sz="2000" b="1" dirty="0"/>
              <a:t> </a:t>
            </a:r>
            <a:r>
              <a:rPr lang="en-US" sz="2000" dirty="0"/>
              <a:t>is a general term used to describe a person whose gender identity or expression is different from that traditionally associated with the person’s sex assigned at birth.</a:t>
            </a:r>
          </a:p>
          <a:p>
            <a:pPr lvl="0"/>
            <a:r>
              <a:rPr lang="en-US" sz="2000" b="1" dirty="0">
                <a:solidFill>
                  <a:srgbClr val="C00000"/>
                </a:solidFill>
              </a:rPr>
              <a:t>Transitioning</a:t>
            </a:r>
            <a:r>
              <a:rPr lang="en-US" sz="2000" b="1" dirty="0"/>
              <a:t> </a:t>
            </a:r>
            <a:r>
              <a:rPr lang="en-US" sz="2000" dirty="0"/>
              <a:t>is the process in which a person changes their gender expression to better reflect their gender identity.</a:t>
            </a:r>
          </a:p>
          <a:p>
            <a:pPr lvl="0"/>
            <a:r>
              <a:rPr lang="en-US" sz="2000" b="1" dirty="0">
                <a:solidFill>
                  <a:srgbClr val="C00000"/>
                </a:solidFill>
              </a:rPr>
              <a:t>Gender nonconforming </a:t>
            </a:r>
            <a:r>
              <a:rPr lang="en-US" sz="2000" dirty="0"/>
              <a:t>is a term for people whose gender expression differs from stereotypical expectations about how they should look or act based on the sex they were assigned at birth. This includes people who identify outside traditional gender categories or identify as both genders</a:t>
            </a:r>
            <a:r>
              <a:rPr lang="en-US" dirty="0"/>
              <a:t>.</a:t>
            </a:r>
          </a:p>
        </p:txBody>
      </p:sp>
    </p:spTree>
    <p:extLst>
      <p:ext uri="{BB962C8B-B14F-4D97-AF65-F5344CB8AC3E}">
        <p14:creationId xmlns:p14="http://schemas.microsoft.com/office/powerpoint/2010/main" val="1707071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563" y="1613951"/>
            <a:ext cx="5665683" cy="1912807"/>
          </a:xfrm>
        </p:spPr>
        <p:txBody>
          <a:bodyPr>
            <a:noAutofit/>
          </a:bodyPr>
          <a:lstStyle/>
          <a:p>
            <a:pPr algn="ctr"/>
            <a:r>
              <a:rPr lang="en-US" sz="5400" b="1" dirty="0" smtClean="0">
                <a:solidFill>
                  <a:schemeClr val="tx1"/>
                </a:solidFill>
              </a:rPr>
              <a:t>CREATING A </a:t>
            </a:r>
            <a:br>
              <a:rPr lang="en-US" sz="5400" b="1" dirty="0" smtClean="0">
                <a:solidFill>
                  <a:schemeClr val="tx1"/>
                </a:solidFill>
              </a:rPr>
            </a:br>
            <a:r>
              <a:rPr lang="en-US" sz="5400" b="1" dirty="0" smtClean="0">
                <a:solidFill>
                  <a:schemeClr val="tx1"/>
                </a:solidFill>
              </a:rPr>
              <a:t>SAFE AND WELCOMING ENVIRONMENT</a:t>
            </a:r>
            <a:r>
              <a:rPr lang="en-US" sz="5400" b="1" dirty="0" smtClean="0">
                <a:solidFill>
                  <a:srgbClr val="000066"/>
                </a:solidFill>
              </a:rPr>
              <a:t/>
            </a:r>
            <a:br>
              <a:rPr lang="en-US" sz="5400" b="1" dirty="0" smtClean="0">
                <a:solidFill>
                  <a:srgbClr val="000066"/>
                </a:solidFill>
              </a:rPr>
            </a:br>
            <a:r>
              <a:rPr lang="en-US" sz="5400" b="1" dirty="0" smtClean="0">
                <a:solidFill>
                  <a:srgbClr val="000066"/>
                </a:solidFill>
              </a:rPr>
              <a:t/>
            </a:r>
            <a:br>
              <a:rPr lang="en-US" sz="5400" b="1" dirty="0" smtClean="0">
                <a:solidFill>
                  <a:srgbClr val="000066"/>
                </a:solidFill>
              </a:rPr>
            </a:br>
            <a:r>
              <a:rPr lang="en-US" sz="3600" b="1" dirty="0" smtClean="0">
                <a:solidFill>
                  <a:schemeClr val="bg1"/>
                </a:solidFill>
              </a:rPr>
              <a:t>Risks, Needs and     Effective Polices</a:t>
            </a:r>
            <a:r>
              <a:rPr lang="en-US" sz="5400" b="1" dirty="0" smtClean="0">
                <a:solidFill>
                  <a:srgbClr val="000066"/>
                </a:solidFill>
              </a:rPr>
              <a:t/>
            </a:r>
            <a:br>
              <a:rPr lang="en-US" sz="5400" b="1" dirty="0" smtClean="0">
                <a:solidFill>
                  <a:srgbClr val="000066"/>
                </a:solidFill>
              </a:rPr>
            </a:br>
            <a:endParaRPr lang="en-US" sz="5400" b="1" dirty="0">
              <a:solidFill>
                <a:srgbClr val="000066"/>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634" y="0"/>
            <a:ext cx="5297099" cy="6858000"/>
          </a:xfrm>
          <a:prstGeom prst="rect">
            <a:avLst/>
          </a:prstGeom>
          <a:ln>
            <a:solidFill>
              <a:srgbClr val="002060"/>
            </a:solidFill>
          </a:ln>
        </p:spPr>
      </p:pic>
    </p:spTree>
    <p:extLst>
      <p:ext uri="{BB962C8B-B14F-4D97-AF65-F5344CB8AC3E}">
        <p14:creationId xmlns:p14="http://schemas.microsoft.com/office/powerpoint/2010/main" val="3905373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Risks and challenges faced by trans youth on campus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7020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5023" y="0"/>
            <a:ext cx="10540884" cy="6858001"/>
            <a:chOff x="672556" y="-1"/>
            <a:chExt cx="10540884" cy="6858001"/>
          </a:xfrm>
        </p:grpSpPr>
        <p:pic>
          <p:nvPicPr>
            <p:cNvPr id="2" name="Picture 1"/>
            <p:cNvPicPr>
              <a:picLocks noChangeAspect="1"/>
            </p:cNvPicPr>
            <p:nvPr/>
          </p:nvPicPr>
          <p:blipFill>
            <a:blip r:embed="rId3"/>
            <a:stretch>
              <a:fillRect/>
            </a:stretch>
          </p:blipFill>
          <p:spPr>
            <a:xfrm>
              <a:off x="672557" y="-1"/>
              <a:ext cx="10540883" cy="3945277"/>
            </a:xfrm>
            <a:prstGeom prst="rect">
              <a:avLst/>
            </a:prstGeom>
            <a:ln>
              <a:solidFill>
                <a:srgbClr val="FFC000"/>
              </a:solidFill>
            </a:ln>
          </p:spPr>
        </p:pic>
        <p:pic>
          <p:nvPicPr>
            <p:cNvPr id="3" name="Content Placeholder 4"/>
            <p:cNvPicPr>
              <a:picLocks noChangeAspect="1"/>
            </p:cNvPicPr>
            <p:nvPr/>
          </p:nvPicPr>
          <p:blipFill>
            <a:blip r:embed="rId4"/>
            <a:stretch>
              <a:fillRect/>
            </a:stretch>
          </p:blipFill>
          <p:spPr>
            <a:xfrm>
              <a:off x="672556" y="3819772"/>
              <a:ext cx="10540884" cy="3038228"/>
            </a:xfrm>
            <a:prstGeom prst="rect">
              <a:avLst/>
            </a:prstGeom>
            <a:ln>
              <a:solidFill>
                <a:srgbClr val="FFC000"/>
              </a:solidFill>
            </a:ln>
          </p:spPr>
        </p:pic>
      </p:grpSp>
    </p:spTree>
    <p:extLst>
      <p:ext uri="{BB962C8B-B14F-4D97-AF65-F5344CB8AC3E}">
        <p14:creationId xmlns:p14="http://schemas.microsoft.com/office/powerpoint/2010/main" val="2068732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31" y="2060320"/>
            <a:ext cx="4438437" cy="4021268"/>
          </a:xfrm>
        </p:spPr>
        <p:txBody>
          <a:bodyPr>
            <a:normAutofit/>
          </a:bodyPr>
          <a:lstStyle/>
          <a:p>
            <a:pPr algn="ctr"/>
            <a:r>
              <a:rPr lang="en-US" dirty="0" smtClean="0"/>
              <a:t> </a:t>
            </a:r>
            <a:r>
              <a:rPr lang="en-US" sz="6000" dirty="0" smtClean="0">
                <a:solidFill>
                  <a:schemeClr val="bg1"/>
                </a:solidFill>
              </a:rPr>
              <a:t>Needs of Transgender Youth on Campus</a:t>
            </a:r>
            <a:endParaRPr lang="en-US" sz="6000" dirty="0">
              <a:solidFill>
                <a:schemeClr val="bg1"/>
              </a:solidFill>
            </a:endParaRPr>
          </a:p>
        </p:txBody>
      </p:sp>
      <p:sp>
        <p:nvSpPr>
          <p:cNvPr id="5" name="Text Placeholder 4"/>
          <p:cNvSpPr>
            <a:spLocks noGrp="1"/>
          </p:cNvSpPr>
          <p:nvPr>
            <p:ph type="body" sz="half" idx="2"/>
          </p:nvPr>
        </p:nvSpPr>
        <p:spPr/>
        <p:txBody>
          <a:bodyPr/>
          <a:lstStyle/>
          <a:p>
            <a:endParaRPr lang="en-US" dirty="0"/>
          </a:p>
        </p:txBody>
      </p:sp>
      <p:sp>
        <p:nvSpPr>
          <p:cNvPr id="6" name="Content Placeholder 3"/>
          <p:cNvSpPr>
            <a:spLocks noGrp="1"/>
          </p:cNvSpPr>
          <p:nvPr>
            <p:ph sz="half" idx="2"/>
          </p:nvPr>
        </p:nvSpPr>
        <p:spPr>
          <a:xfrm>
            <a:off x="5599415" y="116800"/>
            <a:ext cx="6592585" cy="6741199"/>
          </a:xfrm>
        </p:spPr>
        <p:txBody>
          <a:bodyPr>
            <a:normAutofit fontScale="55000" lnSpcReduction="20000"/>
          </a:bodyPr>
          <a:lstStyle/>
          <a:p>
            <a:pPr>
              <a:lnSpc>
                <a:spcPct val="120000"/>
              </a:lnSpc>
              <a:spcAft>
                <a:spcPts val="0"/>
              </a:spcAft>
            </a:pPr>
            <a:r>
              <a:rPr lang="en-US" sz="4400" b="1" dirty="0" smtClean="0"/>
              <a:t>Facility Access</a:t>
            </a:r>
          </a:p>
          <a:p>
            <a:pPr lvl="1">
              <a:lnSpc>
                <a:spcPct val="120000"/>
              </a:lnSpc>
              <a:spcAft>
                <a:spcPts val="0"/>
              </a:spcAft>
            </a:pPr>
            <a:r>
              <a:rPr lang="en-US" sz="4400" dirty="0" smtClean="0"/>
              <a:t>Restrooms</a:t>
            </a:r>
          </a:p>
          <a:p>
            <a:pPr lvl="1">
              <a:lnSpc>
                <a:spcPct val="120000"/>
              </a:lnSpc>
              <a:spcAft>
                <a:spcPts val="0"/>
              </a:spcAft>
            </a:pPr>
            <a:r>
              <a:rPr lang="en-US" sz="4400" dirty="0" smtClean="0"/>
              <a:t>Locker rooms</a:t>
            </a:r>
          </a:p>
          <a:p>
            <a:pPr lvl="1">
              <a:lnSpc>
                <a:spcPct val="120000"/>
              </a:lnSpc>
              <a:spcAft>
                <a:spcPts val="0"/>
              </a:spcAft>
            </a:pPr>
            <a:r>
              <a:rPr lang="en-US" sz="4400" dirty="0" smtClean="0"/>
              <a:t>Overnight Accommodations</a:t>
            </a:r>
          </a:p>
          <a:p>
            <a:pPr marL="530352" lvl="1" indent="0">
              <a:lnSpc>
                <a:spcPct val="120000"/>
              </a:lnSpc>
              <a:spcAft>
                <a:spcPts val="0"/>
              </a:spcAft>
              <a:buNone/>
            </a:pPr>
            <a:endParaRPr lang="en-US" sz="4400" dirty="0" smtClean="0"/>
          </a:p>
          <a:p>
            <a:pPr>
              <a:lnSpc>
                <a:spcPct val="120000"/>
              </a:lnSpc>
              <a:spcAft>
                <a:spcPts val="0"/>
              </a:spcAft>
            </a:pPr>
            <a:r>
              <a:rPr lang="en-US" sz="4400" b="1" dirty="0" smtClean="0"/>
              <a:t>Program Records</a:t>
            </a:r>
            <a:endParaRPr lang="en-US" sz="4400" b="1" dirty="0"/>
          </a:p>
          <a:p>
            <a:pPr lvl="1">
              <a:lnSpc>
                <a:spcPct val="120000"/>
              </a:lnSpc>
              <a:spcAft>
                <a:spcPts val="0"/>
              </a:spcAft>
            </a:pPr>
            <a:r>
              <a:rPr lang="en-US" sz="4400" dirty="0" smtClean="0"/>
              <a:t>Registration Forms</a:t>
            </a:r>
            <a:endParaRPr lang="en-US" sz="4400" dirty="0"/>
          </a:p>
          <a:p>
            <a:pPr lvl="1">
              <a:lnSpc>
                <a:spcPct val="120000"/>
              </a:lnSpc>
              <a:spcAft>
                <a:spcPts val="0"/>
              </a:spcAft>
            </a:pPr>
            <a:r>
              <a:rPr lang="en-US" sz="4400" dirty="0" smtClean="0"/>
              <a:t>Names/Pronouns</a:t>
            </a:r>
          </a:p>
          <a:p>
            <a:pPr lvl="1">
              <a:lnSpc>
                <a:spcPct val="120000"/>
              </a:lnSpc>
              <a:spcAft>
                <a:spcPts val="0"/>
              </a:spcAft>
            </a:pPr>
            <a:r>
              <a:rPr lang="en-US" sz="4400" dirty="0" smtClean="0"/>
              <a:t>Privacy Concerns</a:t>
            </a:r>
            <a:endParaRPr lang="en-US" sz="4400" dirty="0"/>
          </a:p>
          <a:p>
            <a:pPr lvl="1">
              <a:lnSpc>
                <a:spcPct val="120000"/>
              </a:lnSpc>
              <a:spcAft>
                <a:spcPts val="0"/>
              </a:spcAft>
            </a:pPr>
            <a:endParaRPr lang="en-US" sz="4400" dirty="0"/>
          </a:p>
          <a:p>
            <a:pPr>
              <a:lnSpc>
                <a:spcPct val="120000"/>
              </a:lnSpc>
              <a:spcAft>
                <a:spcPts val="0"/>
              </a:spcAft>
            </a:pPr>
            <a:r>
              <a:rPr lang="en-US" sz="4400" b="1" dirty="0" smtClean="0"/>
              <a:t>Safe, Inclusive Environment</a:t>
            </a:r>
            <a:endParaRPr lang="en-US" sz="4400" b="1" dirty="0"/>
          </a:p>
          <a:p>
            <a:pPr lvl="1">
              <a:lnSpc>
                <a:spcPct val="120000"/>
              </a:lnSpc>
              <a:spcAft>
                <a:spcPts val="0"/>
              </a:spcAft>
            </a:pPr>
            <a:r>
              <a:rPr lang="en-US" sz="4400" dirty="0" smtClean="0"/>
              <a:t>Policies to address bullying and harassment</a:t>
            </a:r>
            <a:endParaRPr lang="en-US" sz="4400" dirty="0"/>
          </a:p>
          <a:p>
            <a:pPr lvl="1">
              <a:lnSpc>
                <a:spcPct val="120000"/>
              </a:lnSpc>
              <a:spcAft>
                <a:spcPts val="0"/>
              </a:spcAft>
            </a:pPr>
            <a:r>
              <a:rPr lang="en-US" sz="4400" dirty="0" smtClean="0"/>
              <a:t>Staff training</a:t>
            </a:r>
            <a:endParaRPr lang="en-US" sz="4400" dirty="0"/>
          </a:p>
          <a:p>
            <a:pPr lvl="1">
              <a:lnSpc>
                <a:spcPct val="120000"/>
              </a:lnSpc>
              <a:spcAft>
                <a:spcPts val="0"/>
              </a:spcAft>
            </a:pPr>
            <a:r>
              <a:rPr lang="en-US" sz="4400" dirty="0" smtClean="0"/>
              <a:t>Clear and accessible reporting procedures</a:t>
            </a:r>
            <a:endParaRPr lang="en-US" sz="4400" dirty="0"/>
          </a:p>
          <a:p>
            <a:pPr marL="530352" lvl="1" indent="0">
              <a:buNone/>
            </a:pPr>
            <a:endParaRPr lang="en-US" dirty="0" smtClean="0"/>
          </a:p>
        </p:txBody>
      </p:sp>
    </p:spTree>
    <p:extLst>
      <p:ext uri="{BB962C8B-B14F-4D97-AF65-F5344CB8AC3E}">
        <p14:creationId xmlns:p14="http://schemas.microsoft.com/office/powerpoint/2010/main" val="593992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31" y="151007"/>
            <a:ext cx="11969394" cy="4636983"/>
          </a:xfrm>
        </p:spPr>
        <p:txBody>
          <a:bodyPr>
            <a:normAutofit fontScale="90000"/>
          </a:bodyPr>
          <a:lstStyle/>
          <a:p>
            <a:pPr algn="ctr">
              <a:lnSpc>
                <a:spcPct val="100000"/>
              </a:lnSpc>
              <a:spcAft>
                <a:spcPts val="0"/>
              </a:spcAft>
            </a:pPr>
            <a:r>
              <a:rPr lang="en-US" b="1" dirty="0">
                <a:solidFill>
                  <a:schemeClr val="tx1"/>
                </a:solidFill>
              </a:rPr>
              <a:t>Facility Access</a:t>
            </a:r>
            <a:r>
              <a:rPr lang="en-US" b="1" dirty="0"/>
              <a:t/>
            </a:r>
            <a:br>
              <a:rPr lang="en-US" b="1" dirty="0"/>
            </a:br>
            <a:r>
              <a:rPr lang="en-US" dirty="0" smtClean="0"/>
              <a:t>Restrooms *Locker </a:t>
            </a:r>
            <a:r>
              <a:rPr lang="en-US" dirty="0"/>
              <a:t>rooms</a:t>
            </a:r>
            <a:br>
              <a:rPr lang="en-US" dirty="0"/>
            </a:br>
            <a:r>
              <a:rPr lang="en-US" dirty="0"/>
              <a:t>Overnight Accommodations</a:t>
            </a:r>
            <a:br>
              <a:rPr lang="en-US" dirty="0"/>
            </a:br>
            <a:endParaRPr lang="en-US" dirty="0"/>
          </a:p>
        </p:txBody>
      </p:sp>
    </p:spTree>
    <p:extLst>
      <p:ext uri="{BB962C8B-B14F-4D97-AF65-F5344CB8AC3E}">
        <p14:creationId xmlns:p14="http://schemas.microsoft.com/office/powerpoint/2010/main" val="2402609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5708" y="523982"/>
            <a:ext cx="7106292" cy="5928189"/>
          </a:xfrm>
        </p:spPr>
        <p:txBody>
          <a:bodyPr>
            <a:normAutofit fontScale="90000"/>
          </a:bodyPr>
          <a:lstStyle/>
          <a:p>
            <a:r>
              <a:rPr lang="en-US" sz="3100" b="1" dirty="0" smtClean="0"/>
              <a:t>Restrooms</a:t>
            </a:r>
            <a:r>
              <a:rPr lang="en-US" sz="2400" b="1" dirty="0" smtClean="0"/>
              <a:t/>
            </a:r>
            <a:br>
              <a:rPr lang="en-US" sz="2400" b="1" dirty="0" smtClean="0"/>
            </a:br>
            <a:r>
              <a:rPr lang="en-US" sz="2400" b="1" dirty="0"/>
              <a:t/>
            </a:r>
            <a:br>
              <a:rPr lang="en-US" sz="2400" b="1" dirty="0"/>
            </a:br>
            <a:r>
              <a:rPr lang="en-US" sz="2400" dirty="0"/>
              <a:t>• </a:t>
            </a:r>
            <a:r>
              <a:rPr lang="en-US" sz="2400" dirty="0" smtClean="0"/>
              <a:t>Provide </a:t>
            </a:r>
            <a:r>
              <a:rPr lang="en-US" sz="2400" dirty="0"/>
              <a:t>access to the restroom that corresponds to the student’s gender identity. </a:t>
            </a:r>
            <a:r>
              <a:rPr lang="en-US" sz="2400" dirty="0" smtClean="0"/>
              <a:t/>
            </a:r>
            <a:br>
              <a:rPr lang="en-US" sz="2400" dirty="0" smtClean="0"/>
            </a:br>
            <a:r>
              <a:rPr lang="en-US" sz="2400" b="1" dirty="0"/>
              <a:t/>
            </a:r>
            <a:br>
              <a:rPr lang="en-US" sz="2400" b="1" dirty="0"/>
            </a:br>
            <a:r>
              <a:rPr lang="en-US" sz="2400" dirty="0"/>
              <a:t>• Designate any available single stall restroom with a locking door as a unisex/gender neutral restroom and as available to all students. If a single stall student restroom is not generally available, designate a private restroom such as one in the health suites for any student who requests increased privacy and safety, for any reason. This accommodation may be offered to all students. </a:t>
            </a:r>
            <a:r>
              <a:rPr lang="en-US" sz="2400" dirty="0" smtClean="0"/>
              <a:t/>
            </a:r>
            <a:br>
              <a:rPr lang="en-US" sz="2400" dirty="0" smtClean="0"/>
            </a:br>
            <a:r>
              <a:rPr lang="en-US" sz="2400" dirty="0"/>
              <a:t/>
            </a:r>
            <a:br>
              <a:rPr lang="en-US" sz="2400" dirty="0"/>
            </a:br>
            <a:r>
              <a:rPr lang="en-US" sz="2400" dirty="0"/>
              <a:t>• Permit transgender and gender non-conforming students whose gender identity is not exclusively male or female to use facilities they believe are the most consistent with their safety and gender identity. </a:t>
            </a:r>
            <a:r>
              <a:rPr lang="en-US" dirty="0"/>
              <a:t/>
            </a:r>
            <a:br>
              <a:rPr lang="en-US" dirty="0"/>
            </a:br>
            <a:endParaRPr lang="en-US" dirty="0"/>
          </a:p>
        </p:txBody>
      </p:sp>
      <p:pic>
        <p:nvPicPr>
          <p:cNvPr id="8194" name="Picture 2" descr="Image result for transgender restroom acce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2591" y="1522611"/>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687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254" y="1900720"/>
            <a:ext cx="10876908" cy="3647326"/>
          </a:xfrm>
        </p:spPr>
        <p:txBody>
          <a:bodyPr>
            <a:normAutofit/>
          </a:bodyPr>
          <a:lstStyle/>
          <a:p>
            <a:r>
              <a:rPr lang="en-US" sz="3600" i="1" dirty="0"/>
              <a:t>“A policy that requires an individual to use a bathroom that does not conform to his or her gender identity punishes that individual for his or her gender nonconformance, which in turn violates Title IX.” Whitaker v. Kenosha Unified School District, </a:t>
            </a:r>
            <a:r>
              <a:rPr lang="en-US" sz="3600" dirty="0"/>
              <a:t>(7</a:t>
            </a:r>
            <a:r>
              <a:rPr lang="en-US" sz="3600" baseline="30000" dirty="0"/>
              <a:t>th </a:t>
            </a:r>
            <a:r>
              <a:rPr lang="en-US" sz="3600" dirty="0"/>
              <a:t>U.S. Circuit Court of Appeals, May 30, 2017).</a:t>
            </a:r>
          </a:p>
        </p:txBody>
      </p:sp>
    </p:spTree>
    <p:extLst>
      <p:ext uri="{BB962C8B-B14F-4D97-AF65-F5344CB8AC3E}">
        <p14:creationId xmlns:p14="http://schemas.microsoft.com/office/powerpoint/2010/main" val="3480816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016" y="739739"/>
            <a:ext cx="7561778" cy="5928189"/>
          </a:xfrm>
        </p:spPr>
        <p:txBody>
          <a:bodyPr>
            <a:normAutofit fontScale="90000"/>
          </a:bodyPr>
          <a:lstStyle/>
          <a:p>
            <a:r>
              <a:rPr lang="en-US" sz="4000" b="1" dirty="0" smtClean="0"/>
              <a:t>Locker Rooms</a:t>
            </a:r>
            <a:r>
              <a:rPr lang="en-US" sz="2700" dirty="0" smtClean="0"/>
              <a:t/>
            </a:r>
            <a:br>
              <a:rPr lang="en-US" sz="2700" dirty="0" smtClean="0"/>
            </a:br>
            <a:r>
              <a:rPr lang="en-US" sz="2700" dirty="0" smtClean="0"/>
              <a:t/>
            </a:r>
            <a:br>
              <a:rPr lang="en-US" sz="2700" dirty="0" smtClean="0"/>
            </a:br>
            <a:r>
              <a:rPr lang="en-US" sz="2700" b="1" dirty="0" smtClean="0"/>
              <a:t>Best practices:</a:t>
            </a:r>
            <a:br>
              <a:rPr lang="en-US" sz="2700" b="1" dirty="0" smtClean="0"/>
            </a:br>
            <a:r>
              <a:rPr lang="en-US" sz="2700" dirty="0" smtClean="0"/>
              <a:t/>
            </a:r>
            <a:br>
              <a:rPr lang="en-US" sz="2700" dirty="0" smtClean="0"/>
            </a:br>
            <a:r>
              <a:rPr lang="en-US" sz="2700" dirty="0" smtClean="0"/>
              <a:t>*Case-by-case </a:t>
            </a:r>
            <a:r>
              <a:rPr lang="en-US" sz="2700" dirty="0"/>
              <a:t>assessment with the goal of maximizing the student’s social integration and equal opportunity, ensuring the student’s safety and comfort, and minimizing stigmatization of the student. </a:t>
            </a:r>
            <a:r>
              <a:rPr lang="en-US" sz="2700" dirty="0" smtClean="0"/>
              <a:t/>
            </a:r>
            <a:br>
              <a:rPr lang="en-US" sz="2700" dirty="0" smtClean="0"/>
            </a:br>
            <a:r>
              <a:rPr lang="en-US" sz="2700" dirty="0"/>
              <a:t/>
            </a:r>
            <a:br>
              <a:rPr lang="en-US" sz="2700" dirty="0"/>
            </a:br>
            <a:r>
              <a:rPr lang="en-US" sz="2700" dirty="0" smtClean="0"/>
              <a:t>*In most </a:t>
            </a:r>
            <a:r>
              <a:rPr lang="en-US" sz="2700" dirty="0"/>
              <a:t>cases the student should have access to the locker room consistent with the gender identity the student consistently asserts at school. A reasonable alternative changing area should be made available to any student that wishes increased privacy, but no student should be required to use a locker room that conflicts with his/her gender identity. </a:t>
            </a:r>
            <a:r>
              <a:rPr lang="en-US" dirty="0"/>
              <a:t/>
            </a:r>
            <a:br>
              <a:rPr lang="en-US" dirty="0"/>
            </a:br>
            <a:endParaRPr lang="en-US" dirty="0"/>
          </a:p>
        </p:txBody>
      </p:sp>
      <p:pic>
        <p:nvPicPr>
          <p:cNvPr id="10244"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8250"/>
          <a:stretch/>
        </p:blipFill>
        <p:spPr bwMode="auto">
          <a:xfrm>
            <a:off x="8414534" y="1416817"/>
            <a:ext cx="3646648"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355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015" y="739739"/>
            <a:ext cx="11599521" cy="5928189"/>
          </a:xfrm>
        </p:spPr>
        <p:txBody>
          <a:bodyPr>
            <a:normAutofit fontScale="90000"/>
          </a:bodyPr>
          <a:lstStyle/>
          <a:p>
            <a:pPr algn="ctr"/>
            <a:r>
              <a:rPr lang="en-US" sz="5400" b="1" dirty="0" smtClean="0"/>
              <a:t>Overnight Accommodations</a:t>
            </a:r>
            <a:r>
              <a:rPr lang="en-US" sz="4000" b="1" dirty="0" smtClean="0"/>
              <a:t/>
            </a:r>
            <a:br>
              <a:rPr lang="en-US" sz="4000" b="1" dirty="0" smtClean="0"/>
            </a:br>
            <a:r>
              <a:rPr lang="en-US" sz="4000" b="1" dirty="0"/>
              <a:t/>
            </a:r>
            <a:br>
              <a:rPr lang="en-US" sz="4000" b="1" dirty="0"/>
            </a:br>
            <a:r>
              <a:rPr lang="en-US" sz="4000" b="1" dirty="0" smtClean="0"/>
              <a:t>Collective Wisdom!</a:t>
            </a:r>
            <a:br>
              <a:rPr lang="en-US" sz="4000" b="1" dirty="0" smtClean="0"/>
            </a:br>
            <a:r>
              <a:rPr lang="en-US" sz="4000" b="1" i="1" dirty="0"/>
              <a:t/>
            </a:r>
            <a:br>
              <a:rPr lang="en-US" sz="4000" b="1" i="1" dirty="0"/>
            </a:br>
            <a:r>
              <a:rPr lang="en-US" sz="4000" b="1" i="1" dirty="0" smtClean="0"/>
              <a:t> How have you addressed overnight accommodations for transgender youth on your campus?</a:t>
            </a:r>
            <a:r>
              <a:rPr lang="en-US" sz="2700" i="1" dirty="0" smtClean="0"/>
              <a:t/>
            </a:r>
            <a:br>
              <a:rPr lang="en-US" sz="2700" i="1" dirty="0" smtClean="0"/>
            </a:br>
            <a:r>
              <a:rPr lang="en-US" sz="2700" dirty="0" smtClean="0"/>
              <a:t/>
            </a:r>
            <a:br>
              <a:rPr lang="en-US" sz="2700" dirty="0" smtClean="0"/>
            </a:br>
            <a:r>
              <a:rPr lang="en-US" sz="2700" b="1" dirty="0" smtClean="0"/>
              <a:t/>
            </a:r>
            <a:br>
              <a:rPr lang="en-US" sz="2700" b="1" dirty="0" smtClean="0"/>
            </a:br>
            <a:r>
              <a:rPr lang="en-US" sz="2700" dirty="0" smtClean="0"/>
              <a:t/>
            </a:r>
            <a:br>
              <a:rPr lang="en-US" sz="2700" dirty="0" smtClean="0"/>
            </a:br>
            <a:r>
              <a:rPr lang="en-US" dirty="0"/>
              <a:t/>
            </a:r>
            <a:br>
              <a:rPr lang="en-US" dirty="0"/>
            </a:br>
            <a:endParaRPr lang="en-US" dirty="0"/>
          </a:p>
        </p:txBody>
      </p:sp>
    </p:spTree>
    <p:extLst>
      <p:ext uri="{BB962C8B-B14F-4D97-AF65-F5344CB8AC3E}">
        <p14:creationId xmlns:p14="http://schemas.microsoft.com/office/powerpoint/2010/main" val="988437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142" y="1353443"/>
            <a:ext cx="7931164" cy="2474036"/>
          </a:xfrm>
        </p:spPr>
        <p:txBody>
          <a:bodyPr>
            <a:normAutofit/>
          </a:bodyPr>
          <a:lstStyle/>
          <a:p>
            <a:r>
              <a:rPr lang="en-US" b="1" dirty="0" smtClean="0"/>
              <a:t>Jocelyn Gehring</a:t>
            </a:r>
            <a:r>
              <a:rPr lang="en-US" dirty="0" smtClean="0"/>
              <a:t/>
            </a:r>
            <a:br>
              <a:rPr lang="en-US" dirty="0" smtClean="0"/>
            </a:br>
            <a:r>
              <a:rPr lang="en-US" dirty="0" smtClean="0"/>
              <a:t>Director, Office of Youth Safety</a:t>
            </a:r>
            <a:br>
              <a:rPr lang="en-US" dirty="0" smtClean="0"/>
            </a:br>
            <a:r>
              <a:rPr lang="en-US" dirty="0" smtClean="0"/>
              <a:t>University of Arizona</a:t>
            </a:r>
            <a:endParaRPr lang="en-US" dirty="0"/>
          </a:p>
        </p:txBody>
      </p:sp>
      <p:sp>
        <p:nvSpPr>
          <p:cNvPr id="7" name="Oval 6"/>
          <p:cNvSpPr/>
          <p:nvPr/>
        </p:nvSpPr>
        <p:spPr>
          <a:xfrm>
            <a:off x="1238149" y="1060358"/>
            <a:ext cx="2822714" cy="2767121"/>
          </a:xfrm>
          <a:prstGeom prst="ellipse">
            <a:avLst/>
          </a:prstGeom>
          <a:blipFill>
            <a:blip r:embed="rId2">
              <a:extLst>
                <a:ext uri="{28A0092B-C50C-407E-A947-70E740481C1C}">
                  <a14:useLocalDpi xmlns:a14="http://schemas.microsoft.com/office/drawing/2010/main" val="0"/>
                </a:ext>
              </a:extLst>
            </a:blip>
            <a:srcRect/>
            <a:stretch>
              <a:fillRect t="-9000" b="-9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731" y="4461017"/>
            <a:ext cx="7630274" cy="1203407"/>
          </a:xfrm>
          <a:prstGeom prst="rect">
            <a:avLst/>
          </a:prstGeom>
        </p:spPr>
      </p:pic>
    </p:spTree>
    <p:extLst>
      <p:ext uri="{BB962C8B-B14F-4D97-AF65-F5344CB8AC3E}">
        <p14:creationId xmlns:p14="http://schemas.microsoft.com/office/powerpoint/2010/main" val="1970599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86" y="829101"/>
            <a:ext cx="11969394" cy="4636983"/>
          </a:xfrm>
        </p:spPr>
        <p:txBody>
          <a:bodyPr>
            <a:normAutofit fontScale="90000"/>
          </a:bodyPr>
          <a:lstStyle/>
          <a:p>
            <a:pPr algn="ctr">
              <a:lnSpc>
                <a:spcPct val="100000"/>
              </a:lnSpc>
              <a:spcAft>
                <a:spcPts val="0"/>
              </a:spcAft>
            </a:pPr>
            <a:r>
              <a:rPr lang="en-US" b="1" dirty="0" smtClean="0">
                <a:solidFill>
                  <a:schemeClr val="tx1"/>
                </a:solidFill>
              </a:rPr>
              <a:t>Program records</a:t>
            </a:r>
            <a:r>
              <a:rPr lang="en-US" b="1" dirty="0" smtClean="0"/>
              <a:t/>
            </a:r>
            <a:br>
              <a:rPr lang="en-US" b="1" dirty="0" smtClean="0"/>
            </a:br>
            <a:r>
              <a:rPr lang="en-US" sz="6700" dirty="0" smtClean="0"/>
              <a:t>Registration forms </a:t>
            </a:r>
            <a:br>
              <a:rPr lang="en-US" sz="6700" dirty="0" smtClean="0"/>
            </a:br>
            <a:r>
              <a:rPr lang="en-US" sz="6700" dirty="0" smtClean="0"/>
              <a:t>preferred names/pronouns</a:t>
            </a:r>
            <a:br>
              <a:rPr lang="en-US" sz="6700" dirty="0" smtClean="0"/>
            </a:br>
            <a:r>
              <a:rPr lang="en-US" sz="6700" dirty="0" smtClean="0"/>
              <a:t>privacy issues</a:t>
            </a:r>
            <a:br>
              <a:rPr lang="en-US" sz="6700" dirty="0" smtClean="0"/>
            </a:br>
            <a:endParaRPr lang="en-US" sz="6700" dirty="0"/>
          </a:p>
        </p:txBody>
      </p:sp>
    </p:spTree>
    <p:extLst>
      <p:ext uri="{BB962C8B-B14F-4D97-AF65-F5344CB8AC3E}">
        <p14:creationId xmlns:p14="http://schemas.microsoft.com/office/powerpoint/2010/main" val="1082414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195" y="1294544"/>
            <a:ext cx="7106292" cy="5928189"/>
          </a:xfrm>
        </p:spPr>
        <p:txBody>
          <a:bodyPr>
            <a:normAutofit/>
          </a:bodyPr>
          <a:lstStyle/>
          <a:p>
            <a:r>
              <a:rPr lang="en-US" b="1" dirty="0" smtClean="0"/>
              <a:t>Registration Forms</a:t>
            </a:r>
            <a:r>
              <a:rPr lang="en-US" sz="4800" b="1" dirty="0" smtClean="0"/>
              <a:t/>
            </a:r>
            <a:br>
              <a:rPr lang="en-US" sz="4800" b="1" dirty="0" smtClean="0"/>
            </a:br>
            <a:r>
              <a:rPr lang="en-US" sz="4800" b="1" dirty="0"/>
              <a:t/>
            </a:r>
            <a:br>
              <a:rPr lang="en-US" sz="4800" b="1" dirty="0"/>
            </a:br>
            <a:endParaRPr lang="en-US" sz="4800" dirty="0"/>
          </a:p>
        </p:txBody>
      </p:sp>
      <p:sp>
        <p:nvSpPr>
          <p:cNvPr id="3" name="Content Placeholder 2"/>
          <p:cNvSpPr>
            <a:spLocks noGrp="1"/>
          </p:cNvSpPr>
          <p:nvPr>
            <p:ph idx="1"/>
          </p:nvPr>
        </p:nvSpPr>
        <p:spPr>
          <a:xfrm>
            <a:off x="1371600" y="2286000"/>
            <a:ext cx="10820400" cy="3581400"/>
          </a:xfrm>
        </p:spPr>
        <p:txBody>
          <a:bodyPr>
            <a:normAutofit/>
          </a:bodyPr>
          <a:lstStyle/>
          <a:p>
            <a:pPr marL="0" indent="0">
              <a:buNone/>
            </a:pPr>
            <a:r>
              <a:rPr lang="en-US" sz="5400" i="1" dirty="0" smtClean="0"/>
              <a:t>How does your program/university ask a program participant about their gender?</a:t>
            </a:r>
            <a:endParaRPr lang="en-US" sz="5400" i="1" dirty="0"/>
          </a:p>
        </p:txBody>
      </p:sp>
    </p:spTree>
    <p:extLst>
      <p:ext uri="{BB962C8B-B14F-4D97-AF65-F5344CB8AC3E}">
        <p14:creationId xmlns:p14="http://schemas.microsoft.com/office/powerpoint/2010/main" val="3298366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371" y="184935"/>
            <a:ext cx="7106292" cy="5928189"/>
          </a:xfrm>
        </p:spPr>
        <p:txBody>
          <a:bodyPr>
            <a:normAutofit/>
          </a:bodyPr>
          <a:lstStyle/>
          <a:p>
            <a:r>
              <a:rPr lang="en-US" b="1" dirty="0" smtClean="0"/>
              <a:t>Registration Forms</a:t>
            </a:r>
            <a:r>
              <a:rPr lang="en-US" sz="4800" b="1" dirty="0" smtClean="0"/>
              <a:t/>
            </a:r>
            <a:br>
              <a:rPr lang="en-US" sz="4800" b="1" dirty="0" smtClean="0"/>
            </a:br>
            <a:r>
              <a:rPr lang="en-US" sz="4800" b="1" dirty="0"/>
              <a:t/>
            </a:r>
            <a:br>
              <a:rPr lang="en-US" sz="4800" b="1" dirty="0"/>
            </a:br>
            <a:endParaRPr lang="en-US" sz="4800" dirty="0"/>
          </a:p>
        </p:txBody>
      </p:sp>
      <p:pic>
        <p:nvPicPr>
          <p:cNvPr id="4" name="Content Placeholder 3"/>
          <p:cNvPicPr>
            <a:picLocks noGrp="1" noChangeAspect="1"/>
          </p:cNvPicPr>
          <p:nvPr>
            <p:ph idx="1"/>
          </p:nvPr>
        </p:nvPicPr>
        <p:blipFill>
          <a:blip r:embed="rId2"/>
          <a:stretch>
            <a:fillRect/>
          </a:stretch>
        </p:blipFill>
        <p:spPr>
          <a:xfrm>
            <a:off x="1690099" y="5005126"/>
            <a:ext cx="9601200" cy="1474374"/>
          </a:xfrm>
          <a:prstGeom prst="rect">
            <a:avLst/>
          </a:prstGeom>
        </p:spPr>
      </p:pic>
      <p:sp>
        <p:nvSpPr>
          <p:cNvPr id="5" name="Rectangle 4"/>
          <p:cNvSpPr/>
          <p:nvPr/>
        </p:nvSpPr>
        <p:spPr>
          <a:xfrm>
            <a:off x="898987" y="579094"/>
            <a:ext cx="11399179" cy="4031873"/>
          </a:xfrm>
          <a:prstGeom prst="rect">
            <a:avLst/>
          </a:prstGeom>
        </p:spPr>
        <p:txBody>
          <a:bodyPr wrap="square">
            <a:spAutoFit/>
          </a:bodyPr>
          <a:lstStyle/>
          <a:p>
            <a:endParaRPr lang="en-US" sz="4000" dirty="0"/>
          </a:p>
          <a:p>
            <a:pPr lvl="1"/>
            <a:r>
              <a:rPr lang="en-US" sz="2400" b="1" dirty="0" smtClean="0">
                <a:latin typeface="+mj-lt"/>
              </a:rPr>
              <a:t>1. Know </a:t>
            </a:r>
            <a:r>
              <a:rPr lang="en-US" sz="2400" b="1" dirty="0">
                <a:latin typeface="+mj-lt"/>
              </a:rPr>
              <a:t>why you are asking</a:t>
            </a:r>
          </a:p>
          <a:p>
            <a:pPr lvl="1"/>
            <a:r>
              <a:rPr lang="en-US" sz="2400" b="1" dirty="0">
                <a:latin typeface="+mj-lt"/>
              </a:rPr>
              <a:t>2. Make it private, safe, and anonymous</a:t>
            </a:r>
          </a:p>
          <a:p>
            <a:pPr lvl="1"/>
            <a:r>
              <a:rPr lang="en-US" sz="2400" dirty="0" smtClean="0">
                <a:latin typeface="+mj-lt"/>
              </a:rPr>
              <a:t>Be </a:t>
            </a:r>
            <a:r>
              <a:rPr lang="en-US" sz="2400" dirty="0">
                <a:latin typeface="+mj-lt"/>
              </a:rPr>
              <a:t>mindful of who will see any identifying information.</a:t>
            </a:r>
          </a:p>
          <a:p>
            <a:r>
              <a:rPr lang="en-US" sz="2400" b="1" dirty="0">
                <a:latin typeface="+mj-lt"/>
              </a:rPr>
              <a:t>3. </a:t>
            </a:r>
            <a:r>
              <a:rPr lang="en-US" sz="2400" b="1" dirty="0" smtClean="0">
                <a:latin typeface="+mj-lt"/>
              </a:rPr>
              <a:t>If possible, make the question optional</a:t>
            </a:r>
            <a:endParaRPr lang="en-US" sz="2400" b="1" dirty="0">
              <a:latin typeface="+mj-lt"/>
            </a:endParaRPr>
          </a:p>
          <a:p>
            <a:r>
              <a:rPr lang="en-US" sz="2400" dirty="0" smtClean="0">
                <a:latin typeface="+mj-lt"/>
              </a:rPr>
              <a:t>Trust the student/parent to know what is best for the child and if they feel it is safe </a:t>
            </a:r>
            <a:r>
              <a:rPr lang="en-US" sz="2400" dirty="0">
                <a:latin typeface="+mj-lt"/>
              </a:rPr>
              <a:t>or appropriate to disclose the information based on the context. </a:t>
            </a:r>
          </a:p>
          <a:p>
            <a:r>
              <a:rPr lang="en-US" sz="2400" b="1" dirty="0" smtClean="0">
                <a:latin typeface="+mj-lt"/>
              </a:rPr>
              <a:t>4</a:t>
            </a:r>
            <a:r>
              <a:rPr lang="en-US" sz="2400" b="1" dirty="0">
                <a:latin typeface="+mj-lt"/>
              </a:rPr>
              <a:t>. Ask for pronouns instead, if that’s all you need to know</a:t>
            </a:r>
          </a:p>
          <a:p>
            <a:r>
              <a:rPr lang="en-US" sz="2400" dirty="0">
                <a:latin typeface="+mj-lt"/>
              </a:rPr>
              <a:t>Instead of gender, consider asking for people’s preferred pronouns, and including the gender-neutral “They/their/theirs” as a singular pronoun. </a:t>
            </a:r>
          </a:p>
        </p:txBody>
      </p:sp>
    </p:spTree>
    <p:extLst>
      <p:ext uri="{BB962C8B-B14F-4D97-AF65-F5344CB8AC3E}">
        <p14:creationId xmlns:p14="http://schemas.microsoft.com/office/powerpoint/2010/main" val="1511125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5708" y="523982"/>
            <a:ext cx="7106292" cy="5928189"/>
          </a:xfrm>
        </p:spPr>
        <p:txBody>
          <a:bodyPr>
            <a:normAutofit/>
          </a:bodyPr>
          <a:lstStyle/>
          <a:p>
            <a:r>
              <a:rPr lang="en-US" sz="2800" b="1" dirty="0" smtClean="0"/>
              <a:t>Preferred Name/ Pronouns</a:t>
            </a:r>
            <a:br>
              <a:rPr lang="en-US" sz="2800" b="1" dirty="0" smtClean="0"/>
            </a:br>
            <a:r>
              <a:rPr lang="en-US" sz="2800" b="1" dirty="0"/>
              <a:t/>
            </a:r>
            <a:br>
              <a:rPr lang="en-US" sz="2800" b="1" dirty="0"/>
            </a:br>
            <a:r>
              <a:rPr lang="en-US" sz="2800" b="1" dirty="0" smtClean="0"/>
              <a:t>*</a:t>
            </a:r>
            <a:r>
              <a:rPr lang="en-US" sz="2800" dirty="0" smtClean="0"/>
              <a:t>Don’t assume student’s </a:t>
            </a:r>
            <a:r>
              <a:rPr lang="en-US" sz="2800" dirty="0"/>
              <a:t>name or pronoun. </a:t>
            </a:r>
            <a:r>
              <a:rPr lang="en-US" sz="2800" dirty="0" smtClean="0"/>
              <a:t/>
            </a:r>
            <a:br>
              <a:rPr lang="en-US" sz="2800" dirty="0" smtClean="0"/>
            </a:br>
            <a:r>
              <a:rPr lang="en-US" sz="2800" dirty="0" smtClean="0"/>
              <a:t/>
            </a:r>
            <a:br>
              <a:rPr lang="en-US" sz="2800" dirty="0" smtClean="0"/>
            </a:br>
            <a:r>
              <a:rPr lang="en-US" sz="2800" dirty="0" smtClean="0"/>
              <a:t>*Ask </a:t>
            </a:r>
            <a:r>
              <a:rPr lang="en-US" sz="2800" dirty="0"/>
              <a:t>the </a:t>
            </a:r>
            <a:r>
              <a:rPr lang="en-US" sz="2800" dirty="0" smtClean="0"/>
              <a:t>child and </a:t>
            </a:r>
            <a:r>
              <a:rPr lang="en-US" sz="2800" dirty="0"/>
              <a:t>use the requested name and pronouns. </a:t>
            </a:r>
            <a:r>
              <a:rPr lang="en-US" sz="2800" dirty="0" smtClean="0"/>
              <a:t/>
            </a:r>
            <a:br>
              <a:rPr lang="en-US" sz="2800" dirty="0" smtClean="0"/>
            </a:br>
            <a:r>
              <a:rPr lang="en-US" sz="2800" dirty="0" smtClean="0"/>
              <a:t/>
            </a:r>
            <a:br>
              <a:rPr lang="en-US" sz="2800" dirty="0" smtClean="0"/>
            </a:br>
            <a:r>
              <a:rPr lang="en-US" sz="2800" dirty="0" smtClean="0"/>
              <a:t>*Students </a:t>
            </a:r>
            <a:r>
              <a:rPr lang="en-US" sz="2800" dirty="0"/>
              <a:t>need not provide schools with legal documents to correct their first name or gender within their student records. </a:t>
            </a:r>
            <a:r>
              <a:rPr lang="en-US" sz="2800" dirty="0" smtClean="0"/>
              <a:t/>
            </a:r>
            <a:br>
              <a:rPr lang="en-US" sz="2800" dirty="0" smtClean="0"/>
            </a:br>
            <a:r>
              <a:rPr lang="en-US" sz="2800" dirty="0" smtClean="0"/>
              <a:t/>
            </a:r>
            <a:br>
              <a:rPr lang="en-US" sz="2800" dirty="0" smtClean="0"/>
            </a:br>
            <a:r>
              <a:rPr lang="en-US" sz="2800" dirty="0" smtClean="0"/>
              <a:t>*Avoid grouping students by gender  “Girls line up here, boys line up over there”</a:t>
            </a:r>
            <a:r>
              <a:rPr lang="en-US" sz="2000" dirty="0" smtClean="0"/>
              <a:t/>
            </a:r>
            <a:br>
              <a:rPr lang="en-US" sz="2000" dirty="0" smtClean="0"/>
            </a:br>
            <a:r>
              <a:rPr lang="en-US" sz="2000" dirty="0"/>
              <a:t/>
            </a:r>
            <a:br>
              <a:rPr lang="en-US" sz="2000" dirty="0"/>
            </a:br>
            <a:endParaRPr lang="en-US" sz="2000" dirty="0"/>
          </a:p>
        </p:txBody>
      </p:sp>
      <p:pic>
        <p:nvPicPr>
          <p:cNvPr id="8196" name="Picture 4" descr="Image result for transgender pronouns namet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47" y="1659044"/>
            <a:ext cx="4407261" cy="304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050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72" y="523982"/>
            <a:ext cx="11544728" cy="5928189"/>
          </a:xfrm>
        </p:spPr>
        <p:txBody>
          <a:bodyPr>
            <a:normAutofit/>
          </a:bodyPr>
          <a:lstStyle/>
          <a:p>
            <a:r>
              <a:rPr lang="en-US" sz="2700" b="1" dirty="0" smtClean="0"/>
              <a:t/>
            </a:r>
            <a:br>
              <a:rPr lang="en-US" sz="2700" b="1" dirty="0" smtClean="0"/>
            </a:br>
            <a:r>
              <a:rPr lang="en-US" sz="2700" b="1" dirty="0"/>
              <a:t/>
            </a:r>
            <a:br>
              <a:rPr lang="en-US" sz="2700" b="1" dirty="0"/>
            </a:br>
            <a:r>
              <a:rPr lang="en-US" sz="3200" b="1" dirty="0"/>
              <a:t>Privacy and Confidentiality</a:t>
            </a:r>
            <a:r>
              <a:rPr lang="en-US" sz="2700" b="1" dirty="0"/>
              <a:t/>
            </a:r>
            <a:br>
              <a:rPr lang="en-US" sz="2700" b="1" dirty="0"/>
            </a:br>
            <a:r>
              <a:rPr lang="en-US" sz="2700" b="1" dirty="0" smtClean="0"/>
              <a:t/>
            </a:r>
            <a:br>
              <a:rPr lang="en-US" sz="2700" b="1" dirty="0" smtClean="0"/>
            </a:br>
            <a:r>
              <a:rPr lang="en-US" sz="2700" dirty="0" smtClean="0"/>
              <a:t>The individual has the right </a:t>
            </a:r>
            <a:r>
              <a:rPr lang="en-US" sz="2700" dirty="0"/>
              <a:t>to keep </a:t>
            </a:r>
            <a:r>
              <a:rPr lang="en-US" sz="2700" dirty="0" smtClean="0"/>
              <a:t>one’s transgender </a:t>
            </a:r>
            <a:r>
              <a:rPr lang="en-US" sz="2700" dirty="0"/>
              <a:t>status private. </a:t>
            </a:r>
            <a:r>
              <a:rPr lang="en-US" sz="2700" dirty="0" smtClean="0"/>
              <a:t/>
            </a:r>
            <a:br>
              <a:rPr lang="en-US" sz="2700" dirty="0" smtClean="0"/>
            </a:br>
            <a:r>
              <a:rPr lang="en-US" sz="2700" dirty="0"/>
              <a:t/>
            </a:r>
            <a:br>
              <a:rPr lang="en-US" sz="2700" dirty="0"/>
            </a:br>
            <a:r>
              <a:rPr lang="en-US" sz="2700" dirty="0" smtClean="0"/>
              <a:t>Without </a:t>
            </a:r>
            <a:r>
              <a:rPr lang="en-US" sz="2700" dirty="0"/>
              <a:t>consent from the student, school personnel should </a:t>
            </a:r>
            <a:r>
              <a:rPr lang="en-US" sz="2700" dirty="0" smtClean="0"/>
              <a:t>not disclose </a:t>
            </a:r>
            <a:r>
              <a:rPr lang="en-US" sz="2700" dirty="0"/>
              <a:t>a student’s transgender status to others, such as students, parents or other </a:t>
            </a:r>
            <a:r>
              <a:rPr lang="en-US" sz="2700" dirty="0" smtClean="0"/>
              <a:t>school personnel</a:t>
            </a:r>
            <a:r>
              <a:rPr lang="en-US" sz="2700" dirty="0"/>
              <a:t>, unless there is a specific “need to know” (for example, a health emergency</a:t>
            </a:r>
            <a:r>
              <a:rPr lang="en-US" sz="2700" dirty="0" smtClean="0"/>
              <a:t>).</a:t>
            </a:r>
            <a:br>
              <a:rPr lang="en-US" sz="2700" dirty="0" smtClean="0"/>
            </a:br>
            <a:r>
              <a:rPr lang="en-US" sz="2700" dirty="0"/>
              <a:t/>
            </a:r>
            <a:br>
              <a:rPr lang="en-US" sz="2700" dirty="0"/>
            </a:br>
            <a:r>
              <a:rPr lang="en-US" sz="2700" dirty="0" smtClean="0"/>
              <a:t>A student’s </a:t>
            </a:r>
            <a:r>
              <a:rPr lang="en-US" sz="2700" dirty="0"/>
              <a:t>transgender status may also be disclosed to others to the limited extent </a:t>
            </a:r>
            <a:r>
              <a:rPr lang="en-US" sz="2700" dirty="0" smtClean="0"/>
              <a:t>necessary to </a:t>
            </a:r>
            <a:r>
              <a:rPr lang="en-US" sz="2700" dirty="0"/>
              <a:t>investigate and/or resolve a claim of discrimination or harassment brought by </a:t>
            </a:r>
            <a:r>
              <a:rPr lang="en-US" sz="2700" dirty="0" smtClean="0"/>
              <a:t>that student</a:t>
            </a:r>
            <a:r>
              <a:rPr lang="en-US" sz="2700" dirty="0"/>
              <a:t>.</a:t>
            </a:r>
            <a:r>
              <a:rPr lang="en-US" sz="2000" dirty="0" smtClean="0"/>
              <a:t/>
            </a:r>
            <a:br>
              <a:rPr lang="en-US" sz="2000" dirty="0" smtClean="0"/>
            </a:br>
            <a:r>
              <a:rPr lang="en-US" sz="2000" dirty="0"/>
              <a:t/>
            </a:r>
            <a:br>
              <a:rPr lang="en-US" sz="2000" dirty="0"/>
            </a:br>
            <a:endParaRPr lang="en-US" sz="2000" dirty="0"/>
          </a:p>
        </p:txBody>
      </p:sp>
    </p:spTree>
    <p:extLst>
      <p:ext uri="{BB962C8B-B14F-4D97-AF65-F5344CB8AC3E}">
        <p14:creationId xmlns:p14="http://schemas.microsoft.com/office/powerpoint/2010/main" val="3882264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31" y="151007"/>
            <a:ext cx="11969394" cy="4636983"/>
          </a:xfrm>
        </p:spPr>
        <p:txBody>
          <a:bodyPr>
            <a:normAutofit/>
          </a:bodyPr>
          <a:lstStyle/>
          <a:p>
            <a:pPr algn="ctr">
              <a:lnSpc>
                <a:spcPct val="100000"/>
              </a:lnSpc>
              <a:spcAft>
                <a:spcPts val="0"/>
              </a:spcAft>
            </a:pPr>
            <a:r>
              <a:rPr lang="en-US" sz="5300" b="1" dirty="0" smtClean="0">
                <a:solidFill>
                  <a:schemeClr val="tx1"/>
                </a:solidFill>
              </a:rPr>
              <a:t>Safe, inclusive environment</a:t>
            </a:r>
            <a:r>
              <a:rPr lang="en-US" sz="5300" b="1" dirty="0"/>
              <a:t/>
            </a:r>
            <a:br>
              <a:rPr lang="en-US" sz="5300" b="1" dirty="0"/>
            </a:br>
            <a:r>
              <a:rPr lang="en-US" sz="4000" dirty="0" smtClean="0"/>
              <a:t>policies to address bullying and harassment</a:t>
            </a:r>
            <a:br>
              <a:rPr lang="en-US" sz="4000" dirty="0" smtClean="0"/>
            </a:br>
            <a:r>
              <a:rPr lang="en-US" sz="4000" dirty="0" smtClean="0"/>
              <a:t>staff training</a:t>
            </a:r>
            <a:br>
              <a:rPr lang="en-US" sz="4000" dirty="0" smtClean="0"/>
            </a:br>
            <a:r>
              <a:rPr lang="en-US" sz="4000" dirty="0" smtClean="0"/>
              <a:t>clear reporting procedures</a:t>
            </a:r>
            <a:r>
              <a:rPr lang="en-US" sz="5300" dirty="0" smtClean="0"/>
              <a:t/>
            </a:r>
            <a:br>
              <a:rPr lang="en-US" sz="5300" dirty="0" smtClean="0"/>
            </a:br>
            <a:r>
              <a:rPr lang="en-US" sz="5300" dirty="0" smtClean="0"/>
              <a:t> </a:t>
            </a:r>
            <a:endParaRPr lang="en-US" sz="5300" dirty="0"/>
          </a:p>
        </p:txBody>
      </p:sp>
    </p:spTree>
    <p:extLst>
      <p:ext uri="{BB962C8B-B14F-4D97-AF65-F5344CB8AC3E}">
        <p14:creationId xmlns:p14="http://schemas.microsoft.com/office/powerpoint/2010/main" val="1059803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Reviewing Existing University and/or Program Policies</a:t>
            </a:r>
            <a:r>
              <a:rPr lang="en-US" dirty="0" smtClean="0"/>
              <a:t/>
            </a:r>
            <a:br>
              <a:rPr lang="en-US" dirty="0" smtClean="0"/>
            </a:br>
            <a:endParaRPr lang="en-US" dirty="0"/>
          </a:p>
        </p:txBody>
      </p:sp>
      <p:sp>
        <p:nvSpPr>
          <p:cNvPr id="5" name="Content Placeholder 2"/>
          <p:cNvSpPr txBox="1">
            <a:spLocks/>
          </p:cNvSpPr>
          <p:nvPr/>
        </p:nvSpPr>
        <p:spPr>
          <a:xfrm>
            <a:off x="1371600" y="2286000"/>
            <a:ext cx="9601200" cy="35814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ClrTx/>
              <a:buNone/>
            </a:pPr>
            <a:r>
              <a:rPr lang="en-US" sz="3600" b="1" i="1" dirty="0" smtClean="0"/>
              <a:t>Does your University and/or program anti-discrimination, harassment and bullying  policy explicitly prohibit conduct based on one’s sexual orientation, gender identity, gender expression or transgender status?</a:t>
            </a:r>
          </a:p>
        </p:txBody>
      </p:sp>
    </p:spTree>
    <p:extLst>
      <p:ext uri="{BB962C8B-B14F-4D97-AF65-F5344CB8AC3E}">
        <p14:creationId xmlns:p14="http://schemas.microsoft.com/office/powerpoint/2010/main" val="1224753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4198" y="1032553"/>
            <a:ext cx="9601200" cy="3581400"/>
          </a:xfrm>
        </p:spPr>
        <p:txBody>
          <a:bodyPr>
            <a:noAutofit/>
          </a:bodyPr>
          <a:lstStyle/>
          <a:p>
            <a:pPr marL="0" indent="0">
              <a:buNone/>
            </a:pPr>
            <a:r>
              <a:rPr lang="en-US" sz="3600" b="1" dirty="0" smtClean="0"/>
              <a:t>Policy </a:t>
            </a:r>
            <a:r>
              <a:rPr lang="en-US" sz="3600" b="1" dirty="0"/>
              <a:t>should include language related to</a:t>
            </a:r>
            <a:r>
              <a:rPr lang="en-US" sz="3600" b="1" dirty="0" smtClean="0"/>
              <a:t>:</a:t>
            </a:r>
            <a:endParaRPr lang="en-US" sz="3600" dirty="0"/>
          </a:p>
          <a:p>
            <a:r>
              <a:rPr lang="en-US" sz="3600" dirty="0" smtClean="0"/>
              <a:t>Bullying</a:t>
            </a:r>
            <a:r>
              <a:rPr lang="en-US" sz="3600" dirty="0"/>
              <a:t>, Harassment and Discrimination</a:t>
            </a:r>
          </a:p>
          <a:p>
            <a:r>
              <a:rPr lang="en-US" sz="3600" dirty="0" smtClean="0"/>
              <a:t>Privacy/Confidentiality</a:t>
            </a:r>
            <a:endParaRPr lang="en-US" sz="3600" dirty="0"/>
          </a:p>
          <a:p>
            <a:r>
              <a:rPr lang="en-US" sz="3600" dirty="0" smtClean="0"/>
              <a:t>Media </a:t>
            </a:r>
            <a:r>
              <a:rPr lang="en-US" sz="3600" dirty="0"/>
              <a:t>&amp; Community Communication</a:t>
            </a:r>
          </a:p>
          <a:p>
            <a:r>
              <a:rPr lang="en-US" sz="3600" dirty="0" smtClean="0"/>
              <a:t>Official </a:t>
            </a:r>
            <a:r>
              <a:rPr lang="en-US" sz="3600" dirty="0"/>
              <a:t>Records/Pronouns</a:t>
            </a:r>
          </a:p>
          <a:p>
            <a:r>
              <a:rPr lang="en-US" sz="3600" dirty="0" smtClean="0"/>
              <a:t>Gender </a:t>
            </a:r>
            <a:r>
              <a:rPr lang="en-US" sz="3600" dirty="0"/>
              <a:t>Segregated Activities/Areas &amp; Dress Code</a:t>
            </a:r>
          </a:p>
          <a:p>
            <a:r>
              <a:rPr lang="en-US" sz="3600" dirty="0" smtClean="0"/>
              <a:t>Training </a:t>
            </a:r>
            <a:r>
              <a:rPr lang="en-US" sz="3600" dirty="0"/>
              <a:t>&amp; Development</a:t>
            </a:r>
          </a:p>
        </p:txBody>
      </p:sp>
    </p:spTree>
    <p:extLst>
      <p:ext uri="{BB962C8B-B14F-4D97-AF65-F5344CB8AC3E}">
        <p14:creationId xmlns:p14="http://schemas.microsoft.com/office/powerpoint/2010/main" val="30248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06162"/>
            <a:ext cx="10820400" cy="727429"/>
          </a:xfrm>
        </p:spPr>
        <p:txBody>
          <a:bodyPr>
            <a:normAutofit fontScale="90000"/>
          </a:bodyPr>
          <a:lstStyle/>
          <a:p>
            <a:r>
              <a:rPr lang="en-US" dirty="0" smtClean="0">
                <a:solidFill>
                  <a:srgbClr val="C00000"/>
                </a:solidFill>
              </a:rPr>
              <a:t>How does your institution/program measure up?</a:t>
            </a:r>
            <a:br>
              <a:rPr lang="en-US" dirty="0" smtClean="0">
                <a:solidFill>
                  <a:srgbClr val="C00000"/>
                </a:solidFill>
              </a:rPr>
            </a:br>
            <a:r>
              <a:rPr lang="en-US" dirty="0" smtClean="0"/>
              <a:t/>
            </a:r>
            <a:br>
              <a:rPr lang="en-US" dirty="0" smtClean="0"/>
            </a:br>
            <a:endParaRPr lang="en-US" dirty="0"/>
          </a:p>
        </p:txBody>
      </p:sp>
      <p:sp>
        <p:nvSpPr>
          <p:cNvPr id="5" name="Content Placeholder 2"/>
          <p:cNvSpPr txBox="1">
            <a:spLocks/>
          </p:cNvSpPr>
          <p:nvPr/>
        </p:nvSpPr>
        <p:spPr>
          <a:xfrm>
            <a:off x="1222624" y="1864758"/>
            <a:ext cx="10222787" cy="4289461"/>
          </a:xfrm>
          <a:prstGeom prst="rect">
            <a:avLst/>
          </a:prstGeom>
        </p:spPr>
        <p:txBody>
          <a:bodyPr vert="horz" lIns="91440" tIns="45720" rIns="91440" bIns="45720" rtlCol="0">
            <a:normAutofit fontScale="7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buClrTx/>
              <a:buFont typeface="Wingdings" panose="05000000000000000000" pitchFamily="2" charset="2"/>
              <a:buChar char="q"/>
            </a:pPr>
            <a:r>
              <a:rPr lang="en-US" sz="3600" dirty="0"/>
              <a:t>Has your school published guidelines to promote the respectful treatment of transgender students? </a:t>
            </a:r>
            <a:endParaRPr lang="en-US" sz="3600" dirty="0" smtClean="0"/>
          </a:p>
          <a:p>
            <a:pPr>
              <a:buClrTx/>
              <a:buFont typeface="Wingdings" panose="05000000000000000000" pitchFamily="2" charset="2"/>
              <a:buChar char="q"/>
            </a:pPr>
            <a:r>
              <a:rPr lang="en-US" sz="3600" dirty="0" smtClean="0"/>
              <a:t>Are </a:t>
            </a:r>
            <a:r>
              <a:rPr lang="en-US" sz="3600" dirty="0"/>
              <a:t>gender identity and expression included in your school’s nondiscrimination policy? </a:t>
            </a:r>
            <a:endParaRPr lang="en-US" sz="3600" dirty="0" smtClean="0"/>
          </a:p>
          <a:p>
            <a:pPr>
              <a:buClrTx/>
              <a:buFont typeface="Wingdings" panose="05000000000000000000" pitchFamily="2" charset="2"/>
              <a:buChar char="q"/>
            </a:pPr>
            <a:r>
              <a:rPr lang="en-US" sz="3600" dirty="0" smtClean="0"/>
              <a:t>Do faculty/staff </a:t>
            </a:r>
            <a:r>
              <a:rPr lang="en-US" sz="3600" dirty="0"/>
              <a:t>members respect and honor students’ gender identity and expression</a:t>
            </a:r>
            <a:r>
              <a:rPr lang="en-US" sz="3600" dirty="0" smtClean="0"/>
              <a:t>?</a:t>
            </a:r>
          </a:p>
          <a:p>
            <a:pPr>
              <a:buClrTx/>
              <a:buFont typeface="Wingdings" panose="05000000000000000000" pitchFamily="2" charset="2"/>
              <a:buChar char="q"/>
            </a:pPr>
            <a:r>
              <a:rPr lang="en-US" sz="3600" dirty="0" smtClean="0"/>
              <a:t> </a:t>
            </a:r>
            <a:r>
              <a:rPr lang="en-US" sz="3600" dirty="0"/>
              <a:t>Are </a:t>
            </a:r>
            <a:r>
              <a:rPr lang="en-US" sz="3600" dirty="0" smtClean="0"/>
              <a:t>staff </a:t>
            </a:r>
            <a:r>
              <a:rPr lang="en-US" sz="3600" dirty="0"/>
              <a:t>trained on transgender issues</a:t>
            </a:r>
            <a:r>
              <a:rPr lang="en-US" sz="3600" dirty="0" smtClean="0"/>
              <a:t>?</a:t>
            </a:r>
          </a:p>
          <a:p>
            <a:pPr>
              <a:buClrTx/>
              <a:buFont typeface="Wingdings" panose="05000000000000000000" pitchFamily="2" charset="2"/>
              <a:buChar char="q"/>
            </a:pPr>
            <a:r>
              <a:rPr lang="en-US" sz="3600" dirty="0"/>
              <a:t>Do students know what to do and who to talk to if they’re intimidated, threatened or harassed because of their gender identity or expression? </a:t>
            </a:r>
            <a:endParaRPr lang="en-US" sz="3600" dirty="0" smtClean="0"/>
          </a:p>
          <a:p>
            <a:pPr>
              <a:buClrTx/>
              <a:buFont typeface="Wingdings" panose="05000000000000000000" pitchFamily="2" charset="2"/>
              <a:buChar char="q"/>
            </a:pPr>
            <a:r>
              <a:rPr lang="en-US" sz="3600" dirty="0" smtClean="0"/>
              <a:t>Are </a:t>
            </a:r>
            <a:r>
              <a:rPr lang="en-US" sz="3600" dirty="0"/>
              <a:t>restroom facilities safe and accessible for transgender students?</a:t>
            </a:r>
            <a:endParaRPr lang="en-US" sz="3600" b="1" i="1" dirty="0" smtClean="0"/>
          </a:p>
        </p:txBody>
      </p:sp>
    </p:spTree>
    <p:extLst>
      <p:ext uri="{BB962C8B-B14F-4D97-AF65-F5344CB8AC3E}">
        <p14:creationId xmlns:p14="http://schemas.microsoft.com/office/powerpoint/2010/main" val="887788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06162"/>
            <a:ext cx="10820400" cy="727429"/>
          </a:xfrm>
        </p:spPr>
        <p:txBody>
          <a:bodyPr>
            <a:normAutofit fontScale="90000"/>
          </a:bodyPr>
          <a:lstStyle/>
          <a:p>
            <a:r>
              <a:rPr lang="en-US" dirty="0" smtClean="0">
                <a:solidFill>
                  <a:srgbClr val="C00000"/>
                </a:solidFill>
              </a:rPr>
              <a:t>Staff Training</a:t>
            </a:r>
            <a:br>
              <a:rPr lang="en-US" dirty="0" smtClean="0">
                <a:solidFill>
                  <a:srgbClr val="C00000"/>
                </a:solidFill>
              </a:rPr>
            </a:br>
            <a:r>
              <a:rPr lang="en-US" dirty="0" smtClean="0"/>
              <a:t/>
            </a:r>
            <a:br>
              <a:rPr lang="en-US" dirty="0" smtClean="0"/>
            </a:br>
            <a:endParaRPr lang="en-US" dirty="0"/>
          </a:p>
        </p:txBody>
      </p:sp>
      <p:sp>
        <p:nvSpPr>
          <p:cNvPr id="5" name="Content Placeholder 2"/>
          <p:cNvSpPr txBox="1">
            <a:spLocks/>
          </p:cNvSpPr>
          <p:nvPr/>
        </p:nvSpPr>
        <p:spPr>
          <a:xfrm>
            <a:off x="1222624" y="1864758"/>
            <a:ext cx="10222787" cy="428946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ClrTx/>
              <a:buNone/>
            </a:pPr>
            <a:r>
              <a:rPr lang="en-US" sz="3600" dirty="0"/>
              <a:t>Camp staff training </a:t>
            </a:r>
            <a:r>
              <a:rPr lang="en-US" sz="3600" dirty="0" smtClean="0"/>
              <a:t>should </a:t>
            </a:r>
            <a:r>
              <a:rPr lang="en-US" sz="3600" dirty="0"/>
              <a:t>include topics related to </a:t>
            </a:r>
            <a:endParaRPr lang="en-US" sz="3600" dirty="0" smtClean="0"/>
          </a:p>
          <a:p>
            <a:pPr>
              <a:buClrTx/>
              <a:buFont typeface="Wingdings" panose="05000000000000000000" pitchFamily="2" charset="2"/>
              <a:buChar char="q"/>
            </a:pPr>
            <a:r>
              <a:rPr lang="en-US" sz="3600" dirty="0" smtClean="0"/>
              <a:t>interventions </a:t>
            </a:r>
            <a:r>
              <a:rPr lang="en-US" sz="3600" dirty="0"/>
              <a:t>for aggression and name </a:t>
            </a:r>
            <a:r>
              <a:rPr lang="en-US" sz="3600" dirty="0" smtClean="0"/>
              <a:t>calling</a:t>
            </a:r>
          </a:p>
          <a:p>
            <a:pPr>
              <a:buClrTx/>
              <a:buFont typeface="Wingdings" panose="05000000000000000000" pitchFamily="2" charset="2"/>
              <a:buChar char="q"/>
            </a:pPr>
            <a:r>
              <a:rPr lang="en-US" sz="3600" dirty="0"/>
              <a:t>eliminating harassing </a:t>
            </a:r>
            <a:r>
              <a:rPr lang="en-US" sz="3600" dirty="0" smtClean="0"/>
              <a:t>behaviors</a:t>
            </a:r>
          </a:p>
          <a:p>
            <a:pPr>
              <a:buClrTx/>
              <a:buFont typeface="Wingdings" panose="05000000000000000000" pitchFamily="2" charset="2"/>
              <a:buChar char="q"/>
            </a:pPr>
            <a:r>
              <a:rPr lang="en-US" sz="3600" dirty="0"/>
              <a:t>using preferred pronouns </a:t>
            </a:r>
            <a:endParaRPr lang="en-US" sz="3600" dirty="0" smtClean="0"/>
          </a:p>
          <a:p>
            <a:pPr>
              <a:buClrTx/>
              <a:buFont typeface="Wingdings" panose="05000000000000000000" pitchFamily="2" charset="2"/>
              <a:buChar char="q"/>
            </a:pPr>
            <a:r>
              <a:rPr lang="en-US" sz="3600" dirty="0" smtClean="0"/>
              <a:t>discussing </a:t>
            </a:r>
            <a:r>
              <a:rPr lang="en-US" sz="3600" dirty="0"/>
              <a:t>rights of young people to feel safe and the risks they face</a:t>
            </a:r>
            <a:endParaRPr lang="en-US" sz="3600" dirty="0" smtClean="0"/>
          </a:p>
        </p:txBody>
      </p:sp>
    </p:spTree>
    <p:extLst>
      <p:ext uri="{BB962C8B-B14F-4D97-AF65-F5344CB8AC3E}">
        <p14:creationId xmlns:p14="http://schemas.microsoft.com/office/powerpoint/2010/main" val="1105496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Relevant Financial Disclosure</a:t>
            </a:r>
            <a:endParaRPr lang="en-US" b="1" dirty="0"/>
          </a:p>
        </p:txBody>
      </p:sp>
      <p:sp>
        <p:nvSpPr>
          <p:cNvPr id="3" name="Content Placeholder 2"/>
          <p:cNvSpPr>
            <a:spLocks noGrp="1"/>
          </p:cNvSpPr>
          <p:nvPr>
            <p:ph idx="1"/>
          </p:nvPr>
        </p:nvSpPr>
        <p:spPr/>
        <p:txBody>
          <a:bodyPr>
            <a:normAutofit/>
          </a:bodyPr>
          <a:lstStyle/>
          <a:p>
            <a:pPr marL="0" indent="0">
              <a:buNone/>
            </a:pPr>
            <a:r>
              <a:rPr lang="en-US" sz="4400" dirty="0" smtClean="0"/>
              <a:t>Jocelyn Gehring</a:t>
            </a:r>
          </a:p>
          <a:p>
            <a:pPr marL="0" indent="0">
              <a:buNone/>
            </a:pPr>
            <a:r>
              <a:rPr lang="en-US" sz="4400" i="1" dirty="0" smtClean="0"/>
              <a:t>I have nothing to disclose. </a:t>
            </a:r>
            <a:endParaRPr lang="en-US" sz="4400" i="1" dirty="0"/>
          </a:p>
        </p:txBody>
      </p:sp>
    </p:spTree>
    <p:extLst>
      <p:ext uri="{BB962C8B-B14F-4D97-AF65-F5344CB8AC3E}">
        <p14:creationId xmlns:p14="http://schemas.microsoft.com/office/powerpoint/2010/main" val="2470495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083" y="1154909"/>
            <a:ext cx="10381213" cy="1485900"/>
          </a:xfrm>
        </p:spPr>
        <p:txBody>
          <a:bodyPr/>
          <a:lstStyle/>
          <a:p>
            <a:r>
              <a:rPr lang="en-US" dirty="0" smtClean="0">
                <a:solidFill>
                  <a:srgbClr val="C00000"/>
                </a:solidFill>
              </a:rPr>
              <a:t>RESPONDING TO ANTI- LGBTQ BEHAVIOR</a:t>
            </a:r>
            <a:endParaRPr lang="en-US" dirty="0">
              <a:solidFill>
                <a:srgbClr val="C00000"/>
              </a:solidFill>
            </a:endParaRPr>
          </a:p>
        </p:txBody>
      </p:sp>
      <p:sp>
        <p:nvSpPr>
          <p:cNvPr id="3" name="Content Placeholder 2"/>
          <p:cNvSpPr>
            <a:spLocks noGrp="1"/>
          </p:cNvSpPr>
          <p:nvPr>
            <p:ph sz="half" idx="1"/>
          </p:nvPr>
        </p:nvSpPr>
        <p:spPr>
          <a:xfrm>
            <a:off x="1547083" y="2010626"/>
            <a:ext cx="4447786" cy="3581401"/>
          </a:xfrm>
        </p:spPr>
        <p:txBody>
          <a:bodyPr/>
          <a:lstStyle/>
          <a:p>
            <a:r>
              <a:rPr lang="en-US" dirty="0" smtClean="0"/>
              <a:t>Address name-calling, bulling or harassment immediately</a:t>
            </a:r>
          </a:p>
          <a:p>
            <a:r>
              <a:rPr lang="en-US" dirty="0" smtClean="0"/>
              <a:t>Name the behavior</a:t>
            </a:r>
          </a:p>
          <a:p>
            <a:r>
              <a:rPr lang="en-US" dirty="0" smtClean="0"/>
              <a:t>Use this as a teachable moment, now or later, publically or privately</a:t>
            </a:r>
            <a:endParaRPr lang="en-US" dirty="0"/>
          </a:p>
        </p:txBody>
      </p:sp>
      <p:sp>
        <p:nvSpPr>
          <p:cNvPr id="4" name="Content Placeholder 3"/>
          <p:cNvSpPr>
            <a:spLocks noGrp="1"/>
          </p:cNvSpPr>
          <p:nvPr>
            <p:ph sz="half" idx="2"/>
          </p:nvPr>
        </p:nvSpPr>
        <p:spPr>
          <a:xfrm>
            <a:off x="6593852" y="2010626"/>
            <a:ext cx="4447786" cy="3581401"/>
          </a:xfrm>
        </p:spPr>
        <p:txBody>
          <a:bodyPr/>
          <a:lstStyle/>
          <a:p>
            <a:r>
              <a:rPr lang="en-US" dirty="0" smtClean="0"/>
              <a:t>Support the minor being targeted. Ask them what they need/want</a:t>
            </a:r>
          </a:p>
          <a:p>
            <a:r>
              <a:rPr lang="en-US" dirty="0" smtClean="0"/>
              <a:t>Enforce anti-bullying and discrimination policies in your program/campus.</a:t>
            </a:r>
            <a:endParaRPr lang="en-US" dirty="0"/>
          </a:p>
        </p:txBody>
      </p:sp>
      <p:pic>
        <p:nvPicPr>
          <p:cNvPr id="6" name="Picture 5"/>
          <p:cNvPicPr>
            <a:picLocks noChangeAspect="1"/>
          </p:cNvPicPr>
          <p:nvPr/>
        </p:nvPicPr>
        <p:blipFill>
          <a:blip r:embed="rId2"/>
          <a:stretch>
            <a:fillRect/>
          </a:stretch>
        </p:blipFill>
        <p:spPr>
          <a:xfrm>
            <a:off x="2389448" y="4135518"/>
            <a:ext cx="7809825" cy="2312226"/>
          </a:xfrm>
          <a:prstGeom prst="rect">
            <a:avLst/>
          </a:prstGeom>
        </p:spPr>
      </p:pic>
    </p:spTree>
    <p:extLst>
      <p:ext uri="{BB962C8B-B14F-4D97-AF65-F5344CB8AC3E}">
        <p14:creationId xmlns:p14="http://schemas.microsoft.com/office/powerpoint/2010/main" val="42479338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Answering questions from parents</a:t>
            </a:r>
            <a:r>
              <a:rPr lang="en-US" dirty="0"/>
              <a:t/>
            </a:r>
            <a:br>
              <a:rPr lang="en-US" dirty="0"/>
            </a:br>
            <a:endParaRPr lang="en-US" dirty="0"/>
          </a:p>
        </p:txBody>
      </p:sp>
      <p:sp>
        <p:nvSpPr>
          <p:cNvPr id="3" name="Content Placeholder 2"/>
          <p:cNvSpPr>
            <a:spLocks noGrp="1"/>
          </p:cNvSpPr>
          <p:nvPr>
            <p:ph idx="1"/>
          </p:nvPr>
        </p:nvSpPr>
        <p:spPr>
          <a:xfrm>
            <a:off x="1279132" y="1387011"/>
            <a:ext cx="9601200" cy="4161890"/>
          </a:xfrm>
        </p:spPr>
        <p:txBody>
          <a:bodyPr>
            <a:noAutofit/>
          </a:bodyPr>
          <a:lstStyle/>
          <a:p>
            <a:endParaRPr lang="en-US" sz="2400" dirty="0"/>
          </a:p>
          <a:p>
            <a:pPr marL="0" indent="0">
              <a:buNone/>
            </a:pPr>
            <a:r>
              <a:rPr lang="en-US" sz="2400" dirty="0" smtClean="0"/>
              <a:t></a:t>
            </a:r>
            <a:r>
              <a:rPr lang="en-US" sz="2400" dirty="0"/>
              <a:t>Listen to parents’ concerns and make sure they feel heard. </a:t>
            </a:r>
          </a:p>
          <a:p>
            <a:pPr marL="0" indent="0">
              <a:buNone/>
            </a:pPr>
            <a:r>
              <a:rPr lang="en-US" sz="2400" dirty="0"/>
              <a:t>Take an educational approach to: </a:t>
            </a:r>
          </a:p>
          <a:p>
            <a:pPr marL="0" indent="0">
              <a:buNone/>
            </a:pPr>
            <a:r>
              <a:rPr lang="en-US" sz="2400" dirty="0"/>
              <a:t>	</a:t>
            </a:r>
            <a:r>
              <a:rPr lang="en-US" sz="2400" dirty="0" smtClean="0"/>
              <a:t>*Questions </a:t>
            </a:r>
            <a:r>
              <a:rPr lang="en-US" sz="2400" dirty="0"/>
              <a:t>or misunderstandings about gender identity and </a:t>
            </a:r>
            <a:r>
              <a:rPr lang="en-US" sz="2400" dirty="0" smtClean="0"/>
              <a:t>	expression</a:t>
            </a:r>
            <a:r>
              <a:rPr lang="en-US" sz="2400" dirty="0"/>
              <a:t>. </a:t>
            </a:r>
          </a:p>
          <a:p>
            <a:pPr marL="0" indent="0">
              <a:buNone/>
            </a:pPr>
            <a:r>
              <a:rPr lang="en-US" sz="2400" dirty="0"/>
              <a:t>	</a:t>
            </a:r>
            <a:r>
              <a:rPr lang="en-US" sz="2400" dirty="0" smtClean="0"/>
              <a:t>*What </a:t>
            </a:r>
            <a:r>
              <a:rPr lang="en-US" sz="2400" dirty="0"/>
              <a:t>information about other children can be shared. </a:t>
            </a:r>
          </a:p>
          <a:p>
            <a:pPr marL="0" indent="0">
              <a:buNone/>
            </a:pPr>
            <a:r>
              <a:rPr lang="en-US" sz="2400" dirty="0"/>
              <a:t>	</a:t>
            </a:r>
            <a:r>
              <a:rPr lang="en-US" sz="2400" dirty="0" smtClean="0"/>
              <a:t>*The </a:t>
            </a:r>
            <a:r>
              <a:rPr lang="en-US" sz="2400" dirty="0"/>
              <a:t>variety of identities and viewpoints children are exposed to </a:t>
            </a:r>
            <a:r>
              <a:rPr lang="en-US" sz="2400" dirty="0" smtClean="0"/>
              <a:t>	in </a:t>
            </a:r>
            <a:r>
              <a:rPr lang="en-US" sz="2400" dirty="0"/>
              <a:t>such a </a:t>
            </a:r>
            <a:r>
              <a:rPr lang="en-US" sz="2400" dirty="0" smtClean="0"/>
              <a:t>camp setting </a:t>
            </a:r>
            <a:r>
              <a:rPr lang="en-US" sz="2400" dirty="0"/>
              <a:t>and the value of diversity. </a:t>
            </a:r>
          </a:p>
          <a:p>
            <a:pPr marL="0" indent="0">
              <a:buNone/>
            </a:pPr>
            <a:r>
              <a:rPr lang="en-US" sz="2400" dirty="0"/>
              <a:t>	</a:t>
            </a:r>
            <a:r>
              <a:rPr lang="en-US" sz="2400" dirty="0" smtClean="0"/>
              <a:t>*University/program values and equal opportunity policies. </a:t>
            </a:r>
          </a:p>
          <a:p>
            <a:pPr marL="0" indent="0">
              <a:buNone/>
            </a:pPr>
            <a:r>
              <a:rPr lang="en-US" sz="2400" dirty="0" smtClean="0"/>
              <a:t>Be clear and consistent in your discussion </a:t>
            </a:r>
          </a:p>
          <a:p>
            <a:pPr marL="0" indent="0">
              <a:buNone/>
            </a:pPr>
            <a:r>
              <a:rPr lang="en-US" sz="2400" dirty="0" smtClean="0"/>
              <a:t></a:t>
            </a:r>
            <a:r>
              <a:rPr lang="en-US" sz="2400" dirty="0"/>
              <a:t>Keep notes on dates, times, and details of </a:t>
            </a:r>
            <a:r>
              <a:rPr lang="en-US" sz="2400" dirty="0" smtClean="0"/>
              <a:t>conversations</a:t>
            </a:r>
            <a:endParaRPr lang="en-US" sz="2400" dirty="0"/>
          </a:p>
        </p:txBody>
      </p:sp>
    </p:spTree>
    <p:extLst>
      <p:ext uri="{BB962C8B-B14F-4D97-AF65-F5344CB8AC3E}">
        <p14:creationId xmlns:p14="http://schemas.microsoft.com/office/powerpoint/2010/main" val="3798209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31" y="151007"/>
            <a:ext cx="11969394" cy="4636983"/>
          </a:xfrm>
        </p:spPr>
        <p:txBody>
          <a:bodyPr>
            <a:normAutofit/>
          </a:bodyPr>
          <a:lstStyle/>
          <a:p>
            <a:pPr algn="ctr">
              <a:lnSpc>
                <a:spcPct val="100000"/>
              </a:lnSpc>
              <a:spcAft>
                <a:spcPts val="0"/>
              </a:spcAft>
            </a:pPr>
            <a:r>
              <a:rPr lang="en-US" sz="5300" b="1" dirty="0" smtClean="0">
                <a:solidFill>
                  <a:schemeClr val="tx1"/>
                </a:solidFill>
              </a:rPr>
              <a:t>Legal landscape</a:t>
            </a:r>
            <a:r>
              <a:rPr lang="en-US" sz="5300" b="1" dirty="0"/>
              <a:t/>
            </a:r>
            <a:br>
              <a:rPr lang="en-US" sz="5300" b="1" dirty="0"/>
            </a:br>
            <a:r>
              <a:rPr lang="en-US" sz="5300" dirty="0" smtClean="0"/>
              <a:t/>
            </a:r>
            <a:br>
              <a:rPr lang="en-US" sz="5300" dirty="0" smtClean="0"/>
            </a:br>
            <a:r>
              <a:rPr lang="en-US" sz="5300" dirty="0" smtClean="0"/>
              <a:t> </a:t>
            </a:r>
            <a:endParaRPr lang="en-US" sz="5300" dirty="0"/>
          </a:p>
        </p:txBody>
      </p:sp>
    </p:spTree>
    <p:extLst>
      <p:ext uri="{BB962C8B-B14F-4D97-AF65-F5344CB8AC3E}">
        <p14:creationId xmlns:p14="http://schemas.microsoft.com/office/powerpoint/2010/main" val="1360621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7794"/>
            <a:ext cx="9601200" cy="1265538"/>
          </a:xfrm>
        </p:spPr>
        <p:txBody>
          <a:bodyPr>
            <a:normAutofit fontScale="90000"/>
          </a:bodyPr>
          <a:lstStyle/>
          <a:p>
            <a:r>
              <a:rPr lang="en-US" dirty="0"/>
              <a:t/>
            </a:r>
            <a:br>
              <a:rPr lang="en-US" dirty="0"/>
            </a:br>
            <a:r>
              <a:rPr lang="en-US" b="1" dirty="0"/>
              <a:t>Protections for Transgender Youth </a:t>
            </a:r>
            <a:endParaRPr lang="en-US" dirty="0"/>
          </a:p>
        </p:txBody>
      </p:sp>
      <p:sp>
        <p:nvSpPr>
          <p:cNvPr id="3" name="Content Placeholder 2"/>
          <p:cNvSpPr>
            <a:spLocks noGrp="1"/>
          </p:cNvSpPr>
          <p:nvPr>
            <p:ph idx="1"/>
          </p:nvPr>
        </p:nvSpPr>
        <p:spPr>
          <a:xfrm>
            <a:off x="1207213" y="611313"/>
            <a:ext cx="9601200" cy="3581400"/>
          </a:xfrm>
        </p:spPr>
        <p:txBody>
          <a:bodyPr>
            <a:normAutofit fontScale="92500" lnSpcReduction="10000"/>
          </a:bodyPr>
          <a:lstStyle/>
          <a:p>
            <a:endParaRPr lang="en-US" dirty="0"/>
          </a:p>
          <a:p>
            <a:endParaRPr lang="en-US" dirty="0"/>
          </a:p>
          <a:p>
            <a:r>
              <a:rPr lang="en-US" sz="2800" dirty="0"/>
              <a:t>The U.S. Department of Education (ED) has clarified that discrimination based on gender identity in schools violates Title IX of the 1964 Civil Rights Act. </a:t>
            </a:r>
          </a:p>
          <a:p>
            <a:r>
              <a:rPr lang="en-US" sz="2800" dirty="0" smtClean="0"/>
              <a:t>US Department of ED</a:t>
            </a:r>
            <a:r>
              <a:rPr lang="en-US" sz="2800" dirty="0"/>
              <a:t>, the Department of Justice (DOJ), and the Office of Civil Rights (OCR) has confirmed that sex discrimination in schools includes discrimination based on </a:t>
            </a:r>
            <a:r>
              <a:rPr lang="en-US" sz="2800" i="1" dirty="0"/>
              <a:t>“gender identity, gender expression, and nonconformity with gender stereotypes</a:t>
            </a:r>
            <a:r>
              <a:rPr lang="en-US" sz="2800" dirty="0"/>
              <a:t>.” </a:t>
            </a:r>
            <a:endParaRPr lang="en-US" sz="2800" dirty="0" smtClean="0"/>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26181990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7794"/>
            <a:ext cx="9601200" cy="1265538"/>
          </a:xfrm>
        </p:spPr>
        <p:txBody>
          <a:bodyPr>
            <a:normAutofit fontScale="90000"/>
          </a:bodyPr>
          <a:lstStyle/>
          <a:p>
            <a:r>
              <a:rPr lang="en-US" dirty="0"/>
              <a:t/>
            </a:r>
            <a:br>
              <a:rPr lang="en-US" dirty="0"/>
            </a:br>
            <a:r>
              <a:rPr lang="en-US" b="1" dirty="0"/>
              <a:t>Protections for Transgender Youth </a:t>
            </a:r>
            <a:endParaRPr lang="en-US" dirty="0"/>
          </a:p>
        </p:txBody>
      </p:sp>
      <p:sp>
        <p:nvSpPr>
          <p:cNvPr id="3" name="Content Placeholder 2"/>
          <p:cNvSpPr>
            <a:spLocks noGrp="1"/>
          </p:cNvSpPr>
          <p:nvPr>
            <p:ph idx="1"/>
          </p:nvPr>
        </p:nvSpPr>
        <p:spPr>
          <a:xfrm>
            <a:off x="1207213" y="611313"/>
            <a:ext cx="10751906" cy="6015518"/>
          </a:xfrm>
        </p:spPr>
        <p:txBody>
          <a:bodyPr>
            <a:normAutofit fontScale="55000" lnSpcReduction="20000"/>
          </a:bodyPr>
          <a:lstStyle/>
          <a:p>
            <a:endParaRPr lang="en-US" dirty="0"/>
          </a:p>
          <a:p>
            <a:endParaRPr lang="en-US" dirty="0"/>
          </a:p>
          <a:p>
            <a:endParaRPr lang="en-US" dirty="0"/>
          </a:p>
          <a:p>
            <a:endParaRPr lang="en-US" dirty="0"/>
          </a:p>
          <a:p>
            <a:r>
              <a:rPr lang="en-US" sz="4400" dirty="0"/>
              <a:t>On July 24, 2013, the DOJ resolved a settlement with a school on behalf of a 12-year-old transgender boy who was </a:t>
            </a:r>
            <a:r>
              <a:rPr lang="en-US" sz="4400" i="1" dirty="0"/>
              <a:t>told to use a restroom in the nurse’s office instead of the boy’s restroom and locker room, and told he could not room with the cisgender boys on a field trip. </a:t>
            </a:r>
            <a:endParaRPr lang="en-US" sz="4400" dirty="0"/>
          </a:p>
          <a:p>
            <a:r>
              <a:rPr lang="en-US" sz="4400" dirty="0"/>
              <a:t>This treatment made the student the target of awkward questions and teasing that interfered with his ability to focus at school. </a:t>
            </a:r>
          </a:p>
          <a:p>
            <a:r>
              <a:rPr lang="en-US" sz="4400" dirty="0"/>
              <a:t>The 2013 settlement requires the School District to: </a:t>
            </a:r>
          </a:p>
          <a:p>
            <a:r>
              <a:rPr lang="en-US" sz="4400" dirty="0"/>
              <a:t>Grant the student access to the same facilities as any other male student </a:t>
            </a:r>
          </a:p>
          <a:p>
            <a:r>
              <a:rPr lang="en-US" sz="4400" dirty="0"/>
              <a:t>Develop transgender-inclusive nondiscrimination policies </a:t>
            </a:r>
          </a:p>
          <a:p>
            <a:r>
              <a:rPr lang="en-US" sz="4400" dirty="0"/>
              <a:t>Put its staff through anti-discrimination trainings </a:t>
            </a:r>
          </a:p>
          <a:p>
            <a:r>
              <a:rPr lang="en-US" sz="4400" dirty="0"/>
              <a:t>Undergo monitoring and reporting </a:t>
            </a:r>
          </a:p>
          <a:p>
            <a:r>
              <a:rPr lang="en-US" sz="4400" b="1" dirty="0"/>
              <a:t>Student v. Arcadia Unified School District </a:t>
            </a:r>
            <a:endParaRPr lang="en-US" sz="4400" dirty="0"/>
          </a:p>
          <a:p>
            <a:endParaRPr lang="en-US" dirty="0" smtClean="0"/>
          </a:p>
          <a:p>
            <a:pPr marL="0" indent="0">
              <a:buNone/>
            </a:pPr>
            <a:endParaRPr lang="en-US" dirty="0"/>
          </a:p>
        </p:txBody>
      </p:sp>
    </p:spTree>
    <p:extLst>
      <p:ext uri="{BB962C8B-B14F-4D97-AF65-F5344CB8AC3E}">
        <p14:creationId xmlns:p14="http://schemas.microsoft.com/office/powerpoint/2010/main" val="2276620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1266" name="Picture 2" descr="United State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033" y="1003871"/>
            <a:ext cx="6464553" cy="40526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836153" y="1345915"/>
            <a:ext cx="4320049" cy="4164244"/>
          </a:xfrm>
          <a:prstGeom prst="rect">
            <a:avLst/>
          </a:prstGeom>
        </p:spPr>
      </p:pic>
    </p:spTree>
    <p:extLst>
      <p:ext uri="{BB962C8B-B14F-4D97-AF65-F5344CB8AC3E}">
        <p14:creationId xmlns:p14="http://schemas.microsoft.com/office/powerpoint/2010/main" val="3399364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99530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861" y="894522"/>
            <a:ext cx="10913165" cy="5834269"/>
          </a:xfrm>
        </p:spPr>
        <p:txBody>
          <a:bodyPr>
            <a:normAutofit fontScale="85000" lnSpcReduction="20000"/>
          </a:bodyPr>
          <a:lstStyle/>
          <a:p>
            <a:pPr marL="0" indent="0">
              <a:lnSpc>
                <a:spcPct val="100000"/>
              </a:lnSpc>
              <a:spcBef>
                <a:spcPts val="0"/>
              </a:spcBef>
              <a:spcAft>
                <a:spcPts val="0"/>
              </a:spcAft>
              <a:buNone/>
            </a:pPr>
            <a:r>
              <a:rPr lang="en-US" sz="3300" b="1" u="sng" dirty="0" smtClean="0">
                <a:solidFill>
                  <a:srgbClr val="669900"/>
                </a:solidFill>
              </a:rPr>
              <a:t>Guidance Documents</a:t>
            </a:r>
          </a:p>
          <a:p>
            <a:pPr marL="0" indent="0">
              <a:lnSpc>
                <a:spcPct val="100000"/>
              </a:lnSpc>
              <a:spcBef>
                <a:spcPts val="0"/>
              </a:spcBef>
              <a:spcAft>
                <a:spcPts val="0"/>
              </a:spcAft>
              <a:buNone/>
            </a:pPr>
            <a:endParaRPr lang="en-US" b="1" dirty="0"/>
          </a:p>
          <a:p>
            <a:pPr marL="0" indent="0">
              <a:lnSpc>
                <a:spcPct val="100000"/>
              </a:lnSpc>
              <a:spcBef>
                <a:spcPts val="0"/>
              </a:spcBef>
              <a:spcAft>
                <a:spcPts val="0"/>
              </a:spcAft>
              <a:buNone/>
            </a:pPr>
            <a:r>
              <a:rPr lang="en-US" sz="2400" dirty="0"/>
              <a:t>U.S. Department of Education, Office of Elementary and Secondary Education, Office of Safe and Healthy Students, </a:t>
            </a:r>
            <a:r>
              <a:rPr lang="en-US" sz="2400" i="1" dirty="0"/>
              <a:t>Examples of Policies and Emerging Practices for Supporting Transgender Students </a:t>
            </a:r>
            <a:endParaRPr lang="en-US" sz="2400" dirty="0" smtClean="0"/>
          </a:p>
          <a:p>
            <a:pPr marL="0" indent="0">
              <a:lnSpc>
                <a:spcPct val="100000"/>
              </a:lnSpc>
              <a:spcBef>
                <a:spcPts val="0"/>
              </a:spcBef>
              <a:spcAft>
                <a:spcPts val="0"/>
              </a:spcAft>
              <a:buNone/>
            </a:pPr>
            <a:r>
              <a:rPr lang="en-US" sz="2400" b="1" dirty="0">
                <a:hlinkClick r:id="rId2"/>
              </a:rPr>
              <a:t>https://www2.ed.gov/about/offices/list/oese/oshs/emergingpractices.pdf</a:t>
            </a:r>
            <a:endParaRPr lang="en-US" sz="2400" b="1" dirty="0" smtClean="0"/>
          </a:p>
          <a:p>
            <a:pPr marL="0" indent="0">
              <a:lnSpc>
                <a:spcPct val="100000"/>
              </a:lnSpc>
              <a:spcBef>
                <a:spcPts val="0"/>
              </a:spcBef>
              <a:spcAft>
                <a:spcPts val="0"/>
              </a:spcAft>
              <a:buNone/>
            </a:pPr>
            <a:endParaRPr lang="en-US" sz="2400" dirty="0" smtClean="0"/>
          </a:p>
          <a:p>
            <a:pPr marL="0" indent="0">
              <a:lnSpc>
                <a:spcPct val="110000"/>
              </a:lnSpc>
              <a:spcBef>
                <a:spcPts val="0"/>
              </a:spcBef>
              <a:spcAft>
                <a:spcPts val="0"/>
              </a:spcAft>
              <a:buNone/>
            </a:pPr>
            <a:r>
              <a:rPr lang="en-US" sz="2400" dirty="0" smtClean="0"/>
              <a:t>School </a:t>
            </a:r>
            <a:r>
              <a:rPr lang="en-US" sz="2400" dirty="0"/>
              <a:t>District of Palm Beach County LGBTQ+ Critical Support Guide </a:t>
            </a:r>
            <a:r>
              <a:rPr lang="en-US" sz="2400" dirty="0" smtClean="0">
                <a:hlinkClick r:id="rId3"/>
              </a:rPr>
              <a:t>https</a:t>
            </a:r>
            <a:r>
              <a:rPr lang="en-US" sz="2400" dirty="0">
                <a:hlinkClick r:id="rId3"/>
              </a:rPr>
              <a:t>://</a:t>
            </a:r>
            <a:r>
              <a:rPr lang="en-US" sz="2400" dirty="0" smtClean="0">
                <a:hlinkClick r:id="rId3"/>
              </a:rPr>
              <a:t>www.palmbeachschools.org/safeschools/wp-content/uploads/sites/80/2016/03/LGBTQ_Critical_Support_Guide.pdf</a:t>
            </a:r>
            <a:r>
              <a:rPr lang="en-US" sz="2400" dirty="0" smtClean="0"/>
              <a:t>  </a:t>
            </a:r>
          </a:p>
          <a:p>
            <a:pPr marL="0" indent="0">
              <a:lnSpc>
                <a:spcPct val="100000"/>
              </a:lnSpc>
              <a:spcBef>
                <a:spcPts val="0"/>
              </a:spcBef>
              <a:spcAft>
                <a:spcPts val="0"/>
              </a:spcAft>
              <a:buNone/>
            </a:pPr>
            <a:endParaRPr lang="en-US" sz="2400" b="1" i="1" dirty="0" smtClean="0"/>
          </a:p>
          <a:p>
            <a:pPr marL="0" indent="0">
              <a:lnSpc>
                <a:spcPct val="100000"/>
              </a:lnSpc>
              <a:spcBef>
                <a:spcPts val="0"/>
              </a:spcBef>
              <a:spcAft>
                <a:spcPts val="0"/>
              </a:spcAft>
              <a:buNone/>
            </a:pPr>
            <a:r>
              <a:rPr lang="en-US" sz="2400" dirty="0" smtClean="0"/>
              <a:t>Resource </a:t>
            </a:r>
            <a:r>
              <a:rPr lang="en-US" sz="2400" dirty="0"/>
              <a:t>Guide</a:t>
            </a:r>
            <a:r>
              <a:rPr lang="en-US" sz="2400" dirty="0" smtClean="0"/>
              <a:t>: Working </a:t>
            </a:r>
            <a:r>
              <a:rPr lang="en-US" sz="2400" dirty="0"/>
              <a:t>with Transgender and </a:t>
            </a:r>
            <a:r>
              <a:rPr lang="en-US" sz="2400" dirty="0" smtClean="0"/>
              <a:t>Gender-Nonconforming Students </a:t>
            </a:r>
            <a:r>
              <a:rPr lang="en-US" sz="2400" dirty="0"/>
              <a:t>and </a:t>
            </a:r>
            <a:r>
              <a:rPr lang="en-US" sz="2400" dirty="0" smtClean="0"/>
              <a:t>Staff</a:t>
            </a:r>
          </a:p>
          <a:p>
            <a:pPr marL="0" indent="0">
              <a:lnSpc>
                <a:spcPct val="100000"/>
              </a:lnSpc>
              <a:spcBef>
                <a:spcPts val="0"/>
              </a:spcBef>
              <a:spcAft>
                <a:spcPts val="0"/>
              </a:spcAft>
              <a:buNone/>
            </a:pPr>
            <a:r>
              <a:rPr lang="en-US" sz="2400" dirty="0">
                <a:hlinkClick r:id="rId4"/>
              </a:rPr>
              <a:t>https://</a:t>
            </a:r>
            <a:r>
              <a:rPr lang="en-US" sz="2400" dirty="0" smtClean="0">
                <a:hlinkClick r:id="rId4"/>
              </a:rPr>
              <a:t>www.fwps.org/cms/lib/WA01919399/Centricity/domain/1202/pdfs/Working-with-Transgender-and-Gender-Non-Conforming-Students-and-Staff.pdf</a:t>
            </a:r>
            <a:endParaRPr lang="en-US" sz="2400" dirty="0" smtClean="0"/>
          </a:p>
          <a:p>
            <a:pPr marL="0" indent="0">
              <a:lnSpc>
                <a:spcPct val="100000"/>
              </a:lnSpc>
              <a:spcBef>
                <a:spcPts val="0"/>
              </a:spcBef>
              <a:spcAft>
                <a:spcPts val="0"/>
              </a:spcAft>
              <a:buNone/>
            </a:pPr>
            <a:endParaRPr lang="en-US" sz="2400" b="1" dirty="0" smtClean="0"/>
          </a:p>
          <a:p>
            <a:pPr marL="0" indent="0">
              <a:lnSpc>
                <a:spcPct val="120000"/>
              </a:lnSpc>
              <a:spcBef>
                <a:spcPts val="0"/>
              </a:spcBef>
              <a:spcAft>
                <a:spcPts val="0"/>
              </a:spcAft>
              <a:buNone/>
            </a:pPr>
            <a:r>
              <a:rPr lang="en-US" sz="2400" dirty="0"/>
              <a:t>American Psychological </a:t>
            </a:r>
            <a:r>
              <a:rPr lang="en-US" sz="2400" dirty="0" smtClean="0"/>
              <a:t>Association: </a:t>
            </a:r>
            <a:r>
              <a:rPr lang="en-US" sz="2400" i="1" dirty="0" smtClean="0"/>
              <a:t>Just </a:t>
            </a:r>
            <a:r>
              <a:rPr lang="en-US" sz="2400" i="1" dirty="0"/>
              <a:t>the Facts About Sexual Orientation &amp; Youth: A Primer for </a:t>
            </a:r>
            <a:r>
              <a:rPr lang="en-US" sz="2400" i="1" dirty="0" smtClean="0"/>
              <a:t>Principals, Educators </a:t>
            </a:r>
            <a:r>
              <a:rPr lang="en-US" sz="2400" i="1" dirty="0"/>
              <a:t>and School Personnel.</a:t>
            </a:r>
          </a:p>
          <a:p>
            <a:pPr marL="0" indent="0">
              <a:lnSpc>
                <a:spcPct val="120000"/>
              </a:lnSpc>
              <a:spcBef>
                <a:spcPts val="0"/>
              </a:spcBef>
              <a:spcAft>
                <a:spcPts val="0"/>
              </a:spcAft>
              <a:buNone/>
            </a:pPr>
            <a:r>
              <a:rPr lang="en-US" sz="2400" dirty="0">
                <a:hlinkClick r:id="rId5"/>
              </a:rPr>
              <a:t>http://www.apa.org/pi/lgbc/publications/justthefacts.html</a:t>
            </a:r>
            <a:endParaRPr lang="en-US" sz="2400" dirty="0"/>
          </a:p>
          <a:p>
            <a:pPr marL="0" indent="0">
              <a:lnSpc>
                <a:spcPct val="100000"/>
              </a:lnSpc>
              <a:spcBef>
                <a:spcPts val="0"/>
              </a:spcBef>
              <a:spcAft>
                <a:spcPts val="0"/>
              </a:spcAft>
              <a:buNone/>
            </a:pPr>
            <a:endParaRPr lang="en-US" sz="2400" dirty="0" smtClean="0"/>
          </a:p>
          <a:p>
            <a:pPr marL="0" indent="0">
              <a:lnSpc>
                <a:spcPct val="100000"/>
              </a:lnSpc>
              <a:spcBef>
                <a:spcPts val="0"/>
              </a:spcBef>
              <a:spcAft>
                <a:spcPts val="0"/>
              </a:spcAft>
              <a:buNone/>
            </a:pPr>
            <a:r>
              <a:rPr lang="en-US" sz="2400" dirty="0"/>
              <a:t>Safe Schools Research Brief 13: Understanding School Safety for Transgender Students</a:t>
            </a:r>
          </a:p>
          <a:p>
            <a:pPr marL="0" indent="0">
              <a:lnSpc>
                <a:spcPct val="100000"/>
              </a:lnSpc>
              <a:spcBef>
                <a:spcPts val="0"/>
              </a:spcBef>
              <a:spcAft>
                <a:spcPts val="0"/>
              </a:spcAft>
              <a:buNone/>
            </a:pPr>
            <a:r>
              <a:rPr lang="en-US" sz="2400" dirty="0">
                <a:hlinkClick r:id="rId6"/>
              </a:rPr>
              <a:t>http://www.transstudent.org/what-we-do/policy/downloads/CSSC_Research_Brief_13-1.pdf</a:t>
            </a:r>
            <a:r>
              <a:rPr lang="en-US" sz="2400" dirty="0"/>
              <a:t>   </a:t>
            </a:r>
          </a:p>
          <a:p>
            <a:pPr marL="0" indent="0">
              <a:lnSpc>
                <a:spcPct val="100000"/>
              </a:lnSpc>
              <a:spcBef>
                <a:spcPts val="0"/>
              </a:spcBef>
              <a:spcAft>
                <a:spcPts val="0"/>
              </a:spcAft>
              <a:buNone/>
            </a:pPr>
            <a:endParaRPr lang="en-US" sz="2400" dirty="0" smtClean="0"/>
          </a:p>
          <a:p>
            <a:pPr marL="0" indent="0">
              <a:lnSpc>
                <a:spcPct val="100000"/>
              </a:lnSpc>
              <a:spcBef>
                <a:spcPts val="0"/>
              </a:spcBef>
              <a:spcAft>
                <a:spcPts val="0"/>
              </a:spcAft>
              <a:buNone/>
            </a:pPr>
            <a:endParaRPr lang="en-US" sz="2400" dirty="0" smtClean="0"/>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endParaRPr lang="en-US" dirty="0" smtClean="0"/>
          </a:p>
        </p:txBody>
      </p:sp>
    </p:spTree>
    <p:extLst>
      <p:ext uri="{BB962C8B-B14F-4D97-AF65-F5344CB8AC3E}">
        <p14:creationId xmlns:p14="http://schemas.microsoft.com/office/powerpoint/2010/main" val="3114193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861" y="894522"/>
            <a:ext cx="10913165" cy="5834269"/>
          </a:xfrm>
        </p:spPr>
        <p:txBody>
          <a:bodyPr>
            <a:normAutofit/>
          </a:bodyPr>
          <a:lstStyle/>
          <a:p>
            <a:pPr marL="0" indent="0">
              <a:lnSpc>
                <a:spcPct val="100000"/>
              </a:lnSpc>
              <a:spcBef>
                <a:spcPts val="0"/>
              </a:spcBef>
              <a:spcAft>
                <a:spcPts val="0"/>
              </a:spcAft>
              <a:buNone/>
            </a:pPr>
            <a:r>
              <a:rPr lang="en-US" sz="3300" b="1" u="sng" dirty="0" smtClean="0">
                <a:solidFill>
                  <a:srgbClr val="669900"/>
                </a:solidFill>
              </a:rPr>
              <a:t>Model Policies</a:t>
            </a:r>
            <a:endParaRPr lang="en-US" sz="2400" b="1" dirty="0"/>
          </a:p>
          <a:p>
            <a:pPr fontAlgn="base"/>
            <a:r>
              <a:rPr lang="en-US" sz="2400" dirty="0">
                <a:hlinkClick r:id="rId2"/>
              </a:rPr>
              <a:t>Model School District Policy Regarding Transgender and Gender Nonconforming Students</a:t>
            </a:r>
            <a:endParaRPr lang="en-US" sz="2400" dirty="0"/>
          </a:p>
          <a:p>
            <a:pPr fontAlgn="base"/>
            <a:r>
              <a:rPr lang="en-US" sz="2400" dirty="0">
                <a:hlinkClick r:id="rId3"/>
              </a:rPr>
              <a:t>Model Anti-Harassment Policy (NCLR)</a:t>
            </a:r>
            <a:endParaRPr lang="en-US" sz="2400" dirty="0"/>
          </a:p>
          <a:p>
            <a:pPr fontAlgn="base"/>
            <a:r>
              <a:rPr lang="en-US" sz="2400" dirty="0">
                <a:hlinkClick r:id="rId4"/>
              </a:rPr>
              <a:t>Administrative Regulation and Notice (Gender) (San Francisco Unified School District)</a:t>
            </a:r>
            <a:endParaRPr lang="en-US" sz="2400" dirty="0"/>
          </a:p>
          <a:p>
            <a:pPr fontAlgn="base"/>
            <a:r>
              <a:rPr lang="en-US" sz="2400" dirty="0">
                <a:hlinkClick r:id="rId5"/>
              </a:rPr>
              <a:t>Oakland Unified School District Board Policy on Sexual Orientation</a:t>
            </a:r>
            <a:endParaRPr lang="en-US" sz="2400" dirty="0"/>
          </a:p>
          <a:p>
            <a:pPr fontAlgn="base"/>
            <a:r>
              <a:rPr lang="en-US" sz="2400" dirty="0">
                <a:hlinkClick r:id="rId6"/>
              </a:rPr>
              <a:t>Anti-Slur Policies (Berkeley, San Francisco Unified School Districts)</a:t>
            </a:r>
            <a:endParaRPr lang="en-US" sz="2400" dirty="0"/>
          </a:p>
          <a:p>
            <a:pPr fontAlgn="base"/>
            <a:r>
              <a:rPr lang="en-US" sz="2400" dirty="0">
                <a:hlinkClick r:id="rId7"/>
              </a:rPr>
              <a:t>Hate-Motivated Behavior Policy</a:t>
            </a:r>
            <a:endParaRPr lang="en-US" sz="2400" dirty="0"/>
          </a:p>
          <a:p>
            <a:pPr fontAlgn="base"/>
            <a:r>
              <a:rPr lang="en-US" sz="2400" dirty="0">
                <a:hlinkClick r:id="rId8"/>
              </a:rPr>
              <a:t>Uniform Complaint Procedures Board </a:t>
            </a:r>
            <a:r>
              <a:rPr lang="en-US" sz="2400" dirty="0" smtClean="0">
                <a:hlinkClick r:id="rId8"/>
              </a:rPr>
              <a:t>Policy</a:t>
            </a:r>
            <a:endParaRPr lang="en-US" sz="2400" dirty="0" smtClean="0"/>
          </a:p>
          <a:p>
            <a:pPr marL="0" indent="0">
              <a:lnSpc>
                <a:spcPct val="100000"/>
              </a:lnSpc>
              <a:spcBef>
                <a:spcPts val="0"/>
              </a:spcBef>
              <a:spcAft>
                <a:spcPts val="0"/>
              </a:spcAft>
              <a:buNone/>
            </a:pPr>
            <a:endParaRPr lang="en-US" sz="2400" dirty="0" smtClean="0"/>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endParaRPr lang="en-US" dirty="0" smtClean="0"/>
          </a:p>
        </p:txBody>
      </p:sp>
    </p:spTree>
    <p:extLst>
      <p:ext uri="{BB962C8B-B14F-4D97-AF65-F5344CB8AC3E}">
        <p14:creationId xmlns:p14="http://schemas.microsoft.com/office/powerpoint/2010/main" val="3034834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861" y="894522"/>
            <a:ext cx="10913165" cy="5834269"/>
          </a:xfrm>
        </p:spPr>
        <p:txBody>
          <a:bodyPr>
            <a:normAutofit/>
          </a:bodyPr>
          <a:lstStyle/>
          <a:p>
            <a:pPr marL="0" indent="0">
              <a:lnSpc>
                <a:spcPct val="100000"/>
              </a:lnSpc>
              <a:spcBef>
                <a:spcPts val="0"/>
              </a:spcBef>
              <a:spcAft>
                <a:spcPts val="0"/>
              </a:spcAft>
              <a:buNone/>
            </a:pPr>
            <a:r>
              <a:rPr lang="en-US" sz="3300" b="1" u="sng" dirty="0" smtClean="0">
                <a:solidFill>
                  <a:srgbClr val="669900"/>
                </a:solidFill>
              </a:rPr>
              <a:t>Legal Resources and Guidance Documents</a:t>
            </a:r>
            <a:endParaRPr lang="en-US" sz="2400" b="1" dirty="0"/>
          </a:p>
          <a:p>
            <a:pPr marL="0" indent="0">
              <a:lnSpc>
                <a:spcPct val="100000"/>
              </a:lnSpc>
              <a:spcBef>
                <a:spcPts val="0"/>
              </a:spcBef>
              <a:spcAft>
                <a:spcPts val="0"/>
              </a:spcAft>
              <a:buNone/>
            </a:pPr>
            <a:endParaRPr lang="en-US" sz="2400" dirty="0" smtClean="0"/>
          </a:p>
          <a:p>
            <a:pPr marL="0" indent="0">
              <a:lnSpc>
                <a:spcPct val="100000"/>
              </a:lnSpc>
              <a:spcBef>
                <a:spcPts val="0"/>
              </a:spcBef>
              <a:spcAft>
                <a:spcPts val="0"/>
              </a:spcAft>
              <a:buNone/>
            </a:pPr>
            <a:r>
              <a:rPr lang="en-US" dirty="0">
                <a:solidFill>
                  <a:schemeClr val="tx1"/>
                </a:solidFill>
              </a:rPr>
              <a:t>ABA: Legal Issues Surrounding Sexual Orientation and Gender Identity in Middle School Youth </a:t>
            </a:r>
          </a:p>
          <a:p>
            <a:pPr marL="0" indent="0">
              <a:lnSpc>
                <a:spcPct val="100000"/>
              </a:lnSpc>
              <a:spcBef>
                <a:spcPts val="0"/>
              </a:spcBef>
              <a:spcAft>
                <a:spcPts val="0"/>
              </a:spcAft>
              <a:buNone/>
            </a:pPr>
            <a:r>
              <a:rPr lang="en-US" dirty="0">
                <a:solidFill>
                  <a:schemeClr val="tx1"/>
                </a:solidFill>
                <a:hlinkClick r:id="rId2"/>
              </a:rPr>
              <a:t>https://www.americanbar.org/content/dam/aba/administrative/young_lawyers/meetings/2016/midyear/legal_issues_middle_school_gender_identity.pdf</a:t>
            </a:r>
            <a:endParaRPr lang="en-US" dirty="0"/>
          </a:p>
          <a:p>
            <a:pPr marL="0" indent="0">
              <a:lnSpc>
                <a:spcPct val="100000"/>
              </a:lnSpc>
              <a:spcBef>
                <a:spcPts val="0"/>
              </a:spcBef>
              <a:spcAft>
                <a:spcPts val="0"/>
              </a:spcAft>
              <a:buNone/>
            </a:pPr>
            <a:endParaRPr lang="en-US" dirty="0" smtClean="0"/>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r>
              <a:rPr lang="en-US" dirty="0"/>
              <a:t>Dealing with Legal Matters Surrounding Students’ Sexual Orientation and Gender Identity</a:t>
            </a:r>
          </a:p>
          <a:p>
            <a:pPr marL="0" indent="0">
              <a:lnSpc>
                <a:spcPct val="100000"/>
              </a:lnSpc>
              <a:spcBef>
                <a:spcPts val="0"/>
              </a:spcBef>
              <a:spcAft>
                <a:spcPts val="0"/>
              </a:spcAft>
              <a:buNone/>
            </a:pPr>
            <a:r>
              <a:rPr lang="en-US" dirty="0">
                <a:hlinkClick r:id="rId3"/>
              </a:rPr>
              <a:t>https://</a:t>
            </a:r>
            <a:r>
              <a:rPr lang="en-US" dirty="0" smtClean="0">
                <a:hlinkClick r:id="rId3"/>
              </a:rPr>
              <a:t>www.nsba.org/sites/default/files/reports/Dealing%20with%20Legal%20Matters%20Surrounding%20Students%E2%80%99%20Sexual%20Orientation%20and%20Gender%20Identity.pdf</a:t>
            </a:r>
            <a:endParaRPr lang="en-US" dirty="0" smtClean="0"/>
          </a:p>
          <a:p>
            <a:pPr marL="0" indent="0">
              <a:lnSpc>
                <a:spcPct val="100000"/>
              </a:lnSpc>
              <a:spcBef>
                <a:spcPts val="0"/>
              </a:spcBef>
              <a:spcAft>
                <a:spcPts val="0"/>
              </a:spcAft>
              <a:buNone/>
            </a:pPr>
            <a:endParaRPr lang="en-US" dirty="0" smtClean="0"/>
          </a:p>
          <a:p>
            <a:pPr marL="0" indent="0">
              <a:lnSpc>
                <a:spcPct val="100000"/>
              </a:lnSpc>
              <a:spcBef>
                <a:spcPts val="0"/>
              </a:spcBef>
              <a:spcAft>
                <a:spcPts val="0"/>
              </a:spcAft>
              <a:buNone/>
            </a:pPr>
            <a:r>
              <a:rPr lang="en-US" dirty="0" smtClean="0"/>
              <a:t>State by State Safe School Laws</a:t>
            </a:r>
          </a:p>
          <a:p>
            <a:pPr marL="0" indent="0">
              <a:lnSpc>
                <a:spcPct val="100000"/>
              </a:lnSpc>
              <a:spcBef>
                <a:spcPts val="0"/>
              </a:spcBef>
              <a:spcAft>
                <a:spcPts val="0"/>
              </a:spcAft>
              <a:buNone/>
            </a:pPr>
            <a:r>
              <a:rPr lang="en-US" dirty="0" smtClean="0">
                <a:hlinkClick r:id="rId4"/>
              </a:rPr>
              <a:t>http://lgbtmap.org/equality-maps/safe_school_laws</a:t>
            </a:r>
            <a:endParaRPr lang="en-US" dirty="0" smtClean="0"/>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endParaRPr lang="en-US" dirty="0" smtClean="0"/>
          </a:p>
          <a:p>
            <a:pPr marL="0" indent="0">
              <a:lnSpc>
                <a:spcPct val="100000"/>
              </a:lnSpc>
              <a:spcBef>
                <a:spcPts val="0"/>
              </a:spcBef>
              <a:spcAft>
                <a:spcPts val="0"/>
              </a:spcAft>
              <a:buNone/>
            </a:pPr>
            <a:endParaRPr lang="en-US" dirty="0" smtClean="0"/>
          </a:p>
        </p:txBody>
      </p:sp>
    </p:spTree>
    <p:extLst>
      <p:ext uri="{BB962C8B-B14F-4D97-AF65-F5344CB8AC3E}">
        <p14:creationId xmlns:p14="http://schemas.microsoft.com/office/powerpoint/2010/main" val="3339982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13065" y="634508"/>
            <a:ext cx="7295322" cy="1002152"/>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buClrTx/>
              <a:buFontTx/>
            </a:pPr>
            <a:endParaRPr lang="en-US" sz="6000" dirty="0">
              <a:solidFill>
                <a:srgbClr val="002060"/>
              </a:solidFill>
            </a:endParaRPr>
          </a:p>
        </p:txBody>
      </p:sp>
      <p:pic>
        <p:nvPicPr>
          <p:cNvPr id="1030" name="Picture 6" descr="Image result for ringing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341" y="2409084"/>
            <a:ext cx="3851664" cy="4090335"/>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1063486" y="955857"/>
            <a:ext cx="9998765" cy="1002152"/>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buClrTx/>
              <a:buFontTx/>
            </a:pPr>
            <a:endParaRPr lang="en-US" sz="6000" dirty="0">
              <a:solidFill>
                <a:srgbClr val="002060"/>
              </a:solidFill>
            </a:endParaRPr>
          </a:p>
        </p:txBody>
      </p:sp>
      <p:pic>
        <p:nvPicPr>
          <p:cNvPr id="1032" name="Picture 8" descr="Image result for 4th of july week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6298" y="2409084"/>
            <a:ext cx="4132626" cy="4132626"/>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842480" y="511218"/>
            <a:ext cx="11472809" cy="121339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lnSpc>
                <a:spcPct val="100000"/>
              </a:lnSpc>
              <a:buClrTx/>
              <a:buFontTx/>
            </a:pPr>
            <a:r>
              <a:rPr lang="en-US" sz="4000" b="1" dirty="0" smtClean="0">
                <a:solidFill>
                  <a:srgbClr val="0070C0"/>
                </a:solidFill>
                <a:latin typeface="Century Gothic" panose="020B0502020202020204" pitchFamily="34" charset="0"/>
              </a:rPr>
              <a:t>4:45pm Friday before a 3 day weekend.</a:t>
            </a:r>
            <a:r>
              <a:rPr lang="en-US" sz="6000" b="1" dirty="0" smtClean="0">
                <a:solidFill>
                  <a:srgbClr val="0070C0"/>
                </a:solidFill>
                <a:latin typeface="Century Gothic" panose="020B0502020202020204" pitchFamily="34" charset="0"/>
              </a:rPr>
              <a:t> </a:t>
            </a:r>
            <a:endParaRPr lang="en-US" sz="6000" b="1" dirty="0">
              <a:solidFill>
                <a:srgbClr val="0070C0"/>
              </a:solidFill>
              <a:latin typeface="Century Gothic" panose="020B0502020202020204" pitchFamily="34" charset="0"/>
            </a:endParaRPr>
          </a:p>
        </p:txBody>
      </p:sp>
      <p:sp>
        <p:nvSpPr>
          <p:cNvPr id="19" name="Content Placeholder 2"/>
          <p:cNvSpPr>
            <a:spLocks noGrp="1"/>
          </p:cNvSpPr>
          <p:nvPr>
            <p:ph idx="1"/>
          </p:nvPr>
        </p:nvSpPr>
        <p:spPr>
          <a:xfrm>
            <a:off x="1665558" y="1619180"/>
            <a:ext cx="11084671" cy="642699"/>
          </a:xfrm>
        </p:spPr>
        <p:txBody>
          <a:bodyPr>
            <a:noAutofit/>
          </a:bodyPr>
          <a:lstStyle/>
          <a:p>
            <a:pPr marL="0" indent="0">
              <a:buNone/>
            </a:pPr>
            <a:r>
              <a:rPr lang="en-US" sz="4400" b="1" i="1" dirty="0" smtClean="0">
                <a:solidFill>
                  <a:srgbClr val="C00000"/>
                </a:solidFill>
              </a:rPr>
              <a:t>“Do you have time for a quick question?”</a:t>
            </a:r>
            <a:endParaRPr lang="en-US" sz="4400" b="1" i="1" dirty="0">
              <a:solidFill>
                <a:srgbClr val="C00000"/>
              </a:solidFill>
            </a:endParaRPr>
          </a:p>
          <a:p>
            <a:endParaRPr lang="en-US" sz="6600" dirty="0"/>
          </a:p>
        </p:txBody>
      </p:sp>
    </p:spTree>
    <p:extLst>
      <p:ext uri="{BB962C8B-B14F-4D97-AF65-F5344CB8AC3E}">
        <p14:creationId xmlns:p14="http://schemas.microsoft.com/office/powerpoint/2010/main" val="9032598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861" y="894522"/>
            <a:ext cx="10913165" cy="5834269"/>
          </a:xfrm>
        </p:spPr>
        <p:txBody>
          <a:bodyPr>
            <a:normAutofit fontScale="92500" lnSpcReduction="20000"/>
          </a:bodyPr>
          <a:lstStyle/>
          <a:p>
            <a:pPr marL="0" indent="0">
              <a:lnSpc>
                <a:spcPct val="100000"/>
              </a:lnSpc>
              <a:spcBef>
                <a:spcPts val="0"/>
              </a:spcBef>
              <a:spcAft>
                <a:spcPts val="0"/>
              </a:spcAft>
              <a:buNone/>
            </a:pPr>
            <a:r>
              <a:rPr lang="en-US" sz="3300" b="1" u="sng" dirty="0" smtClean="0">
                <a:solidFill>
                  <a:srgbClr val="669900"/>
                </a:solidFill>
              </a:rPr>
              <a:t>State Specific Legal Resources and Guidance Documents</a:t>
            </a:r>
            <a:endParaRPr lang="en-US" sz="2400" b="1" dirty="0"/>
          </a:p>
          <a:p>
            <a:pPr marL="0" indent="0">
              <a:lnSpc>
                <a:spcPct val="100000"/>
              </a:lnSpc>
              <a:spcBef>
                <a:spcPts val="0"/>
              </a:spcBef>
              <a:spcAft>
                <a:spcPts val="0"/>
              </a:spcAft>
              <a:buNone/>
            </a:pPr>
            <a:endParaRPr lang="en-US" sz="2400" dirty="0" smtClean="0"/>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r>
              <a:rPr lang="en-US" b="1" dirty="0"/>
              <a:t>Guidelines for Connecticut Schools to Comply with Gender Identity and Expression Non-Discrimination Laws: Frequently </a:t>
            </a:r>
            <a:r>
              <a:rPr lang="en-US" b="1" dirty="0" smtClean="0"/>
              <a:t>Asked Questions</a:t>
            </a:r>
            <a:r>
              <a:rPr lang="en-US" b="1" dirty="0"/>
              <a:t>”</a:t>
            </a:r>
            <a:r>
              <a:rPr lang="en-US" dirty="0"/>
              <a:t/>
            </a:r>
            <a:br>
              <a:rPr lang="en-US" dirty="0"/>
            </a:br>
            <a:r>
              <a:rPr lang="en-US" dirty="0">
                <a:hlinkClick r:id="rId2"/>
              </a:rPr>
              <a:t>http://</a:t>
            </a:r>
            <a:r>
              <a:rPr lang="en-US" dirty="0" smtClean="0">
                <a:hlinkClick r:id="rId2"/>
              </a:rPr>
              <a:t>www.ct.gov/chro/lib/chro/Guidelines_for_Schools_on_Gender_Identity_and_Expression_final_4-24-12.pdf</a:t>
            </a:r>
            <a:endParaRPr lang="en-US" dirty="0" smtClean="0"/>
          </a:p>
          <a:p>
            <a:pPr marL="0" indent="0">
              <a:lnSpc>
                <a:spcPct val="100000"/>
              </a:lnSpc>
              <a:spcBef>
                <a:spcPts val="0"/>
              </a:spcBef>
              <a:spcAft>
                <a:spcPts val="0"/>
              </a:spcAft>
              <a:buNone/>
            </a:pPr>
            <a:r>
              <a:rPr lang="en-US" b="1" dirty="0"/>
              <a:t/>
            </a:r>
            <a:br>
              <a:rPr lang="en-US" b="1" dirty="0"/>
            </a:br>
            <a:r>
              <a:rPr lang="en-US" b="1" dirty="0"/>
              <a:t>One Colorado, Guidance for Educators Working with </a:t>
            </a:r>
            <a:r>
              <a:rPr lang="en-US" b="1" dirty="0" smtClean="0"/>
              <a:t>Transgender </a:t>
            </a:r>
            <a:r>
              <a:rPr lang="en-US" b="1" dirty="0"/>
              <a:t>and Gender Nonconforming </a:t>
            </a:r>
            <a:r>
              <a:rPr lang="en-US" b="1" dirty="0" smtClean="0"/>
              <a:t>Students</a:t>
            </a:r>
            <a:r>
              <a:rPr lang="en-US" dirty="0"/>
              <a:t/>
            </a:r>
            <a:br>
              <a:rPr lang="en-US" dirty="0"/>
            </a:br>
            <a:r>
              <a:rPr lang="en-US" dirty="0">
                <a:hlinkClick r:id="rId3"/>
              </a:rPr>
              <a:t>https://</a:t>
            </a:r>
            <a:r>
              <a:rPr lang="en-US" dirty="0" smtClean="0">
                <a:hlinkClick r:id="rId3"/>
              </a:rPr>
              <a:t>one-colorado.org/wp-content/uploads/2017/02/TransResourceGuide_2016.pdf</a:t>
            </a:r>
            <a:endParaRPr lang="en-US" dirty="0" smtClean="0"/>
          </a:p>
          <a:p>
            <a:pPr marL="0" indent="0">
              <a:lnSpc>
                <a:spcPct val="100000"/>
              </a:lnSpc>
              <a:spcBef>
                <a:spcPts val="0"/>
              </a:spcBef>
              <a:spcAft>
                <a:spcPts val="0"/>
              </a:spcAft>
              <a:buNone/>
            </a:pPr>
            <a:r>
              <a:rPr lang="en-US" dirty="0"/>
              <a:t/>
            </a:r>
            <a:br>
              <a:rPr lang="en-US" dirty="0"/>
            </a:br>
            <a:r>
              <a:rPr lang="en-US" b="1" dirty="0"/>
              <a:t>Massachusetts Department of Elementary and Secondary Education, “Guidance for Massachusetts Public Schools Creating a Safe and Supportive School Environment</a:t>
            </a:r>
            <a:r>
              <a:rPr lang="en-US" b="1" dirty="0" smtClean="0"/>
              <a:t>”</a:t>
            </a:r>
          </a:p>
          <a:p>
            <a:pPr marL="0" indent="0">
              <a:lnSpc>
                <a:spcPct val="100000"/>
              </a:lnSpc>
              <a:spcBef>
                <a:spcPts val="0"/>
              </a:spcBef>
              <a:spcAft>
                <a:spcPts val="0"/>
              </a:spcAft>
              <a:buNone/>
            </a:pPr>
            <a:r>
              <a:rPr lang="en-US" dirty="0">
                <a:hlinkClick r:id="rId4"/>
              </a:rPr>
              <a:t>http://</a:t>
            </a:r>
            <a:r>
              <a:rPr lang="en-US" dirty="0" smtClean="0">
                <a:hlinkClick r:id="rId4"/>
              </a:rPr>
              <a:t>www.doe.mass.edu/sfs/lgbtq/GenderIdentity.html</a:t>
            </a:r>
            <a:endParaRPr lang="en-US" dirty="0" smtClean="0"/>
          </a:p>
          <a:p>
            <a:pPr marL="0" indent="0">
              <a:lnSpc>
                <a:spcPct val="100000"/>
              </a:lnSpc>
              <a:spcBef>
                <a:spcPts val="0"/>
              </a:spcBef>
              <a:spcAft>
                <a:spcPts val="0"/>
              </a:spcAft>
              <a:buNone/>
            </a:pPr>
            <a:r>
              <a:rPr lang="en-US" dirty="0"/>
              <a:t/>
            </a:r>
            <a:br>
              <a:rPr lang="en-US" dirty="0"/>
            </a:br>
            <a:r>
              <a:rPr lang="en-US" dirty="0"/>
              <a:t/>
            </a:r>
            <a:br>
              <a:rPr lang="en-US" dirty="0"/>
            </a:br>
            <a:r>
              <a:rPr lang="en-US" b="1" dirty="0"/>
              <a:t>New York State Education Department, “Guidance to School Districts for Creating a Safe and Supportive School Environment for Transgender and Gender Nonconforming Students</a:t>
            </a:r>
            <a:r>
              <a:rPr lang="en-US" b="1" dirty="0" smtClean="0"/>
              <a:t>”</a:t>
            </a:r>
          </a:p>
          <a:p>
            <a:pPr marL="0" indent="0">
              <a:lnSpc>
                <a:spcPct val="100000"/>
              </a:lnSpc>
              <a:spcBef>
                <a:spcPts val="0"/>
              </a:spcBef>
              <a:spcAft>
                <a:spcPts val="0"/>
              </a:spcAft>
              <a:buNone/>
            </a:pPr>
            <a:r>
              <a:rPr lang="en-US" b="1" dirty="0">
                <a:hlinkClick r:id="rId5"/>
              </a:rPr>
              <a:t>http://</a:t>
            </a:r>
            <a:r>
              <a:rPr lang="en-US" b="1" dirty="0" smtClean="0">
                <a:hlinkClick r:id="rId5"/>
              </a:rPr>
              <a:t>www.p12.nysed.gov/dignityact/resources.html</a:t>
            </a:r>
            <a:endParaRPr lang="en-US" b="1" dirty="0" smtClean="0"/>
          </a:p>
          <a:p>
            <a:pPr marL="0" indent="0">
              <a:lnSpc>
                <a:spcPct val="100000"/>
              </a:lnSpc>
              <a:spcBef>
                <a:spcPts val="0"/>
              </a:spcBef>
              <a:spcAft>
                <a:spcPts val="0"/>
              </a:spcAft>
              <a:buNone/>
            </a:pPr>
            <a:endParaRPr lang="en-US" b="1" dirty="0" smtClean="0"/>
          </a:p>
          <a:p>
            <a:pPr marL="0" indent="0">
              <a:lnSpc>
                <a:spcPct val="100000"/>
              </a:lnSpc>
              <a:spcBef>
                <a:spcPts val="0"/>
              </a:spcBef>
              <a:spcAft>
                <a:spcPts val="0"/>
              </a:spcAft>
              <a:buNone/>
            </a:pPr>
            <a:r>
              <a:rPr lang="en-US" dirty="0"/>
              <a:t/>
            </a:r>
            <a:br>
              <a:rPr lang="en-US" dirty="0"/>
            </a:br>
            <a:r>
              <a:rPr lang="en-US" b="1" dirty="0"/>
              <a:t>Texas Association of School Boards, “Legal Issues Related to Transgender Students</a:t>
            </a:r>
            <a:r>
              <a:rPr lang="en-US" b="1" dirty="0" smtClean="0"/>
              <a:t>”</a:t>
            </a:r>
          </a:p>
          <a:p>
            <a:pPr marL="0" indent="0">
              <a:lnSpc>
                <a:spcPct val="100000"/>
              </a:lnSpc>
              <a:spcBef>
                <a:spcPts val="0"/>
              </a:spcBef>
              <a:spcAft>
                <a:spcPts val="0"/>
              </a:spcAft>
              <a:buNone/>
            </a:pPr>
            <a:r>
              <a:rPr lang="en-US" dirty="0">
                <a:hlinkClick r:id="rId6"/>
              </a:rPr>
              <a:t>https://</a:t>
            </a:r>
            <a:r>
              <a:rPr lang="en-US" dirty="0" smtClean="0">
                <a:hlinkClick r:id="rId6"/>
              </a:rPr>
              <a:t>www.tasb.org/Services/Legal-Services/TASB-School-Law-eSource/Students/documents/legal_issues_related_to_transgender_students.pdf</a:t>
            </a:r>
            <a:endParaRPr lang="en-US" dirty="0" smtClean="0"/>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endParaRPr lang="en-US" dirty="0" smtClean="0"/>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endParaRPr lang="en-US" dirty="0" smtClean="0"/>
          </a:p>
          <a:p>
            <a:pPr marL="0" indent="0">
              <a:lnSpc>
                <a:spcPct val="100000"/>
              </a:lnSpc>
              <a:spcBef>
                <a:spcPts val="0"/>
              </a:spcBef>
              <a:spcAft>
                <a:spcPts val="0"/>
              </a:spcAft>
              <a:buNone/>
            </a:pPr>
            <a:endParaRPr lang="en-US" dirty="0" smtClean="0"/>
          </a:p>
        </p:txBody>
      </p:sp>
    </p:spTree>
    <p:extLst>
      <p:ext uri="{BB962C8B-B14F-4D97-AF65-F5344CB8AC3E}">
        <p14:creationId xmlns:p14="http://schemas.microsoft.com/office/powerpoint/2010/main" val="34546762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861" y="894522"/>
            <a:ext cx="10913165" cy="5834269"/>
          </a:xfrm>
        </p:spPr>
        <p:txBody>
          <a:bodyPr>
            <a:normAutofit/>
          </a:bodyPr>
          <a:lstStyle/>
          <a:p>
            <a:pPr marL="0" indent="0">
              <a:lnSpc>
                <a:spcPct val="100000"/>
              </a:lnSpc>
              <a:spcBef>
                <a:spcPts val="0"/>
              </a:spcBef>
              <a:spcAft>
                <a:spcPts val="0"/>
              </a:spcAft>
              <a:buNone/>
            </a:pPr>
            <a:r>
              <a:rPr lang="en-US" sz="3300" b="1" u="sng" dirty="0" smtClean="0">
                <a:solidFill>
                  <a:srgbClr val="669900"/>
                </a:solidFill>
              </a:rPr>
              <a:t>Additional Resources</a:t>
            </a:r>
          </a:p>
          <a:p>
            <a:pPr marL="0" indent="0">
              <a:buNone/>
            </a:pPr>
            <a:r>
              <a:rPr lang="en-US" i="1" dirty="0" smtClean="0"/>
              <a:t>Positively </a:t>
            </a:r>
            <a:r>
              <a:rPr lang="en-US" i="1" dirty="0"/>
              <a:t>Supporting Transgender Youth at Summer </a:t>
            </a:r>
            <a:r>
              <a:rPr lang="en-US" i="1" dirty="0" smtClean="0"/>
              <a:t>Camp</a:t>
            </a:r>
            <a:r>
              <a:rPr lang="en-US" dirty="0" smtClean="0"/>
              <a:t>, Nancy </a:t>
            </a:r>
            <a:r>
              <a:rPr lang="en-US" dirty="0"/>
              <a:t>Willard, M.S., J.D.</a:t>
            </a:r>
          </a:p>
          <a:p>
            <a:pPr marL="0" indent="0">
              <a:lnSpc>
                <a:spcPct val="100000"/>
              </a:lnSpc>
              <a:spcBef>
                <a:spcPts val="0"/>
              </a:spcBef>
              <a:spcAft>
                <a:spcPts val="0"/>
              </a:spcAft>
              <a:buNone/>
            </a:pPr>
            <a:r>
              <a:rPr lang="en-US" dirty="0">
                <a:hlinkClick r:id="rId2"/>
              </a:rPr>
              <a:t>http://</a:t>
            </a:r>
            <a:r>
              <a:rPr lang="en-US" dirty="0" smtClean="0">
                <a:hlinkClick r:id="rId2"/>
              </a:rPr>
              <a:t>www.embracecivility.org/wpcontent/uploadsnew/2011/10/TransgenderCamper.pdf</a:t>
            </a:r>
            <a:endParaRPr lang="en-US" dirty="0" smtClean="0"/>
          </a:p>
          <a:p>
            <a:pPr marL="0" indent="0">
              <a:lnSpc>
                <a:spcPct val="100000"/>
              </a:lnSpc>
              <a:spcBef>
                <a:spcPts val="0"/>
              </a:spcBef>
              <a:spcAft>
                <a:spcPts val="0"/>
              </a:spcAft>
              <a:buNone/>
            </a:pPr>
            <a:endParaRPr lang="en-US" dirty="0"/>
          </a:p>
          <a:p>
            <a:pPr marL="0" indent="0">
              <a:buNone/>
            </a:pPr>
            <a:r>
              <a:rPr lang="en-US" i="1" dirty="0"/>
              <a:t>Effectively Engaging </a:t>
            </a:r>
            <a:r>
              <a:rPr lang="en-US" i="1" dirty="0" smtClean="0"/>
              <a:t>Trans </a:t>
            </a:r>
            <a:r>
              <a:rPr lang="en-US" i="1" dirty="0"/>
              <a:t>Campers and </a:t>
            </a:r>
            <a:r>
              <a:rPr lang="en-US" i="1" dirty="0" smtClean="0"/>
              <a:t>Participants, </a:t>
            </a:r>
            <a:r>
              <a:rPr lang="en-US" dirty="0" smtClean="0"/>
              <a:t>YMCA </a:t>
            </a:r>
            <a:r>
              <a:rPr lang="en-US" dirty="0"/>
              <a:t>Camp Takodah</a:t>
            </a:r>
          </a:p>
          <a:p>
            <a:pPr marL="0" indent="0">
              <a:lnSpc>
                <a:spcPct val="100000"/>
              </a:lnSpc>
              <a:spcBef>
                <a:spcPts val="0"/>
              </a:spcBef>
              <a:spcAft>
                <a:spcPts val="0"/>
              </a:spcAft>
              <a:buNone/>
            </a:pPr>
            <a:r>
              <a:rPr lang="en-US" dirty="0">
                <a:hlinkClick r:id="rId3"/>
              </a:rPr>
              <a:t>https://</a:t>
            </a:r>
            <a:r>
              <a:rPr lang="en-US" dirty="0" smtClean="0">
                <a:hlinkClick r:id="rId3"/>
              </a:rPr>
              <a:t>www.camptakodah.org/wp-content/uploads/2018/02/Trans-Camper-Policy.pdf</a:t>
            </a:r>
            <a:endParaRPr lang="en-US" dirty="0" smtClean="0"/>
          </a:p>
          <a:p>
            <a:pPr marL="0" indent="0">
              <a:lnSpc>
                <a:spcPct val="100000"/>
              </a:lnSpc>
              <a:spcBef>
                <a:spcPts val="0"/>
              </a:spcBef>
              <a:spcAft>
                <a:spcPts val="0"/>
              </a:spcAft>
              <a:buNone/>
            </a:pPr>
            <a:endParaRPr lang="en-US" dirty="0"/>
          </a:p>
          <a:p>
            <a:pPr marL="0" indent="0">
              <a:buNone/>
            </a:pPr>
            <a:r>
              <a:rPr lang="en-US" i="1" dirty="0"/>
              <a:t>BENDING THE </a:t>
            </a:r>
            <a:r>
              <a:rPr lang="en-US" i="1" dirty="0" smtClean="0"/>
              <a:t>MOLD: AN </a:t>
            </a:r>
            <a:r>
              <a:rPr lang="en-US" i="1" dirty="0"/>
              <a:t>ACTION KIT FOR TRANSGENDER </a:t>
            </a:r>
            <a:r>
              <a:rPr lang="en-US" i="1" dirty="0" smtClean="0"/>
              <a:t>STUDENTS  </a:t>
            </a:r>
            <a:r>
              <a:rPr lang="en-US" dirty="0" smtClean="0">
                <a:hlinkClick r:id="rId4"/>
              </a:rPr>
              <a:t>https</a:t>
            </a:r>
            <a:r>
              <a:rPr lang="en-US" dirty="0">
                <a:hlinkClick r:id="rId4"/>
              </a:rPr>
              <a:t>://</a:t>
            </a:r>
            <a:r>
              <a:rPr lang="en-US" dirty="0" smtClean="0">
                <a:hlinkClick r:id="rId4"/>
              </a:rPr>
              <a:t>www.lambdalegal.org/sites/default/files/publications/downloads/btm_bending-the-mold_0.pdf</a:t>
            </a:r>
            <a:endParaRPr lang="en-US" dirty="0" smtClean="0"/>
          </a:p>
          <a:p>
            <a:pPr marL="0" indent="0">
              <a:buNone/>
            </a:pPr>
            <a:endParaRPr lang="en-US" dirty="0" smtClean="0"/>
          </a:p>
          <a:p>
            <a:pPr marL="0" indent="0">
              <a:lnSpc>
                <a:spcPct val="100000"/>
              </a:lnSpc>
              <a:spcBef>
                <a:spcPts val="0"/>
              </a:spcBef>
              <a:spcAft>
                <a:spcPts val="0"/>
              </a:spcAft>
              <a:buNone/>
            </a:pPr>
            <a:endParaRPr lang="en-US" dirty="0" smtClean="0"/>
          </a:p>
          <a:p>
            <a:pPr marL="0" indent="0">
              <a:lnSpc>
                <a:spcPct val="100000"/>
              </a:lnSpc>
              <a:spcBef>
                <a:spcPts val="0"/>
              </a:spcBef>
              <a:spcAft>
                <a:spcPts val="0"/>
              </a:spcAft>
              <a:buNone/>
            </a:pPr>
            <a:endParaRPr lang="en-US" dirty="0" smtClean="0"/>
          </a:p>
        </p:txBody>
      </p:sp>
    </p:spTree>
    <p:extLst>
      <p:ext uri="{BB962C8B-B14F-4D97-AF65-F5344CB8AC3E}">
        <p14:creationId xmlns:p14="http://schemas.microsoft.com/office/powerpoint/2010/main" val="2327319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4000" dirty="0" smtClean="0"/>
              <a:t>Q &amp; A</a:t>
            </a:r>
            <a:endParaRPr lang="en-US" sz="14000" dirty="0"/>
          </a:p>
        </p:txBody>
      </p:sp>
    </p:spTree>
    <p:extLst>
      <p:ext uri="{BB962C8B-B14F-4D97-AF65-F5344CB8AC3E}">
        <p14:creationId xmlns:p14="http://schemas.microsoft.com/office/powerpoint/2010/main" val="1972308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289" y="1507554"/>
            <a:ext cx="7931164" cy="968517"/>
          </a:xfrm>
        </p:spPr>
        <p:txBody>
          <a:bodyPr>
            <a:noAutofit/>
          </a:bodyPr>
          <a:lstStyle/>
          <a:p>
            <a:pPr algn="ctr"/>
            <a:r>
              <a:rPr lang="en-US" sz="8000" b="1" dirty="0" smtClean="0">
                <a:solidFill>
                  <a:srgbClr val="000066"/>
                </a:solidFill>
              </a:rPr>
              <a:t>Thank you!</a:t>
            </a:r>
            <a:endParaRPr lang="en-US" sz="8000" dirty="0">
              <a:solidFill>
                <a:srgbClr val="000066"/>
              </a:solidFill>
            </a:endParaRPr>
          </a:p>
        </p:txBody>
      </p:sp>
      <p:sp>
        <p:nvSpPr>
          <p:cNvPr id="5" name="Title 1"/>
          <p:cNvSpPr txBox="1">
            <a:spLocks/>
          </p:cNvSpPr>
          <p:nvPr/>
        </p:nvSpPr>
        <p:spPr>
          <a:xfrm>
            <a:off x="3281852" y="3262723"/>
            <a:ext cx="7931164" cy="2474036"/>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buClrTx/>
              <a:buFontTx/>
            </a:pPr>
            <a:r>
              <a:rPr lang="en-US" b="1" dirty="0" smtClean="0"/>
              <a:t>Jocelyn Gehring</a:t>
            </a:r>
            <a:r>
              <a:rPr lang="en-US" dirty="0" smtClean="0"/>
              <a:t/>
            </a:r>
            <a:br>
              <a:rPr lang="en-US" dirty="0" smtClean="0"/>
            </a:br>
            <a:r>
              <a:rPr lang="en-US" dirty="0" smtClean="0"/>
              <a:t>Director, Office of Youth Safety</a:t>
            </a:r>
            <a:br>
              <a:rPr lang="en-US" dirty="0" smtClean="0"/>
            </a:br>
            <a:r>
              <a:rPr lang="en-US" dirty="0" smtClean="0"/>
              <a:t>University of Arizona</a:t>
            </a:r>
            <a:br>
              <a:rPr lang="en-US" dirty="0" smtClean="0"/>
            </a:br>
            <a:r>
              <a:rPr lang="en-US" dirty="0" smtClean="0">
                <a:hlinkClick r:id="rId2"/>
              </a:rPr>
              <a:t>jocelyngehring@email.arizona.edu</a:t>
            </a:r>
            <a:r>
              <a:rPr lang="en-US" dirty="0" smtClean="0"/>
              <a:t/>
            </a:r>
            <a:br>
              <a:rPr lang="en-US" dirty="0" smtClean="0"/>
            </a:br>
            <a:endParaRPr lang="en-US" dirty="0"/>
          </a:p>
        </p:txBody>
      </p:sp>
    </p:spTree>
    <p:extLst>
      <p:ext uri="{BB962C8B-B14F-4D97-AF65-F5344CB8AC3E}">
        <p14:creationId xmlns:p14="http://schemas.microsoft.com/office/powerpoint/2010/main" val="3317320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848" y="5260730"/>
            <a:ext cx="9119096" cy="1002152"/>
          </a:xfrm>
        </p:spPr>
        <p:txBody>
          <a:bodyPr>
            <a:noAutofit/>
          </a:bodyPr>
          <a:lstStyle/>
          <a:p>
            <a:r>
              <a:rPr lang="en-US" sz="6000" dirty="0" smtClean="0">
                <a:solidFill>
                  <a:srgbClr val="002060"/>
                </a:solidFill>
                <a:hlinkClick r:id="rId3"/>
              </a:rPr>
              <a:t>University of California 4H</a:t>
            </a:r>
            <a:endParaRPr lang="en-US" sz="6000" dirty="0">
              <a:solidFill>
                <a:srgbClr val="002060"/>
              </a:solidFill>
            </a:endParaRPr>
          </a:p>
        </p:txBody>
      </p:sp>
      <p:pic>
        <p:nvPicPr>
          <p:cNvPr id="11266" name="Picture 2" descr="Related imag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819001" y="699478"/>
            <a:ext cx="5193540" cy="400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663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487" y="955857"/>
            <a:ext cx="7295322" cy="1002152"/>
          </a:xfrm>
        </p:spPr>
        <p:txBody>
          <a:bodyPr>
            <a:noAutofit/>
          </a:bodyPr>
          <a:lstStyle/>
          <a:p>
            <a:r>
              <a:rPr lang="en-US" sz="6000" dirty="0" smtClean="0">
                <a:solidFill>
                  <a:srgbClr val="002060"/>
                </a:solidFill>
              </a:rPr>
              <a:t>Session Outcomes</a:t>
            </a:r>
            <a:endParaRPr lang="en-US" sz="6000" dirty="0">
              <a:solidFill>
                <a:srgbClr val="002060"/>
              </a:solidFill>
            </a:endParaRPr>
          </a:p>
        </p:txBody>
      </p:sp>
      <p:sp>
        <p:nvSpPr>
          <p:cNvPr id="3" name="Content Placeholder 2"/>
          <p:cNvSpPr>
            <a:spLocks noGrp="1"/>
          </p:cNvSpPr>
          <p:nvPr>
            <p:ph idx="1"/>
          </p:nvPr>
        </p:nvSpPr>
        <p:spPr>
          <a:xfrm>
            <a:off x="1192694" y="1789045"/>
            <a:ext cx="11251097" cy="4830417"/>
          </a:xfrm>
        </p:spPr>
        <p:txBody>
          <a:bodyPr>
            <a:normAutofit lnSpcReduction="10000"/>
          </a:bodyPr>
          <a:lstStyle/>
          <a:p>
            <a:pPr marL="0" indent="0">
              <a:buNone/>
            </a:pPr>
            <a:r>
              <a:rPr lang="en-US" sz="2800" dirty="0"/>
              <a:t>By the end of the session, attendees will have:</a:t>
            </a:r>
          </a:p>
          <a:p>
            <a:pPr lvl="0"/>
            <a:r>
              <a:rPr lang="en-US" sz="2800" dirty="0"/>
              <a:t>Working knowledge of the terms related to gender identity and expression</a:t>
            </a:r>
          </a:p>
          <a:p>
            <a:pPr lvl="0"/>
            <a:r>
              <a:rPr lang="en-US" sz="2800" dirty="0"/>
              <a:t>Knowledge of the risks and challenges faced by transgender youth participants and the importance of clear policies and practices to prevent, identify and report bullying and harassment.</a:t>
            </a:r>
          </a:p>
          <a:p>
            <a:pPr lvl="0"/>
            <a:r>
              <a:rPr lang="en-US" sz="2800" dirty="0"/>
              <a:t>Understanding of related legal obligations under federal, state and local statues</a:t>
            </a:r>
          </a:p>
          <a:p>
            <a:pPr lvl="0"/>
            <a:r>
              <a:rPr lang="en-US" sz="2800" dirty="0"/>
              <a:t>Access to model policies, templates and resources to create, </a:t>
            </a:r>
            <a:r>
              <a:rPr lang="en-US" sz="2800" dirty="0" smtClean="0"/>
              <a:t>review/ amend </a:t>
            </a:r>
            <a:r>
              <a:rPr lang="en-US" sz="2800" dirty="0"/>
              <a:t>policies to support transgender and nonconforming youth on campus. </a:t>
            </a:r>
          </a:p>
          <a:p>
            <a:endParaRPr lang="en-US" dirty="0"/>
          </a:p>
        </p:txBody>
      </p:sp>
    </p:spTree>
    <p:extLst>
      <p:ext uri="{BB962C8B-B14F-4D97-AF65-F5344CB8AC3E}">
        <p14:creationId xmlns:p14="http://schemas.microsoft.com/office/powerpoint/2010/main" val="1944973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48" y="2179573"/>
            <a:ext cx="4550124" cy="1912807"/>
          </a:xfrm>
        </p:spPr>
        <p:txBody>
          <a:bodyPr>
            <a:noAutofit/>
          </a:bodyPr>
          <a:lstStyle/>
          <a:p>
            <a:pPr algn="ctr"/>
            <a:r>
              <a:rPr lang="en-US" sz="9600" b="1" dirty="0" smtClean="0">
                <a:solidFill>
                  <a:srgbClr val="000066"/>
                </a:solidFill>
              </a:rPr>
              <a:t>KEY</a:t>
            </a:r>
            <a:br>
              <a:rPr lang="en-US" sz="9600" b="1" dirty="0" smtClean="0">
                <a:solidFill>
                  <a:srgbClr val="000066"/>
                </a:solidFill>
              </a:rPr>
            </a:br>
            <a:r>
              <a:rPr lang="en-US" sz="9600" b="1" dirty="0" smtClean="0">
                <a:solidFill>
                  <a:srgbClr val="000066"/>
                </a:solidFill>
              </a:rPr>
              <a:t>TERMS</a:t>
            </a:r>
            <a:endParaRPr lang="en-US" sz="9600" b="1" dirty="0">
              <a:solidFill>
                <a:srgbClr val="000066"/>
              </a:solidFill>
            </a:endParaRPr>
          </a:p>
        </p:txBody>
      </p:sp>
      <p:sp>
        <p:nvSpPr>
          <p:cNvPr id="7" name="Picture Placeholder 6"/>
          <p:cNvSpPr>
            <a:spLocks noGrp="1"/>
          </p:cNvSpPr>
          <p:nvPr>
            <p:ph type="pic" idx="1"/>
          </p:nvPr>
        </p:nvSpPr>
        <p:spPr>
          <a:xfrm>
            <a:off x="5532120" y="1"/>
            <a:ext cx="6659880" cy="6857999"/>
          </a:xfrm>
          <a:solidFill>
            <a:schemeClr val="bg1"/>
          </a:solidFill>
        </p:spPr>
      </p:sp>
      <p:sp>
        <p:nvSpPr>
          <p:cNvPr id="10" name="Title 1"/>
          <p:cNvSpPr txBox="1">
            <a:spLocks/>
          </p:cNvSpPr>
          <p:nvPr/>
        </p:nvSpPr>
        <p:spPr>
          <a:xfrm>
            <a:off x="5532120" y="1"/>
            <a:ext cx="4550124" cy="1912807"/>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pPr algn="ctr">
              <a:buClrTx/>
              <a:buFontTx/>
            </a:pPr>
            <a:endParaRPr lang="en-US" sz="8000" dirty="0">
              <a:solidFill>
                <a:schemeClr val="tx2">
                  <a:lumMod val="90000"/>
                  <a:lumOff val="10000"/>
                </a:schemeClr>
              </a:solidFill>
            </a:endParaRPr>
          </a:p>
        </p:txBody>
      </p:sp>
      <p:pic>
        <p:nvPicPr>
          <p:cNvPr id="9" name="Picture 8"/>
          <p:cNvPicPr>
            <a:picLocks noChangeAspect="1"/>
          </p:cNvPicPr>
          <p:nvPr/>
        </p:nvPicPr>
        <p:blipFill>
          <a:blip r:embed="rId3"/>
          <a:stretch>
            <a:fillRect/>
          </a:stretch>
        </p:blipFill>
        <p:spPr>
          <a:xfrm rot="5400000">
            <a:off x="5672567" y="1552494"/>
            <a:ext cx="6528956" cy="3679614"/>
          </a:xfrm>
          <a:prstGeom prst="rect">
            <a:avLst/>
          </a:prstGeom>
        </p:spPr>
      </p:pic>
    </p:spTree>
    <p:extLst>
      <p:ext uri="{BB962C8B-B14F-4D97-AF65-F5344CB8AC3E}">
        <p14:creationId xmlns:p14="http://schemas.microsoft.com/office/powerpoint/2010/main" val="3516463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5122" name="Picture 2" descr="Image result for genderbread 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55" y="0"/>
            <a:ext cx="10752332" cy="6957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38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dirty="0"/>
          </a:p>
        </p:txBody>
      </p:sp>
      <p:pic>
        <p:nvPicPr>
          <p:cNvPr id="4098" name="Picture 2" descr="Image result for gender unico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734" y="0"/>
            <a:ext cx="8895958" cy="6874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3588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CROP" val="jU3HaiI6"/>
  <p:tag name="ARTICULATE_SLIDE_COUNT" val="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13449</TotalTime>
  <Words>2769</Words>
  <Application>Microsoft Office PowerPoint</Application>
  <PresentationFormat>Widescreen</PresentationFormat>
  <Paragraphs>210</Paragraphs>
  <Slides>43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Corbel</vt:lpstr>
      <vt:lpstr>Franklin Gothic Book</vt:lpstr>
      <vt:lpstr>Arial</vt:lpstr>
      <vt:lpstr>Century Gothic</vt:lpstr>
      <vt:lpstr>Wingdings</vt:lpstr>
      <vt:lpstr>Times New Roman</vt:lpstr>
      <vt:lpstr>Crop</vt:lpstr>
      <vt:lpstr>Transgender Minors on Campus  Policy and Promising Practices for   Safe and Inclusive Youth Programs </vt:lpstr>
      <vt:lpstr>Jocelyn Gehring Director, Office of Youth Safety University of Arizona</vt:lpstr>
      <vt:lpstr>Relevant Financial Disclosure</vt:lpstr>
      <vt:lpstr>PowerPoint Presentation</vt:lpstr>
      <vt:lpstr>University of California 4H</vt:lpstr>
      <vt:lpstr>Session Outcomes</vt:lpstr>
      <vt:lpstr>KEY TERMS</vt:lpstr>
      <vt:lpstr>PowerPoint Presentation</vt:lpstr>
      <vt:lpstr>PowerPoint Presentation</vt:lpstr>
      <vt:lpstr>Terminology</vt:lpstr>
      <vt:lpstr>CREATING A  SAFE AND WELCOMING ENVIRONMENT  Risks, Needs and     Effective Polices </vt:lpstr>
      <vt:lpstr>Risks and challenges faced by trans youth on campus</vt:lpstr>
      <vt:lpstr>PowerPoint Presentation</vt:lpstr>
      <vt:lpstr> Needs of Transgender Youth on Campus</vt:lpstr>
      <vt:lpstr>Facility Access Restrooms *Locker rooms Overnight Accommodations </vt:lpstr>
      <vt:lpstr>Restrooms  • Provide access to the restroom that corresponds to the student’s gender identity.   • Designate any available single stall restroom with a locking door as a unisex/gender neutral restroom and as available to all students. If a single stall student restroom is not generally available, designate a private restroom such as one in the health suites for any student who requests increased privacy and safety, for any reason. This accommodation may be offered to all students.   • Permit transgender and gender non-conforming students whose gender identity is not exclusively male or female to use facilities they believe are the most consistent with their safety and gender identity.  </vt:lpstr>
      <vt:lpstr>“A policy that requires an individual to use a bathroom that does not conform to his or her gender identity punishes that individual for his or her gender nonconformance, which in turn violates Title IX.” Whitaker v. Kenosha Unified School District, (7th U.S. Circuit Court of Appeals, May 30, 2017).</vt:lpstr>
      <vt:lpstr>Locker Rooms  Best practices:  *Case-by-case assessment with the goal of maximizing the student’s social integration and equal opportunity, ensuring the student’s safety and comfort, and minimizing stigmatization of the student.   *In most cases the student should have access to the locker room consistent with the gender identity the student consistently asserts at school. A reasonable alternative changing area should be made available to any student that wishes increased privacy, but no student should be required to use a locker room that conflicts with his/her gender identity.  </vt:lpstr>
      <vt:lpstr>Overnight Accommodations  Collective Wisdom!   How have you addressed overnight accommodations for transgender youth on your campus?     </vt:lpstr>
      <vt:lpstr>Program records Registration forms  preferred names/pronouns privacy issues </vt:lpstr>
      <vt:lpstr>Registration Forms  </vt:lpstr>
      <vt:lpstr>Registration Forms  </vt:lpstr>
      <vt:lpstr>Preferred Name/ Pronouns  *Don’t assume student’s name or pronoun.   *Ask the child and use the requested name and pronouns.   *Students need not provide schools with legal documents to correct their first name or gender within their student records.   *Avoid grouping students by gender  “Girls line up here, boys line up over there”  </vt:lpstr>
      <vt:lpstr>  Privacy and Confidentiality  The individual has the right to keep one’s transgender status private.   Without consent from the student, school personnel should not disclose a student’s transgender status to others, such as students, parents or other school personnel, unless there is a specific “need to know” (for example, a health emergency).  A student’s transgender status may also be disclosed to others to the limited extent necessary to investigate and/or resolve a claim of discrimination or harassment brought by that student.  </vt:lpstr>
      <vt:lpstr>Safe, inclusive environment policies to address bullying and harassment staff training clear reporting procedures  </vt:lpstr>
      <vt:lpstr>Reviewing Existing University and/or Program Policies </vt:lpstr>
      <vt:lpstr>PowerPoint Presentation</vt:lpstr>
      <vt:lpstr>How does your institution/program measure up?  </vt:lpstr>
      <vt:lpstr>Staff Training  </vt:lpstr>
      <vt:lpstr>RESPONDING TO ANTI- LGBTQ BEHAVIOR</vt:lpstr>
      <vt:lpstr>Answering questions from parents </vt:lpstr>
      <vt:lpstr>Legal landscape   </vt:lpstr>
      <vt:lpstr> Protections for Transgender Youth </vt:lpstr>
      <vt:lpstr> Protections for Transgender Youth </vt:lpstr>
      <vt:lpstr>PowerPoint Presentation</vt:lpstr>
      <vt:lpstr>resources</vt:lpstr>
      <vt:lpstr>PowerPoint Presentation</vt:lpstr>
      <vt:lpstr>PowerPoint Presentation</vt:lpstr>
      <vt:lpstr>PowerPoint Presentation</vt:lpstr>
      <vt:lpstr>PowerPoint Presentation</vt:lpstr>
      <vt:lpstr>PowerPoint Presentation</vt:lpstr>
      <vt:lpstr>Q &amp; 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Education Protection Network Association Updates</dc:title>
  <dc:creator>Rachael Jensen</dc:creator>
  <cp:lastModifiedBy>Gehring, Jocelyn</cp:lastModifiedBy>
  <cp:revision>107</cp:revision>
  <dcterms:modified xsi:type="dcterms:W3CDTF">2021-03-08T18:34:26Z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25B8DB98-61A5-4B6D-97A6-F4908D489BF2</vt:lpwstr>
  </property>
  <property fmtid="{D5CDD505-2E9C-101B-9397-08002B2CF9AE}" pid="3" name="ArticulatePath">
    <vt:lpwstr>DRAFT.conferencetemplate</vt:lpwstr>
  </property>
</Properties>
</file>