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7" r:id="rId1"/>
  </p:sldMasterIdLst>
  <p:notesMasterIdLst>
    <p:notesMasterId r:id="rId11"/>
  </p:notesMasterIdLst>
  <p:sldIdLst>
    <p:sldId id="256" r:id="rId2"/>
    <p:sldId id="264" r:id="rId3"/>
    <p:sldId id="259" r:id="rId4"/>
    <p:sldId id="262" r:id="rId5"/>
    <p:sldId id="258" r:id="rId6"/>
    <p:sldId id="260" r:id="rId7"/>
    <p:sldId id="263" r:id="rId8"/>
    <p:sldId id="261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234B"/>
    <a:srgbClr val="6F868D"/>
    <a:srgbClr val="333333"/>
    <a:srgbClr val="C8D9D8"/>
    <a:srgbClr val="AB05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5"/>
    <p:restoredTop sz="94664"/>
  </p:normalViewPr>
  <p:slideViewPr>
    <p:cSldViewPr snapToGrid="0" snapToObjects="1"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A915B6-CBF9-9F4B-8461-329BA02DD4D5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AC9E4C-636A-0747-9271-62927A090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211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3600" b="1" baseline="0">
                <a:solidFill>
                  <a:srgbClr val="0C234B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/>
              <a:t>SAMPLE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34431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F868D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Sample text or subtitle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46812" y="5729514"/>
            <a:ext cx="2256972" cy="1128486"/>
          </a:xfrm>
          <a:prstGeom prst="rect">
            <a:avLst/>
          </a:prstGeom>
        </p:spPr>
      </p:pic>
      <p:pic>
        <p:nvPicPr>
          <p:cNvPr id="8" name="Picture 7" descr="triangles_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723" y="1977326"/>
            <a:ext cx="606552" cy="8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206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9472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33117"/>
            <a:ext cx="7772400" cy="1470025"/>
          </a:xfrm>
        </p:spPr>
        <p:txBody>
          <a:bodyPr/>
          <a:lstStyle/>
          <a:p>
            <a:r>
              <a:rPr lang="en-US" dirty="0"/>
              <a:t>Considerations for Waiving Arizona 4-H Program Fees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3945277"/>
            <a:ext cx="6400800" cy="1344319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dirty="0"/>
              <a:t>Jeremy Elliott-Engel, Ph.D. </a:t>
            </a:r>
          </a:p>
          <a:p>
            <a:pPr algn="l"/>
            <a:r>
              <a:rPr lang="en-US" dirty="0"/>
              <a:t>Associate Director, 4-H Youth Development</a:t>
            </a:r>
          </a:p>
          <a:p>
            <a:pPr algn="l"/>
            <a:r>
              <a:rPr lang="en-US" dirty="0"/>
              <a:t>Arizona Cooperative Extension</a:t>
            </a:r>
          </a:p>
          <a:p>
            <a:pPr algn="l"/>
            <a:r>
              <a:rPr lang="en-US" dirty="0"/>
              <a:t>The University of Arizona</a:t>
            </a: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02C38A9-9AA9-4300-ABF6-02B8B32D04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609190"/>
            <a:ext cx="1901906" cy="216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322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EC58F-27B0-4A98-96E4-BA021603DE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946" y="835881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/>
              <a:t>Why re-imagine 4-H program fees?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975D95-CDA9-4709-AFC0-F68738528F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4889" y="2466740"/>
            <a:ext cx="6400800" cy="3036656"/>
          </a:xfrm>
        </p:spPr>
        <p:txBody>
          <a:bodyPr>
            <a:normAutofit/>
          </a:bodyPr>
          <a:lstStyle/>
          <a:p>
            <a:pPr marL="342900" indent="-342900" algn="l">
              <a:buFontTx/>
              <a:buChar char="-"/>
            </a:pPr>
            <a:r>
              <a:rPr lang="en-US" dirty="0"/>
              <a:t>To encourage re-enrollment?</a:t>
            </a:r>
          </a:p>
          <a:p>
            <a:pPr marL="342900" indent="-342900" algn="l">
              <a:buFontTx/>
              <a:buChar char="-"/>
            </a:pPr>
            <a:r>
              <a:rPr lang="en-US" dirty="0"/>
              <a:t>Other…</a:t>
            </a:r>
          </a:p>
        </p:txBody>
      </p:sp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4FEC0199-6953-47F5-8224-7C7F635B0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219" y="3544121"/>
            <a:ext cx="2981129" cy="1959277"/>
          </a:xfrm>
          <a:prstGeom prst="rect">
            <a:avLst/>
          </a:prstGeom>
        </p:spPr>
      </p:pic>
      <p:pic>
        <p:nvPicPr>
          <p:cNvPr id="7" name="Picture 6" descr="A picture containing text, person, indoor, table&#10;&#10;Description automatically generated">
            <a:extLst>
              <a:ext uri="{FF2B5EF4-FFF2-40B4-BE49-F238E27FC236}">
                <a16:creationId xmlns:a16="http://schemas.microsoft.com/office/drawing/2014/main" id="{BF481E08-A039-46AC-8B0F-21AE168774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593" y="3544119"/>
            <a:ext cx="2939633" cy="19592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ECD1766-B216-408A-BC6A-CE88CA0396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9472" y="3544120"/>
            <a:ext cx="1959277" cy="195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540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98F08-6011-4EBA-B26F-CDE7E71DA6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22173"/>
            <a:ext cx="7772400" cy="1470025"/>
          </a:xfrm>
        </p:spPr>
        <p:txBody>
          <a:bodyPr/>
          <a:lstStyle/>
          <a:p>
            <a:r>
              <a:rPr lang="en-US" dirty="0"/>
              <a:t>What is a 4-H Program Fee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1B25EF-C371-4C3B-AAB6-49A5E6D37D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753" y="1897508"/>
            <a:ext cx="4132780" cy="3609441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Program fees are used at the state, county, and club to support the implementation of the Arizona 4-H program. In Arizona 4-H “enrolled 4-H member” pays a state enrollment fee ($5), a county program fee ($5-20), and a club program fee (Unknown range). </a:t>
            </a:r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43B2DA1-129F-4070-A1CC-BA89A8E595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006677"/>
              </p:ext>
            </p:extLst>
          </p:nvPr>
        </p:nvGraphicFramePr>
        <p:xfrm>
          <a:off x="5791200" y="1612115"/>
          <a:ext cx="2438400" cy="31419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97930948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356832489"/>
                    </a:ext>
                  </a:extLst>
                </a:gridCol>
              </a:tblGrid>
              <a:tr h="196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County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County Fee in 4HOnline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76824898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Apache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$15.00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661737992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Cochise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$20.00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10088964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Coconino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$15.00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12472592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Gila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$20.00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17529823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Graham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$15.00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204070843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Greenlee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$15.00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02758678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La Paz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$15.00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506863947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Maricopa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$20.00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610611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Mohave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$15.00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56239147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Navajo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$15.00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55576885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Pima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$15.00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84564292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Pinal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$20.00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308723536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Santa Cruz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$15.00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103168111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Yavapai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$20.00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85710833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Yuma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$15.00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9942918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7927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945AF-A5AE-4A37-A9E6-1FA4FBC9C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2510" y="291351"/>
            <a:ext cx="7772400" cy="1470025"/>
          </a:xfrm>
        </p:spPr>
        <p:txBody>
          <a:bodyPr/>
          <a:lstStyle/>
          <a:p>
            <a:r>
              <a:rPr lang="en-US" dirty="0"/>
              <a:t>Current Organizational Position: No Refunds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31EF36-0BF5-43F9-BF02-FF1B0E2067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8310" y="1761377"/>
            <a:ext cx="6400800" cy="3858587"/>
          </a:xfrm>
        </p:spPr>
        <p:txBody>
          <a:bodyPr>
            <a:normAutofit fontScale="925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Complex number of entities utilize 4-H enrollment fees (State Office, County Offices, and some County 4-H Councils).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Refunds to individuals would require a heavy paperwork burden to establish each individual recipient as an ICON, an individual check for each person.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Refunds undermine the ability to deliver high-quality programming at the very time we need to deliver effective programming.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Refunds indicate our programs stopped or were unsatisfactory during an awesome effort to respond to an unprecedented pandemic. The 4-H teams' effort has been excellent and does not warrant to be discredited.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DFE1FF-651B-4E47-8797-E23A0274EB01}"/>
              </a:ext>
            </a:extLst>
          </p:cNvPr>
          <p:cNvSpPr txBox="1"/>
          <p:nvPr/>
        </p:nvSpPr>
        <p:spPr>
          <a:xfrm>
            <a:off x="398123" y="6051210"/>
            <a:ext cx="3053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Discussed at EAT, February 2nd</a:t>
            </a:r>
          </a:p>
        </p:txBody>
      </p:sp>
    </p:spTree>
    <p:extLst>
      <p:ext uri="{BB962C8B-B14F-4D97-AF65-F5344CB8AC3E}">
        <p14:creationId xmlns:p14="http://schemas.microsoft.com/office/powerpoint/2010/main" val="1732008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B89EA-AD2D-45D5-954B-996EBE9B36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20633"/>
            <a:ext cx="7772400" cy="951822"/>
          </a:xfrm>
        </p:spPr>
        <p:txBody>
          <a:bodyPr>
            <a:normAutofit fontScale="90000"/>
          </a:bodyPr>
          <a:lstStyle/>
          <a:p>
            <a:r>
              <a:rPr lang="en-US" dirty="0"/>
              <a:t>Who Handles &amp; Keeps 4-H Program Fees?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6B3B516-696F-43AD-815E-14D76E18D7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408025"/>
              </p:ext>
            </p:extLst>
          </p:nvPr>
        </p:nvGraphicFramePr>
        <p:xfrm>
          <a:off x="546243" y="1143000"/>
          <a:ext cx="8051514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3838">
                  <a:extLst>
                    <a:ext uri="{9D8B030D-6E8A-4147-A177-3AD203B41FA5}">
                      <a16:colId xmlns:a16="http://schemas.microsoft.com/office/drawing/2014/main" val="4071280250"/>
                    </a:ext>
                  </a:extLst>
                </a:gridCol>
                <a:gridCol w="2683838">
                  <a:extLst>
                    <a:ext uri="{9D8B030D-6E8A-4147-A177-3AD203B41FA5}">
                      <a16:colId xmlns:a16="http://schemas.microsoft.com/office/drawing/2014/main" val="3012545284"/>
                    </a:ext>
                  </a:extLst>
                </a:gridCol>
                <a:gridCol w="2683838">
                  <a:extLst>
                    <a:ext uri="{9D8B030D-6E8A-4147-A177-3AD203B41FA5}">
                      <a16:colId xmlns:a16="http://schemas.microsoft.com/office/drawing/2014/main" val="248318895"/>
                    </a:ext>
                  </a:extLst>
                </a:gridCol>
              </a:tblGrid>
              <a:tr h="133964">
                <a:tc>
                  <a:txBody>
                    <a:bodyPr/>
                    <a:lstStyle/>
                    <a:p>
                      <a:r>
                        <a:rPr lang="en-US" dirty="0"/>
                        <a:t>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Type of Transaction that are Deposited Originally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Final Allocation of Funds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9988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UArizona</a:t>
                      </a:r>
                      <a:r>
                        <a:rPr lang="en-US" dirty="0"/>
                        <a:t> State 4-H Office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 Credit Card payments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$5 Enrollment Fee for all Enrolled 4-H Members (billed once a year).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7279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UArizona</a:t>
                      </a:r>
                      <a:r>
                        <a:rPr lang="en-US" dirty="0"/>
                        <a:t> County Office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Cash and Check Enrollment Fees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County Program Fees (if the county uses office accounts)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27408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County 4-H Council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Cash and Check Enrollment Fees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County Program Fees (if the county uses County 4-H Council)* This is under the AZ4-HYF Financial purview.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28559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Clubs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Cash and Check Enrollment Fees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Club Program Fees (Never paid by credit card).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9408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877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6878D-DAC5-41E4-827A-081387A61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6691"/>
            <a:ext cx="7772400" cy="1470025"/>
          </a:xfrm>
        </p:spPr>
        <p:txBody>
          <a:bodyPr/>
          <a:lstStyle/>
          <a:p>
            <a:r>
              <a:rPr lang="en-US" dirty="0"/>
              <a:t>How many 4-H Program Fees are Collected Annually?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5083004-32CF-4438-A642-5CEAC75002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8465041"/>
              </p:ext>
            </p:extLst>
          </p:nvPr>
        </p:nvGraphicFramePr>
        <p:xfrm>
          <a:off x="464263" y="1405946"/>
          <a:ext cx="8402333" cy="40461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7847">
                  <a:extLst>
                    <a:ext uri="{9D8B030D-6E8A-4147-A177-3AD203B41FA5}">
                      <a16:colId xmlns:a16="http://schemas.microsoft.com/office/drawing/2014/main" val="2871553620"/>
                    </a:ext>
                  </a:extLst>
                </a:gridCol>
                <a:gridCol w="2069418">
                  <a:extLst>
                    <a:ext uri="{9D8B030D-6E8A-4147-A177-3AD203B41FA5}">
                      <a16:colId xmlns:a16="http://schemas.microsoft.com/office/drawing/2014/main" val="2755690365"/>
                    </a:ext>
                  </a:extLst>
                </a:gridCol>
                <a:gridCol w="1745293">
                  <a:extLst>
                    <a:ext uri="{9D8B030D-6E8A-4147-A177-3AD203B41FA5}">
                      <a16:colId xmlns:a16="http://schemas.microsoft.com/office/drawing/2014/main" val="2701203334"/>
                    </a:ext>
                  </a:extLst>
                </a:gridCol>
                <a:gridCol w="1396234">
                  <a:extLst>
                    <a:ext uri="{9D8B030D-6E8A-4147-A177-3AD203B41FA5}">
                      <a16:colId xmlns:a16="http://schemas.microsoft.com/office/drawing/2014/main" val="1981406570"/>
                    </a:ext>
                  </a:extLst>
                </a:gridCol>
                <a:gridCol w="797847">
                  <a:extLst>
                    <a:ext uri="{9D8B030D-6E8A-4147-A177-3AD203B41FA5}">
                      <a16:colId xmlns:a16="http://schemas.microsoft.com/office/drawing/2014/main" val="1004417833"/>
                    </a:ext>
                  </a:extLst>
                </a:gridCol>
                <a:gridCol w="797847">
                  <a:extLst>
                    <a:ext uri="{9D8B030D-6E8A-4147-A177-3AD203B41FA5}">
                      <a16:colId xmlns:a16="http://schemas.microsoft.com/office/drawing/2014/main" val="2742212780"/>
                    </a:ext>
                  </a:extLst>
                </a:gridCol>
                <a:gridCol w="797847">
                  <a:extLst>
                    <a:ext uri="{9D8B030D-6E8A-4147-A177-3AD203B41FA5}">
                      <a16:colId xmlns:a16="http://schemas.microsoft.com/office/drawing/2014/main" val="1646740"/>
                    </a:ext>
                  </a:extLst>
                </a:gridCol>
              </a:tblGrid>
              <a:tr h="21295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County 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1" marR="5851" marT="58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County Fee in 4HOnline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1" marR="5851" marT="58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Number of Enrolled Youth 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1" marR="5851" marT="58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County Program Fees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1" marR="5851" marT="58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1" marR="5851" marT="58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1" marR="5851" marT="58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1" marR="5851" marT="5851" marB="0" anchor="b"/>
                </a:tc>
                <a:extLst>
                  <a:ext uri="{0D108BD9-81ED-4DB2-BD59-A6C34878D82A}">
                    <a16:rowId xmlns:a16="http://schemas.microsoft.com/office/drawing/2014/main" val="3256807516"/>
                  </a:ext>
                </a:extLst>
              </a:tr>
              <a:tr h="21295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Apache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1" marR="5851" marT="58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$15.00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1" marR="5851" marT="585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243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1" marR="5851" marT="585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$3,645.00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1" marR="5851" marT="58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1" marR="5851" marT="58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1" marR="5851" marT="58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1" marR="5851" marT="5851" marB="0" anchor="b"/>
                </a:tc>
                <a:extLst>
                  <a:ext uri="{0D108BD9-81ED-4DB2-BD59-A6C34878D82A}">
                    <a16:rowId xmlns:a16="http://schemas.microsoft.com/office/drawing/2014/main" val="4109702300"/>
                  </a:ext>
                </a:extLst>
              </a:tr>
              <a:tr h="21295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Cochise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1" marR="5851" marT="58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$20.00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1" marR="5851" marT="585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297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1" marR="5851" marT="585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$5,940.00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1" marR="5851" marT="58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1" marR="5851" marT="58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1" marR="5851" marT="58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1" marR="5851" marT="5851" marB="0" anchor="b"/>
                </a:tc>
                <a:extLst>
                  <a:ext uri="{0D108BD9-81ED-4DB2-BD59-A6C34878D82A}">
                    <a16:rowId xmlns:a16="http://schemas.microsoft.com/office/drawing/2014/main" val="1407318134"/>
                  </a:ext>
                </a:extLst>
              </a:tr>
              <a:tr h="21295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Coconino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1" marR="5851" marT="58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$15.00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1" marR="5851" marT="585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296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1" marR="5851" marT="585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$4,440.00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1" marR="5851" marT="58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1" marR="5851" marT="58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1" marR="5851" marT="58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1" marR="5851" marT="5851" marB="0" anchor="b"/>
                </a:tc>
                <a:extLst>
                  <a:ext uri="{0D108BD9-81ED-4DB2-BD59-A6C34878D82A}">
                    <a16:rowId xmlns:a16="http://schemas.microsoft.com/office/drawing/2014/main" val="4178547456"/>
                  </a:ext>
                </a:extLst>
              </a:tr>
              <a:tr h="21295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Gila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1" marR="5851" marT="58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$20.00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1" marR="5851" marT="585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562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1" marR="5851" marT="585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$11,240.00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1" marR="5851" marT="58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1" marR="5851" marT="58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1" marR="5851" marT="58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1" marR="5851" marT="5851" marB="0" anchor="b"/>
                </a:tc>
                <a:extLst>
                  <a:ext uri="{0D108BD9-81ED-4DB2-BD59-A6C34878D82A}">
                    <a16:rowId xmlns:a16="http://schemas.microsoft.com/office/drawing/2014/main" val="1660818208"/>
                  </a:ext>
                </a:extLst>
              </a:tr>
              <a:tr h="21295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Graham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1" marR="5851" marT="58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$15.00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1" marR="5851" marT="585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1" marR="5851" marT="585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$1,740.00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1" marR="5851" marT="58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1" marR="5851" marT="58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1" marR="5851" marT="58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1" marR="5851" marT="5851" marB="0" anchor="b"/>
                </a:tc>
                <a:extLst>
                  <a:ext uri="{0D108BD9-81ED-4DB2-BD59-A6C34878D82A}">
                    <a16:rowId xmlns:a16="http://schemas.microsoft.com/office/drawing/2014/main" val="236667371"/>
                  </a:ext>
                </a:extLst>
              </a:tr>
              <a:tr h="21295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Greenlee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1" marR="5851" marT="58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$15.00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1" marR="5851" marT="58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1" marR="5851" marT="58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$525.00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1" marR="5851" marT="58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1" marR="5851" marT="58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1" marR="5851" marT="58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1" marR="5851" marT="5851" marB="0" anchor="b"/>
                </a:tc>
                <a:extLst>
                  <a:ext uri="{0D108BD9-81ED-4DB2-BD59-A6C34878D82A}">
                    <a16:rowId xmlns:a16="http://schemas.microsoft.com/office/drawing/2014/main" val="1204050637"/>
                  </a:ext>
                </a:extLst>
              </a:tr>
              <a:tr h="21295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La Paz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1" marR="5851" marT="58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$15.00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1" marR="5851" marT="58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173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1" marR="5851" marT="58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$2,595.00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1" marR="5851" marT="58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1" marR="5851" marT="58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1" marR="5851" marT="58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1" marR="5851" marT="5851" marB="0" anchor="b"/>
                </a:tc>
                <a:extLst>
                  <a:ext uri="{0D108BD9-81ED-4DB2-BD59-A6C34878D82A}">
                    <a16:rowId xmlns:a16="http://schemas.microsoft.com/office/drawing/2014/main" val="493506837"/>
                  </a:ext>
                </a:extLst>
              </a:tr>
              <a:tr h="21295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Maricopa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1" marR="5851" marT="58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$20.00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1" marR="5851" marT="585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863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1" marR="5851" marT="585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$17,260.00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1" marR="5851" marT="58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1" marR="5851" marT="58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1" marR="5851" marT="58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1" marR="5851" marT="5851" marB="0" anchor="b"/>
                </a:tc>
                <a:extLst>
                  <a:ext uri="{0D108BD9-81ED-4DB2-BD59-A6C34878D82A}">
                    <a16:rowId xmlns:a16="http://schemas.microsoft.com/office/drawing/2014/main" val="920111792"/>
                  </a:ext>
                </a:extLst>
              </a:tr>
              <a:tr h="21295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Mohave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1" marR="5851" marT="58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$15.00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1" marR="5851" marT="585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1" marR="5851" marT="585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$3,180.00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1" marR="5851" marT="58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1" marR="5851" marT="58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1" marR="5851" marT="58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1" marR="5851" marT="5851" marB="0" anchor="b"/>
                </a:tc>
                <a:extLst>
                  <a:ext uri="{0D108BD9-81ED-4DB2-BD59-A6C34878D82A}">
                    <a16:rowId xmlns:a16="http://schemas.microsoft.com/office/drawing/2014/main" val="723935500"/>
                  </a:ext>
                </a:extLst>
              </a:tr>
              <a:tr h="21295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Navajo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1" marR="5851" marT="58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$15.00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1" marR="5851" marT="585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193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1" marR="5851" marT="585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$2,895.00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1" marR="5851" marT="58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1" marR="5851" marT="58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1" marR="5851" marT="58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1" marR="5851" marT="5851" marB="0" anchor="b"/>
                </a:tc>
                <a:extLst>
                  <a:ext uri="{0D108BD9-81ED-4DB2-BD59-A6C34878D82A}">
                    <a16:rowId xmlns:a16="http://schemas.microsoft.com/office/drawing/2014/main" val="2675339156"/>
                  </a:ext>
                </a:extLst>
              </a:tr>
              <a:tr h="21295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Pima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1" marR="5851" marT="58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$15.00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1" marR="5851" marT="58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1122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1" marR="5851" marT="58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$16,830.00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1" marR="5851" marT="58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1" marR="5851" marT="58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1" marR="5851" marT="58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1" marR="5851" marT="5851" marB="0" anchor="b"/>
                </a:tc>
                <a:extLst>
                  <a:ext uri="{0D108BD9-81ED-4DB2-BD59-A6C34878D82A}">
                    <a16:rowId xmlns:a16="http://schemas.microsoft.com/office/drawing/2014/main" val="1511917464"/>
                  </a:ext>
                </a:extLst>
              </a:tr>
              <a:tr h="21295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Pinal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1" marR="5851" marT="58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$20.00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1" marR="5851" marT="58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391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1" marR="5851" marT="58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$7,820.00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1" marR="5851" marT="58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1" marR="5851" marT="58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1" marR="5851" marT="58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1" marR="5851" marT="5851" marB="0" anchor="b"/>
                </a:tc>
                <a:extLst>
                  <a:ext uri="{0D108BD9-81ED-4DB2-BD59-A6C34878D82A}">
                    <a16:rowId xmlns:a16="http://schemas.microsoft.com/office/drawing/2014/main" val="1812586643"/>
                  </a:ext>
                </a:extLst>
              </a:tr>
              <a:tr h="21295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Santa Cruz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1" marR="5851" marT="58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$15.00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1" marR="5851" marT="585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1" marR="5851" marT="585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$1,500.00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1" marR="5851" marT="58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1" marR="5851" marT="58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1" marR="5851" marT="58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1" marR="5851" marT="5851" marB="0" anchor="b"/>
                </a:tc>
                <a:extLst>
                  <a:ext uri="{0D108BD9-81ED-4DB2-BD59-A6C34878D82A}">
                    <a16:rowId xmlns:a16="http://schemas.microsoft.com/office/drawing/2014/main" val="1963075181"/>
                  </a:ext>
                </a:extLst>
              </a:tr>
              <a:tr h="21295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Yavapai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1" marR="5851" marT="58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$20.00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1" marR="5851" marT="58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1" marR="5851" marT="58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$4,380.00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1" marR="5851" marT="58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1" marR="5851" marT="58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1" marR="5851" marT="58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1" marR="5851" marT="5851" marB="0" anchor="b"/>
                </a:tc>
                <a:extLst>
                  <a:ext uri="{0D108BD9-81ED-4DB2-BD59-A6C34878D82A}">
                    <a16:rowId xmlns:a16="http://schemas.microsoft.com/office/drawing/2014/main" val="1790217421"/>
                  </a:ext>
                </a:extLst>
              </a:tr>
              <a:tr h="21295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Yuma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1" marR="5851" marT="58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$15.00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1" marR="5851" marT="58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1" marR="5851" marT="58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$12,345.00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1" marR="5851" marT="58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1" marR="5851" marT="58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1" marR="5851" marT="58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1" marR="5851" marT="5851" marB="0" anchor="b"/>
                </a:tc>
                <a:extLst>
                  <a:ext uri="{0D108BD9-81ED-4DB2-BD59-A6C34878D82A}">
                    <a16:rowId xmlns:a16="http://schemas.microsoft.com/office/drawing/2014/main" val="1513937289"/>
                  </a:ext>
                </a:extLst>
              </a:tr>
              <a:tr h="21295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1" marR="5851" marT="58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1" marR="5851" marT="585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1" marR="5851" marT="58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$96,335.00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1" marR="5851" marT="5851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Total County Program Fees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1" marR="5851" marT="585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0909591"/>
                  </a:ext>
                </a:extLst>
              </a:tr>
              <a:tr h="21295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1" marR="5851" marT="58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Total 2019-2020 4-H Enrollment 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1" marR="5851" marT="58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5645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1" marR="5851" marT="58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             28,225.00 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1" marR="5851" marT="5851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Total State Enrollment Fees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1" marR="5851" marT="585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2057169"/>
                  </a:ext>
                </a:extLst>
              </a:tr>
              <a:tr h="21295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1" marR="5851" marT="58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1" marR="5851" marT="58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1" marR="5851" marT="58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$124,560.00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1" marR="5851" marT="5851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Total of Fees Collected Annually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1" marR="5851" marT="585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545448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304E5A2-918A-4CF3-88C0-58EB6BF3E25E}"/>
              </a:ext>
            </a:extLst>
          </p:cNvPr>
          <p:cNvSpPr txBox="1"/>
          <p:nvPr/>
        </p:nvSpPr>
        <p:spPr>
          <a:xfrm>
            <a:off x="5619964" y="5722706"/>
            <a:ext cx="3084816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700" dirty="0">
                <a:solidFill>
                  <a:srgbClr val="0C234B"/>
                </a:solidFill>
              </a:rPr>
              <a:t>$124,560</a:t>
            </a:r>
          </a:p>
        </p:txBody>
      </p:sp>
    </p:spTree>
    <p:extLst>
      <p:ext uri="{BB962C8B-B14F-4D97-AF65-F5344CB8AC3E}">
        <p14:creationId xmlns:p14="http://schemas.microsoft.com/office/powerpoint/2010/main" val="3658181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E6D58-2DEA-4B79-8808-12D2AC9D1C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1962" y="291351"/>
            <a:ext cx="7772400" cy="1470025"/>
          </a:xfrm>
        </p:spPr>
        <p:txBody>
          <a:bodyPr/>
          <a:lstStyle/>
          <a:p>
            <a:r>
              <a:rPr lang="en-US" dirty="0"/>
              <a:t>Which 4-H Year?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CEE9BE7-461C-465D-9929-116B9327CA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54284"/>
              </p:ext>
            </p:extLst>
          </p:nvPr>
        </p:nvGraphicFramePr>
        <p:xfrm>
          <a:off x="1380162" y="1953260"/>
          <a:ext cx="6096000" cy="302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340476018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05121781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21731055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1845573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4-H Year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4-H Year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4-H Year 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8458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Calendar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October 2019-September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October 2020- September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September 2021-October 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2573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Enrollment 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Complete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Currently Enrolling (2/3rds already enrolled)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75209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2237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0253B-339B-49D4-9C04-D3566037C9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3881" y="-152945"/>
            <a:ext cx="7772400" cy="1062315"/>
          </a:xfrm>
        </p:spPr>
        <p:txBody>
          <a:bodyPr/>
          <a:lstStyle/>
          <a:p>
            <a:r>
              <a:rPr lang="en-US" dirty="0"/>
              <a:t>Refund, Voucher, Waived Fee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344EA21-423F-4CB9-B986-343DE28527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0900982"/>
              </p:ext>
            </p:extLst>
          </p:nvPr>
        </p:nvGraphicFramePr>
        <p:xfrm>
          <a:off x="164384" y="765531"/>
          <a:ext cx="8887149" cy="612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4920">
                  <a:extLst>
                    <a:ext uri="{9D8B030D-6E8A-4147-A177-3AD203B41FA5}">
                      <a16:colId xmlns:a16="http://schemas.microsoft.com/office/drawing/2014/main" val="1299396485"/>
                    </a:ext>
                  </a:extLst>
                </a:gridCol>
                <a:gridCol w="2226870">
                  <a:extLst>
                    <a:ext uri="{9D8B030D-6E8A-4147-A177-3AD203B41FA5}">
                      <a16:colId xmlns:a16="http://schemas.microsoft.com/office/drawing/2014/main" val="2508998065"/>
                    </a:ext>
                  </a:extLst>
                </a:gridCol>
                <a:gridCol w="3040340">
                  <a:extLst>
                    <a:ext uri="{9D8B030D-6E8A-4147-A177-3AD203B41FA5}">
                      <a16:colId xmlns:a16="http://schemas.microsoft.com/office/drawing/2014/main" val="2228359474"/>
                    </a:ext>
                  </a:extLst>
                </a:gridCol>
                <a:gridCol w="2115019">
                  <a:extLst>
                    <a:ext uri="{9D8B030D-6E8A-4147-A177-3AD203B41FA5}">
                      <a16:colId xmlns:a16="http://schemas.microsoft.com/office/drawing/2014/main" val="173633709"/>
                    </a:ext>
                  </a:extLst>
                </a:gridCol>
              </a:tblGrid>
              <a:tr h="35098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Refund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Voucher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Waived Fee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187772"/>
                  </a:ext>
                </a:extLst>
              </a:tr>
              <a:tr h="2163595">
                <a:tc>
                  <a:txBody>
                    <a:bodyPr/>
                    <a:lstStyle/>
                    <a:p>
                      <a:r>
                        <a:rPr lang="en-US" dirty="0"/>
                        <a:t>Record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Must establish a record of financial payment (3 possible sources for these records: </a:t>
                      </a:r>
                      <a:r>
                        <a:rPr lang="en-US" dirty="0" err="1"/>
                        <a:t>UArizona</a:t>
                      </a:r>
                      <a:r>
                        <a:rPr lang="en-US" dirty="0"/>
                        <a:t> county –or- state office; County 4-H Council).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Must establish a record of financial payment; create a record of credit; distribute to each individual for future use.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Set the fees in </a:t>
                      </a:r>
                      <a:r>
                        <a:rPr lang="en-US" dirty="0" err="1"/>
                        <a:t>Zingbooks</a:t>
                      </a:r>
                      <a:r>
                        <a:rPr lang="en-US" dirty="0"/>
                        <a:t> at zero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8860927"/>
                  </a:ext>
                </a:extLst>
              </a:tr>
              <a:tr h="1903963">
                <a:tc>
                  <a:txBody>
                    <a:bodyPr/>
                    <a:lstStyle/>
                    <a:p>
                      <a:r>
                        <a:rPr lang="en-US" dirty="0"/>
                        <a:t>Team Effort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Enormous team effort; every business UACE County Business officer, county-based 4-H professional.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Zingbooks</a:t>
                      </a:r>
                      <a:r>
                        <a:rPr lang="en-US" dirty="0"/>
                        <a:t> would allow us to create a Coupon Code for each county to distribute. Fairly easy distribution; complex accounting and budgeting for the reduction: tracking payments and conversing with clients will be a significant implementation cost.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Approximately 37 clicks from Ashley Parra; and, business officer distribution of checks.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5993535"/>
                  </a:ext>
                </a:extLst>
              </a:tr>
              <a:tr h="605807">
                <a:tc>
                  <a:txBody>
                    <a:bodyPr/>
                    <a:lstStyle/>
                    <a:p>
                      <a:r>
                        <a:rPr lang="en-US" dirty="0"/>
                        <a:t>Other Requirements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ICON Form for every 4-H youth.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Establish criteria for waiver.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81973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4021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4A523-03BC-4C06-876E-C285C5F938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555805">
            <a:off x="3799599" y="5171405"/>
            <a:ext cx="3886200" cy="1470025"/>
          </a:xfrm>
        </p:spPr>
        <p:txBody>
          <a:bodyPr>
            <a:normAutofit/>
          </a:bodyPr>
          <a:lstStyle/>
          <a:p>
            <a:r>
              <a:rPr lang="en-US" sz="3000" dirty="0"/>
              <a:t>Thoughts?</a:t>
            </a:r>
          </a:p>
        </p:txBody>
      </p:sp>
      <p:pic>
        <p:nvPicPr>
          <p:cNvPr id="5" name="Picture 4" descr="A picture containing text, screenshot, electronics, display&#10;&#10;Description automatically generated">
            <a:extLst>
              <a:ext uri="{FF2B5EF4-FFF2-40B4-BE49-F238E27FC236}">
                <a16:creationId xmlns:a16="http://schemas.microsoft.com/office/drawing/2014/main" id="{A25B433C-CF49-4E4A-9010-5C8A9E71BF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2920" y="211867"/>
            <a:ext cx="4125213" cy="2465798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3A926940-9C50-46CB-908D-E01CE1BC35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6554" y="229937"/>
            <a:ext cx="1939033" cy="2478590"/>
          </a:xfrm>
          <a:prstGeom prst="rect">
            <a:avLst/>
          </a:prstGeom>
        </p:spPr>
      </p:pic>
      <p:pic>
        <p:nvPicPr>
          <p:cNvPr id="13" name="Picture 12" descr="Calendar&#10;&#10;Description automatically generated">
            <a:extLst>
              <a:ext uri="{FF2B5EF4-FFF2-40B4-BE49-F238E27FC236}">
                <a16:creationId xmlns:a16="http://schemas.microsoft.com/office/drawing/2014/main" id="{CE88A18C-4ED5-4641-A84D-797870064C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33" r="10245"/>
          <a:stretch/>
        </p:blipFill>
        <p:spPr>
          <a:xfrm>
            <a:off x="133009" y="2859583"/>
            <a:ext cx="5239821" cy="206856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44C4534-C018-4169-AD69-6B6CE93B00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802" y="193797"/>
            <a:ext cx="2493652" cy="24966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6EF2E85-829B-432C-BBE9-3115E3C1637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98" t="1211" r="31208" b="6617"/>
          <a:stretch/>
        </p:blipFill>
        <p:spPr>
          <a:xfrm>
            <a:off x="5438367" y="2859584"/>
            <a:ext cx="3585754" cy="2068566"/>
          </a:xfrm>
          <a:prstGeom prst="rect">
            <a:avLst/>
          </a:prstGeom>
        </p:spPr>
      </p:pic>
      <p:pic>
        <p:nvPicPr>
          <p:cNvPr id="19" name="Picture 18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3D4A4FEB-A759-4B93-9579-18440EAFB4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98195" y="4997495"/>
            <a:ext cx="1825926" cy="1817847"/>
          </a:xfrm>
          <a:prstGeom prst="rect">
            <a:avLst/>
          </a:prstGeom>
        </p:spPr>
      </p:pic>
      <p:pic>
        <p:nvPicPr>
          <p:cNvPr id="21" name="Picture 20" descr="A picture containing text, ground, outdoor, green&#10;&#10;Description automatically generated">
            <a:extLst>
              <a:ext uri="{FF2B5EF4-FFF2-40B4-BE49-F238E27FC236}">
                <a16:creationId xmlns:a16="http://schemas.microsoft.com/office/drawing/2014/main" id="{33B47780-BB99-4D4D-A374-CAAEC35EA6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7802" y="4997495"/>
            <a:ext cx="3161905" cy="17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67495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a_tmplt_white_standard_4" id="{B80673B2-7A4B-2443-A029-6CE88C130AB0}" vid="{C92A21FF-1FD1-1141-B781-B81948CBD1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3803</TotalTime>
  <Words>699</Words>
  <Application>Microsoft Office PowerPoint</Application>
  <PresentationFormat>On-screen Show (4:3)</PresentationFormat>
  <Paragraphs>166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Verdana</vt:lpstr>
      <vt:lpstr>Custom Design</vt:lpstr>
      <vt:lpstr>Considerations for Waiving Arizona 4-H Program Fees</vt:lpstr>
      <vt:lpstr>Why re-imagine 4-H program fees?</vt:lpstr>
      <vt:lpstr>What is a 4-H Program Fee</vt:lpstr>
      <vt:lpstr>Current Organizational Position: No Refunds</vt:lpstr>
      <vt:lpstr>Who Handles &amp; Keeps 4-H Program Fees?</vt:lpstr>
      <vt:lpstr>How many 4-H Program Fees are Collected Annually?</vt:lpstr>
      <vt:lpstr>Which 4-H Year?</vt:lpstr>
      <vt:lpstr>Refund, Voucher, Waived Fee</vt:lpstr>
      <vt:lpstr>Thoughts?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Arizona 4-H: A Framework</dc:title>
  <dc:creator>Elliott-Engel, Jeremy - (elliottengelj)</dc:creator>
  <cp:lastModifiedBy>Elliott-Engel, Jeremy - (elliottengelj)</cp:lastModifiedBy>
  <cp:revision>18</cp:revision>
  <dcterms:created xsi:type="dcterms:W3CDTF">2019-02-05T20:53:26Z</dcterms:created>
  <dcterms:modified xsi:type="dcterms:W3CDTF">2021-03-09T17:50:06Z</dcterms:modified>
</cp:coreProperties>
</file>