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4" r:id="rId1"/>
  </p:sldMasterIdLst>
  <p:notesMasterIdLst>
    <p:notesMasterId r:id="rId26"/>
  </p:notesMasterIdLst>
  <p:sldIdLst>
    <p:sldId id="256" r:id="rId2"/>
    <p:sldId id="259" r:id="rId3"/>
    <p:sldId id="285" r:id="rId4"/>
    <p:sldId id="284" r:id="rId5"/>
    <p:sldId id="268" r:id="rId6"/>
    <p:sldId id="269" r:id="rId7"/>
    <p:sldId id="270" r:id="rId8"/>
    <p:sldId id="271" r:id="rId9"/>
    <p:sldId id="288" r:id="rId10"/>
    <p:sldId id="272" r:id="rId11"/>
    <p:sldId id="273" r:id="rId12"/>
    <p:sldId id="274" r:id="rId13"/>
    <p:sldId id="275" r:id="rId14"/>
    <p:sldId id="276" r:id="rId15"/>
    <p:sldId id="277" r:id="rId16"/>
    <p:sldId id="278" r:id="rId17"/>
    <p:sldId id="287" r:id="rId18"/>
    <p:sldId id="279" r:id="rId19"/>
    <p:sldId id="280" r:id="rId20"/>
    <p:sldId id="281" r:id="rId21"/>
    <p:sldId id="282" r:id="rId22"/>
    <p:sldId id="283" r:id="rId23"/>
    <p:sldId id="286" r:id="rId24"/>
    <p:sldId id="267" r:id="rId25"/>
  </p:sldIdLst>
  <p:sldSz cx="20104100" cy="11309350"/>
  <p:notesSz cx="20104100" cy="1130935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pos="1440">
          <p15:clr>
            <a:srgbClr val="9AA0A6"/>
          </p15:clr>
        </p15:guide>
        <p15:guide id="2" pos="4531">
          <p15:clr>
            <a:srgbClr val="9AA0A6"/>
          </p15:clr>
        </p15:guide>
        <p15:guide id="3" pos="4787">
          <p15:clr>
            <a:srgbClr val="9AA0A6"/>
          </p15:clr>
        </p15:guide>
        <p15:guide id="4" pos="7874">
          <p15:clr>
            <a:srgbClr val="9AA0A6"/>
          </p15:clr>
        </p15:guide>
        <p15:guide id="5" pos="8145">
          <p15:clr>
            <a:srgbClr val="9AA0A6"/>
          </p15:clr>
        </p15:guide>
        <p15:guide id="6" pos="11232">
          <p15:clr>
            <a:srgbClr val="9AA0A6"/>
          </p15:clr>
        </p15:guide>
        <p15:guide id="7" orient="horz" pos="537">
          <p15:clr>
            <a:srgbClr val="9AA0A6"/>
          </p15:clr>
        </p15:guide>
        <p15:guide id="8" orient="horz" pos="1844">
          <p15:clr>
            <a:srgbClr val="9AA0A6"/>
          </p15:clr>
        </p15:guide>
        <p15:guide id="9" orient="horz" pos="5575">
          <p15:clr>
            <a:srgbClr val="9AA0A6"/>
          </p15:clr>
        </p15:guide>
        <p15:guide id="10" pos="6555">
          <p15:clr>
            <a:srgbClr val="9AA0A6"/>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DACA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F7014A0B-475B-4B9F-A1E9-10134EDE19F1}">
  <a:tblStyle styleId="{F7014A0B-475B-4B9F-A1E9-10134EDE19F1}" styleName="Table_0">
    <a:wholeTbl>
      <a:tcTxStyle b="off" i="off">
        <a:font>
          <a:latin typeface="Arial"/>
          <a:ea typeface="Arial"/>
          <a:cs typeface="Arial"/>
        </a:font>
        <a:srgbClr val="000000"/>
      </a:tcTxStyle>
      <a:tcStyle>
        <a:tcBdr/>
      </a:tcStyle>
    </a:wholeTbl>
    <a:band1H>
      <a:tcTxStyle b="off" i="off"/>
      <a:tcStyle>
        <a:tcBdr/>
      </a:tcStyle>
    </a:band1H>
    <a:band2H>
      <a:tcTxStyle b="off" i="off"/>
      <a:tcStyle>
        <a:tcBdr/>
      </a:tcStyle>
    </a:band2H>
    <a:band1V>
      <a:tcTxStyle b="off" i="off"/>
      <a:tcStyle>
        <a:tcBdr/>
      </a:tcStyle>
    </a:band1V>
    <a:band2V>
      <a:tcTxStyle b="off" i="off"/>
      <a:tcStyle>
        <a:tcBdr/>
      </a:tcStyle>
    </a:band2V>
    <a:lastCol>
      <a:tcTxStyle b="off" i="off"/>
      <a:tcStyle>
        <a:tcBdr/>
      </a:tcStyle>
    </a:lastCol>
    <a:firstCol>
      <a:tcTxStyle b="off" i="off"/>
      <a:tcStyle>
        <a:tcBdr/>
      </a:tcStyle>
    </a:firstCol>
    <a:lastRow>
      <a:tcTxStyle b="off" i="off"/>
      <a:tcStyle>
        <a:tcBdr/>
      </a:tcStyle>
    </a:lastRow>
    <a:seCell>
      <a:tcTxStyle b="off" i="off"/>
      <a:tcStyle>
        <a:tcBdr/>
      </a:tcStyle>
    </a:seCell>
    <a:swCell>
      <a:tcTxStyle b="off" i="off"/>
      <a:tcStyle>
        <a:tcBdr/>
      </a:tcStyle>
    </a:swCell>
    <a:firstRow>
      <a:tcTxStyle b="off" i="off"/>
      <a:tcStyle>
        <a:tcBdr/>
      </a:tcStyle>
    </a:firstRow>
    <a:neCell>
      <a:tcTxStyle b="off" i="off"/>
      <a:tcStyle>
        <a:tcBdr/>
      </a:tcStyle>
    </a:neCell>
    <a:nwCell>
      <a:tcTxStyle b="off" i="off"/>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405"/>
    <p:restoredTop sz="82435"/>
  </p:normalViewPr>
  <p:slideViewPr>
    <p:cSldViewPr snapToGrid="0">
      <p:cViewPr varScale="1">
        <p:scale>
          <a:sx n="52" d="100"/>
          <a:sy n="52" d="100"/>
        </p:scale>
        <p:origin x="280" y="208"/>
      </p:cViewPr>
      <p:guideLst>
        <p:guide pos="1440"/>
        <p:guide pos="4531"/>
        <p:guide pos="4787"/>
        <p:guide pos="7874"/>
        <p:guide pos="8145"/>
        <p:guide pos="11232"/>
        <p:guide orient="horz" pos="537"/>
        <p:guide orient="horz" pos="1844"/>
        <p:guide orient="horz" pos="5575"/>
        <p:guide pos="6555"/>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351350" y="848200"/>
            <a:ext cx="13403400" cy="4241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2010400" y="5371925"/>
            <a:ext cx="16083275" cy="50892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6"/>
        <p:cNvGrpSpPr/>
        <p:nvPr/>
      </p:nvGrpSpPr>
      <p:grpSpPr>
        <a:xfrm>
          <a:off x="0" y="0"/>
          <a:ext cx="0" cy="0"/>
          <a:chOff x="0" y="0"/>
          <a:chExt cx="0" cy="0"/>
        </a:xfrm>
      </p:grpSpPr>
      <p:sp>
        <p:nvSpPr>
          <p:cNvPr id="47" name="Google Shape;47;g6f8449a4f3_0_5:notes"/>
          <p:cNvSpPr txBox="1">
            <a:spLocks noGrp="1"/>
          </p:cNvSpPr>
          <p:nvPr>
            <p:ph type="body" idx="1"/>
          </p:nvPr>
        </p:nvSpPr>
        <p:spPr>
          <a:xfrm>
            <a:off x="2010410" y="5442625"/>
            <a:ext cx="16083300" cy="4453200"/>
          </a:xfrm>
          <a:prstGeom prst="rect">
            <a:avLst/>
          </a:prstGeom>
          <a:noFill/>
          <a:ln>
            <a:noFill/>
          </a:ln>
        </p:spPr>
        <p:txBody>
          <a:bodyPr spcFirstLastPara="1" wrap="square" lIns="216375" tIns="216375" rIns="216375" bIns="216375" anchor="t" anchorCtr="0">
            <a:noAutofit/>
          </a:bodyPr>
          <a:lstStyle/>
          <a:p>
            <a:pPr marL="0" lvl="0" indent="0" algn="l" rtl="0">
              <a:lnSpc>
                <a:spcPct val="100000"/>
              </a:lnSpc>
              <a:spcBef>
                <a:spcPts val="0"/>
              </a:spcBef>
              <a:spcAft>
                <a:spcPts val="0"/>
              </a:spcAft>
              <a:buSzPts val="2600"/>
              <a:buNone/>
            </a:pPr>
            <a:endParaRPr dirty="0"/>
          </a:p>
        </p:txBody>
      </p:sp>
      <p:sp>
        <p:nvSpPr>
          <p:cNvPr id="48" name="Google Shape;48;g6f8449a4f3_0_5:notes"/>
          <p:cNvSpPr>
            <a:spLocks noGrp="1" noRot="1" noChangeAspect="1"/>
          </p:cNvSpPr>
          <p:nvPr>
            <p:ph type="sldImg" idx="2"/>
          </p:nvPr>
        </p:nvSpPr>
        <p:spPr>
          <a:xfrm>
            <a:off x="6659563" y="1414463"/>
            <a:ext cx="6784975" cy="381635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3"/>
        <p:cNvGrpSpPr/>
        <p:nvPr/>
      </p:nvGrpSpPr>
      <p:grpSpPr>
        <a:xfrm>
          <a:off x="0" y="0"/>
          <a:ext cx="0" cy="0"/>
          <a:chOff x="0" y="0"/>
          <a:chExt cx="0" cy="0"/>
        </a:xfrm>
      </p:grpSpPr>
      <p:sp>
        <p:nvSpPr>
          <p:cNvPr id="64" name="Google Shape;64;g6f7e3d91b6_3_34:notes"/>
          <p:cNvSpPr>
            <a:spLocks noGrp="1" noRot="1" noChangeAspect="1"/>
          </p:cNvSpPr>
          <p:nvPr>
            <p:ph type="sldImg" idx="2"/>
          </p:nvPr>
        </p:nvSpPr>
        <p:spPr>
          <a:xfrm>
            <a:off x="6283325" y="847725"/>
            <a:ext cx="7539038" cy="42418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5" name="Google Shape;65;g6f7e3d91b6_3_34:notes"/>
          <p:cNvSpPr txBox="1">
            <a:spLocks noGrp="1"/>
          </p:cNvSpPr>
          <p:nvPr>
            <p:ph type="body" idx="1"/>
          </p:nvPr>
        </p:nvSpPr>
        <p:spPr>
          <a:xfrm>
            <a:off x="2010400" y="5371925"/>
            <a:ext cx="16083300" cy="50892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extLst>
      <p:ext uri="{BB962C8B-B14F-4D97-AF65-F5344CB8AC3E}">
        <p14:creationId xmlns:p14="http://schemas.microsoft.com/office/powerpoint/2010/main" val="341037166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3"/>
        <p:cNvGrpSpPr/>
        <p:nvPr/>
      </p:nvGrpSpPr>
      <p:grpSpPr>
        <a:xfrm>
          <a:off x="0" y="0"/>
          <a:ext cx="0" cy="0"/>
          <a:chOff x="0" y="0"/>
          <a:chExt cx="0" cy="0"/>
        </a:xfrm>
      </p:grpSpPr>
      <p:sp>
        <p:nvSpPr>
          <p:cNvPr id="64" name="Google Shape;64;g6f7e3d91b6_3_34:notes"/>
          <p:cNvSpPr>
            <a:spLocks noGrp="1" noRot="1" noChangeAspect="1"/>
          </p:cNvSpPr>
          <p:nvPr>
            <p:ph type="sldImg" idx="2"/>
          </p:nvPr>
        </p:nvSpPr>
        <p:spPr>
          <a:xfrm>
            <a:off x="6283325" y="847725"/>
            <a:ext cx="7539038" cy="42418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5" name="Google Shape;65;g6f7e3d91b6_3_34:notes"/>
          <p:cNvSpPr txBox="1">
            <a:spLocks noGrp="1"/>
          </p:cNvSpPr>
          <p:nvPr>
            <p:ph type="body" idx="1"/>
          </p:nvPr>
        </p:nvSpPr>
        <p:spPr>
          <a:xfrm>
            <a:off x="2010400" y="5371925"/>
            <a:ext cx="16083300" cy="50892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extLst>
      <p:ext uri="{BB962C8B-B14F-4D97-AF65-F5344CB8AC3E}">
        <p14:creationId xmlns:p14="http://schemas.microsoft.com/office/powerpoint/2010/main" val="301388538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3"/>
        <p:cNvGrpSpPr/>
        <p:nvPr/>
      </p:nvGrpSpPr>
      <p:grpSpPr>
        <a:xfrm>
          <a:off x="0" y="0"/>
          <a:ext cx="0" cy="0"/>
          <a:chOff x="0" y="0"/>
          <a:chExt cx="0" cy="0"/>
        </a:xfrm>
      </p:grpSpPr>
      <p:sp>
        <p:nvSpPr>
          <p:cNvPr id="64" name="Google Shape;64;g6f7e3d91b6_3_34:notes"/>
          <p:cNvSpPr>
            <a:spLocks noGrp="1" noRot="1" noChangeAspect="1"/>
          </p:cNvSpPr>
          <p:nvPr>
            <p:ph type="sldImg" idx="2"/>
          </p:nvPr>
        </p:nvSpPr>
        <p:spPr>
          <a:xfrm>
            <a:off x="6283325" y="847725"/>
            <a:ext cx="7539038" cy="42418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5" name="Google Shape;65;g6f7e3d91b6_3_34:notes"/>
          <p:cNvSpPr txBox="1">
            <a:spLocks noGrp="1"/>
          </p:cNvSpPr>
          <p:nvPr>
            <p:ph type="body" idx="1"/>
          </p:nvPr>
        </p:nvSpPr>
        <p:spPr>
          <a:xfrm>
            <a:off x="2010400" y="5371925"/>
            <a:ext cx="16083300" cy="50892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extLst>
      <p:ext uri="{BB962C8B-B14F-4D97-AF65-F5344CB8AC3E}">
        <p14:creationId xmlns:p14="http://schemas.microsoft.com/office/powerpoint/2010/main" val="56691760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3"/>
        <p:cNvGrpSpPr/>
        <p:nvPr/>
      </p:nvGrpSpPr>
      <p:grpSpPr>
        <a:xfrm>
          <a:off x="0" y="0"/>
          <a:ext cx="0" cy="0"/>
          <a:chOff x="0" y="0"/>
          <a:chExt cx="0" cy="0"/>
        </a:xfrm>
      </p:grpSpPr>
      <p:sp>
        <p:nvSpPr>
          <p:cNvPr id="64" name="Google Shape;64;g6f7e3d91b6_3_34:notes"/>
          <p:cNvSpPr>
            <a:spLocks noGrp="1" noRot="1" noChangeAspect="1"/>
          </p:cNvSpPr>
          <p:nvPr>
            <p:ph type="sldImg" idx="2"/>
          </p:nvPr>
        </p:nvSpPr>
        <p:spPr>
          <a:xfrm>
            <a:off x="6283325" y="847725"/>
            <a:ext cx="7539038" cy="42418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5" name="Google Shape;65;g6f7e3d91b6_3_34:notes"/>
          <p:cNvSpPr txBox="1">
            <a:spLocks noGrp="1"/>
          </p:cNvSpPr>
          <p:nvPr>
            <p:ph type="body" idx="1"/>
          </p:nvPr>
        </p:nvSpPr>
        <p:spPr>
          <a:xfrm>
            <a:off x="2010400" y="5371925"/>
            <a:ext cx="16083300" cy="50892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extLst>
      <p:ext uri="{BB962C8B-B14F-4D97-AF65-F5344CB8AC3E}">
        <p14:creationId xmlns:p14="http://schemas.microsoft.com/office/powerpoint/2010/main" val="22730028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3"/>
        <p:cNvGrpSpPr/>
        <p:nvPr/>
      </p:nvGrpSpPr>
      <p:grpSpPr>
        <a:xfrm>
          <a:off x="0" y="0"/>
          <a:ext cx="0" cy="0"/>
          <a:chOff x="0" y="0"/>
          <a:chExt cx="0" cy="0"/>
        </a:xfrm>
      </p:grpSpPr>
      <p:sp>
        <p:nvSpPr>
          <p:cNvPr id="64" name="Google Shape;64;g6f7e3d91b6_3_34:notes"/>
          <p:cNvSpPr>
            <a:spLocks noGrp="1" noRot="1" noChangeAspect="1"/>
          </p:cNvSpPr>
          <p:nvPr>
            <p:ph type="sldImg" idx="2"/>
          </p:nvPr>
        </p:nvSpPr>
        <p:spPr>
          <a:xfrm>
            <a:off x="6283325" y="847725"/>
            <a:ext cx="7539038" cy="42418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5" name="Google Shape;65;g6f7e3d91b6_3_34:notes"/>
          <p:cNvSpPr txBox="1">
            <a:spLocks noGrp="1"/>
          </p:cNvSpPr>
          <p:nvPr>
            <p:ph type="body" idx="1"/>
          </p:nvPr>
        </p:nvSpPr>
        <p:spPr>
          <a:xfrm>
            <a:off x="2010400" y="5371925"/>
            <a:ext cx="16083300" cy="50892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lang="en-US" b="1" dirty="0"/>
          </a:p>
        </p:txBody>
      </p:sp>
    </p:spTree>
    <p:extLst>
      <p:ext uri="{BB962C8B-B14F-4D97-AF65-F5344CB8AC3E}">
        <p14:creationId xmlns:p14="http://schemas.microsoft.com/office/powerpoint/2010/main" val="54033950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3"/>
        <p:cNvGrpSpPr/>
        <p:nvPr/>
      </p:nvGrpSpPr>
      <p:grpSpPr>
        <a:xfrm>
          <a:off x="0" y="0"/>
          <a:ext cx="0" cy="0"/>
          <a:chOff x="0" y="0"/>
          <a:chExt cx="0" cy="0"/>
        </a:xfrm>
      </p:grpSpPr>
      <p:sp>
        <p:nvSpPr>
          <p:cNvPr id="64" name="Google Shape;64;g6f7e3d91b6_3_34:notes"/>
          <p:cNvSpPr>
            <a:spLocks noGrp="1" noRot="1" noChangeAspect="1"/>
          </p:cNvSpPr>
          <p:nvPr>
            <p:ph type="sldImg" idx="2"/>
          </p:nvPr>
        </p:nvSpPr>
        <p:spPr>
          <a:xfrm>
            <a:off x="6283325" y="847725"/>
            <a:ext cx="7539038" cy="42418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5" name="Google Shape;65;g6f7e3d91b6_3_34:notes"/>
          <p:cNvSpPr txBox="1">
            <a:spLocks noGrp="1"/>
          </p:cNvSpPr>
          <p:nvPr>
            <p:ph type="body" idx="1"/>
          </p:nvPr>
        </p:nvSpPr>
        <p:spPr>
          <a:xfrm>
            <a:off x="2010400" y="5371925"/>
            <a:ext cx="16083300" cy="50892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extLst>
      <p:ext uri="{BB962C8B-B14F-4D97-AF65-F5344CB8AC3E}">
        <p14:creationId xmlns:p14="http://schemas.microsoft.com/office/powerpoint/2010/main" val="196280489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3"/>
        <p:cNvGrpSpPr/>
        <p:nvPr/>
      </p:nvGrpSpPr>
      <p:grpSpPr>
        <a:xfrm>
          <a:off x="0" y="0"/>
          <a:ext cx="0" cy="0"/>
          <a:chOff x="0" y="0"/>
          <a:chExt cx="0" cy="0"/>
        </a:xfrm>
      </p:grpSpPr>
      <p:sp>
        <p:nvSpPr>
          <p:cNvPr id="64" name="Google Shape;64;g6f7e3d91b6_3_34:notes"/>
          <p:cNvSpPr>
            <a:spLocks noGrp="1" noRot="1" noChangeAspect="1"/>
          </p:cNvSpPr>
          <p:nvPr>
            <p:ph type="sldImg" idx="2"/>
          </p:nvPr>
        </p:nvSpPr>
        <p:spPr>
          <a:xfrm>
            <a:off x="6283325" y="847725"/>
            <a:ext cx="7539038" cy="42418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5" name="Google Shape;65;g6f7e3d91b6_3_34:notes"/>
          <p:cNvSpPr txBox="1">
            <a:spLocks noGrp="1"/>
          </p:cNvSpPr>
          <p:nvPr>
            <p:ph type="body" idx="1"/>
          </p:nvPr>
        </p:nvSpPr>
        <p:spPr>
          <a:xfrm>
            <a:off x="2010400" y="5371925"/>
            <a:ext cx="16083300" cy="50892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extLst>
      <p:ext uri="{BB962C8B-B14F-4D97-AF65-F5344CB8AC3E}">
        <p14:creationId xmlns:p14="http://schemas.microsoft.com/office/powerpoint/2010/main" val="308622539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3"/>
        <p:cNvGrpSpPr/>
        <p:nvPr/>
      </p:nvGrpSpPr>
      <p:grpSpPr>
        <a:xfrm>
          <a:off x="0" y="0"/>
          <a:ext cx="0" cy="0"/>
          <a:chOff x="0" y="0"/>
          <a:chExt cx="0" cy="0"/>
        </a:xfrm>
      </p:grpSpPr>
      <p:sp>
        <p:nvSpPr>
          <p:cNvPr id="64" name="Google Shape;64;g6f7e3d91b6_3_34:notes"/>
          <p:cNvSpPr>
            <a:spLocks noGrp="1" noRot="1" noChangeAspect="1"/>
          </p:cNvSpPr>
          <p:nvPr>
            <p:ph type="sldImg" idx="2"/>
          </p:nvPr>
        </p:nvSpPr>
        <p:spPr>
          <a:xfrm>
            <a:off x="6283325" y="847725"/>
            <a:ext cx="7539038" cy="42418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5" name="Google Shape;65;g6f7e3d91b6_3_34:notes"/>
          <p:cNvSpPr txBox="1">
            <a:spLocks noGrp="1"/>
          </p:cNvSpPr>
          <p:nvPr>
            <p:ph type="body" idx="1"/>
          </p:nvPr>
        </p:nvSpPr>
        <p:spPr>
          <a:xfrm>
            <a:off x="2010400" y="5371925"/>
            <a:ext cx="16083300" cy="50892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extLst>
      <p:ext uri="{BB962C8B-B14F-4D97-AF65-F5344CB8AC3E}">
        <p14:creationId xmlns:p14="http://schemas.microsoft.com/office/powerpoint/2010/main" val="426060962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3"/>
        <p:cNvGrpSpPr/>
        <p:nvPr/>
      </p:nvGrpSpPr>
      <p:grpSpPr>
        <a:xfrm>
          <a:off x="0" y="0"/>
          <a:ext cx="0" cy="0"/>
          <a:chOff x="0" y="0"/>
          <a:chExt cx="0" cy="0"/>
        </a:xfrm>
      </p:grpSpPr>
      <p:sp>
        <p:nvSpPr>
          <p:cNvPr id="64" name="Google Shape;64;g6f7e3d91b6_3_34:notes"/>
          <p:cNvSpPr>
            <a:spLocks noGrp="1" noRot="1" noChangeAspect="1"/>
          </p:cNvSpPr>
          <p:nvPr>
            <p:ph type="sldImg" idx="2"/>
          </p:nvPr>
        </p:nvSpPr>
        <p:spPr>
          <a:xfrm>
            <a:off x="6283325" y="847725"/>
            <a:ext cx="7539038" cy="42418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5" name="Google Shape;65;g6f7e3d91b6_3_34:notes"/>
          <p:cNvSpPr txBox="1">
            <a:spLocks noGrp="1"/>
          </p:cNvSpPr>
          <p:nvPr>
            <p:ph type="body" idx="1"/>
          </p:nvPr>
        </p:nvSpPr>
        <p:spPr>
          <a:xfrm>
            <a:off x="2010400" y="5371925"/>
            <a:ext cx="16083300" cy="50892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extLst>
      <p:ext uri="{BB962C8B-B14F-4D97-AF65-F5344CB8AC3E}">
        <p14:creationId xmlns:p14="http://schemas.microsoft.com/office/powerpoint/2010/main" val="41348427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3"/>
        <p:cNvGrpSpPr/>
        <p:nvPr/>
      </p:nvGrpSpPr>
      <p:grpSpPr>
        <a:xfrm>
          <a:off x="0" y="0"/>
          <a:ext cx="0" cy="0"/>
          <a:chOff x="0" y="0"/>
          <a:chExt cx="0" cy="0"/>
        </a:xfrm>
      </p:grpSpPr>
      <p:sp>
        <p:nvSpPr>
          <p:cNvPr id="64" name="Google Shape;64;g6f7e3d91b6_3_34:notes"/>
          <p:cNvSpPr>
            <a:spLocks noGrp="1" noRot="1" noChangeAspect="1"/>
          </p:cNvSpPr>
          <p:nvPr>
            <p:ph type="sldImg" idx="2"/>
          </p:nvPr>
        </p:nvSpPr>
        <p:spPr>
          <a:xfrm>
            <a:off x="6283325" y="847725"/>
            <a:ext cx="7539038" cy="42418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5" name="Google Shape;65;g6f7e3d91b6_3_34:notes"/>
          <p:cNvSpPr txBox="1">
            <a:spLocks noGrp="1"/>
          </p:cNvSpPr>
          <p:nvPr>
            <p:ph type="body" idx="1"/>
          </p:nvPr>
        </p:nvSpPr>
        <p:spPr>
          <a:xfrm>
            <a:off x="2010400" y="5371925"/>
            <a:ext cx="16083300" cy="50892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extLst>
      <p:ext uri="{BB962C8B-B14F-4D97-AF65-F5344CB8AC3E}">
        <p14:creationId xmlns:p14="http://schemas.microsoft.com/office/powerpoint/2010/main" val="320012338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3"/>
        <p:cNvGrpSpPr/>
        <p:nvPr/>
      </p:nvGrpSpPr>
      <p:grpSpPr>
        <a:xfrm>
          <a:off x="0" y="0"/>
          <a:ext cx="0" cy="0"/>
          <a:chOff x="0" y="0"/>
          <a:chExt cx="0" cy="0"/>
        </a:xfrm>
      </p:grpSpPr>
      <p:sp>
        <p:nvSpPr>
          <p:cNvPr id="64" name="Google Shape;64;g6f7e3d91b6_3_34:notes"/>
          <p:cNvSpPr>
            <a:spLocks noGrp="1" noRot="1" noChangeAspect="1"/>
          </p:cNvSpPr>
          <p:nvPr>
            <p:ph type="sldImg" idx="2"/>
          </p:nvPr>
        </p:nvSpPr>
        <p:spPr>
          <a:xfrm>
            <a:off x="6283325" y="847725"/>
            <a:ext cx="7539038" cy="42418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5" name="Google Shape;65;g6f7e3d91b6_3_34:notes"/>
          <p:cNvSpPr txBox="1">
            <a:spLocks noGrp="1"/>
          </p:cNvSpPr>
          <p:nvPr>
            <p:ph type="body" idx="1"/>
          </p:nvPr>
        </p:nvSpPr>
        <p:spPr>
          <a:xfrm>
            <a:off x="2010400" y="5371925"/>
            <a:ext cx="16083300" cy="50892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3"/>
        <p:cNvGrpSpPr/>
        <p:nvPr/>
      </p:nvGrpSpPr>
      <p:grpSpPr>
        <a:xfrm>
          <a:off x="0" y="0"/>
          <a:ext cx="0" cy="0"/>
          <a:chOff x="0" y="0"/>
          <a:chExt cx="0" cy="0"/>
        </a:xfrm>
      </p:grpSpPr>
      <p:sp>
        <p:nvSpPr>
          <p:cNvPr id="64" name="Google Shape;64;g6f7e3d91b6_3_34:notes"/>
          <p:cNvSpPr>
            <a:spLocks noGrp="1" noRot="1" noChangeAspect="1"/>
          </p:cNvSpPr>
          <p:nvPr>
            <p:ph type="sldImg" idx="2"/>
          </p:nvPr>
        </p:nvSpPr>
        <p:spPr>
          <a:xfrm>
            <a:off x="6283325" y="847725"/>
            <a:ext cx="7539038" cy="42418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5" name="Google Shape;65;g6f7e3d91b6_3_34:notes"/>
          <p:cNvSpPr txBox="1">
            <a:spLocks noGrp="1"/>
          </p:cNvSpPr>
          <p:nvPr>
            <p:ph type="body" idx="1"/>
          </p:nvPr>
        </p:nvSpPr>
        <p:spPr>
          <a:xfrm>
            <a:off x="2010400" y="5371925"/>
            <a:ext cx="16083300" cy="50892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extLst>
      <p:ext uri="{BB962C8B-B14F-4D97-AF65-F5344CB8AC3E}">
        <p14:creationId xmlns:p14="http://schemas.microsoft.com/office/powerpoint/2010/main" val="2052995757"/>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3"/>
        <p:cNvGrpSpPr/>
        <p:nvPr/>
      </p:nvGrpSpPr>
      <p:grpSpPr>
        <a:xfrm>
          <a:off x="0" y="0"/>
          <a:ext cx="0" cy="0"/>
          <a:chOff x="0" y="0"/>
          <a:chExt cx="0" cy="0"/>
        </a:xfrm>
      </p:grpSpPr>
      <p:sp>
        <p:nvSpPr>
          <p:cNvPr id="64" name="Google Shape;64;g6f7e3d91b6_3_34:notes"/>
          <p:cNvSpPr>
            <a:spLocks noGrp="1" noRot="1" noChangeAspect="1"/>
          </p:cNvSpPr>
          <p:nvPr>
            <p:ph type="sldImg" idx="2"/>
          </p:nvPr>
        </p:nvSpPr>
        <p:spPr>
          <a:xfrm>
            <a:off x="6283325" y="847725"/>
            <a:ext cx="7539038" cy="42418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5" name="Google Shape;65;g6f7e3d91b6_3_34:notes"/>
          <p:cNvSpPr txBox="1">
            <a:spLocks noGrp="1"/>
          </p:cNvSpPr>
          <p:nvPr>
            <p:ph type="body" idx="1"/>
          </p:nvPr>
        </p:nvSpPr>
        <p:spPr>
          <a:xfrm>
            <a:off x="2010400" y="5371925"/>
            <a:ext cx="16083300" cy="50892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extLst>
      <p:ext uri="{BB962C8B-B14F-4D97-AF65-F5344CB8AC3E}">
        <p14:creationId xmlns:p14="http://schemas.microsoft.com/office/powerpoint/2010/main" val="3641039706"/>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3"/>
        <p:cNvGrpSpPr/>
        <p:nvPr/>
      </p:nvGrpSpPr>
      <p:grpSpPr>
        <a:xfrm>
          <a:off x="0" y="0"/>
          <a:ext cx="0" cy="0"/>
          <a:chOff x="0" y="0"/>
          <a:chExt cx="0" cy="0"/>
        </a:xfrm>
      </p:grpSpPr>
      <p:sp>
        <p:nvSpPr>
          <p:cNvPr id="64" name="Google Shape;64;g6f7e3d91b6_3_34:notes"/>
          <p:cNvSpPr>
            <a:spLocks noGrp="1" noRot="1" noChangeAspect="1"/>
          </p:cNvSpPr>
          <p:nvPr>
            <p:ph type="sldImg" idx="2"/>
          </p:nvPr>
        </p:nvSpPr>
        <p:spPr>
          <a:xfrm>
            <a:off x="6283325" y="847725"/>
            <a:ext cx="7539038" cy="42418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5" name="Google Shape;65;g6f7e3d91b6_3_34:notes"/>
          <p:cNvSpPr txBox="1">
            <a:spLocks noGrp="1"/>
          </p:cNvSpPr>
          <p:nvPr>
            <p:ph type="body" idx="1"/>
          </p:nvPr>
        </p:nvSpPr>
        <p:spPr>
          <a:xfrm>
            <a:off x="2010400" y="5371925"/>
            <a:ext cx="16083300" cy="50892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extLst>
      <p:ext uri="{BB962C8B-B14F-4D97-AF65-F5344CB8AC3E}">
        <p14:creationId xmlns:p14="http://schemas.microsoft.com/office/powerpoint/2010/main" val="576790795"/>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3"/>
        <p:cNvGrpSpPr/>
        <p:nvPr/>
      </p:nvGrpSpPr>
      <p:grpSpPr>
        <a:xfrm>
          <a:off x="0" y="0"/>
          <a:ext cx="0" cy="0"/>
          <a:chOff x="0" y="0"/>
          <a:chExt cx="0" cy="0"/>
        </a:xfrm>
      </p:grpSpPr>
      <p:sp>
        <p:nvSpPr>
          <p:cNvPr id="64" name="Google Shape;64;g6f7e3d91b6_3_34:notes"/>
          <p:cNvSpPr>
            <a:spLocks noGrp="1" noRot="1" noChangeAspect="1"/>
          </p:cNvSpPr>
          <p:nvPr>
            <p:ph type="sldImg" idx="2"/>
          </p:nvPr>
        </p:nvSpPr>
        <p:spPr>
          <a:xfrm>
            <a:off x="6283325" y="847725"/>
            <a:ext cx="7539038" cy="42418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5" name="Google Shape;65;g6f7e3d91b6_3_34:notes"/>
          <p:cNvSpPr txBox="1">
            <a:spLocks noGrp="1"/>
          </p:cNvSpPr>
          <p:nvPr>
            <p:ph type="body" idx="1"/>
          </p:nvPr>
        </p:nvSpPr>
        <p:spPr>
          <a:xfrm>
            <a:off x="2010400" y="5371925"/>
            <a:ext cx="16083300" cy="50892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extLst>
      <p:ext uri="{BB962C8B-B14F-4D97-AF65-F5344CB8AC3E}">
        <p14:creationId xmlns:p14="http://schemas.microsoft.com/office/powerpoint/2010/main" val="3439224730"/>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7"/>
        <p:cNvGrpSpPr/>
        <p:nvPr/>
      </p:nvGrpSpPr>
      <p:grpSpPr>
        <a:xfrm>
          <a:off x="0" y="0"/>
          <a:ext cx="0" cy="0"/>
          <a:chOff x="0" y="0"/>
          <a:chExt cx="0" cy="0"/>
        </a:xfrm>
      </p:grpSpPr>
      <p:sp>
        <p:nvSpPr>
          <p:cNvPr id="188" name="Google Shape;188;g6f7e3d91b6_6_109:notes"/>
          <p:cNvSpPr txBox="1">
            <a:spLocks noGrp="1"/>
          </p:cNvSpPr>
          <p:nvPr>
            <p:ph type="body" idx="1"/>
          </p:nvPr>
        </p:nvSpPr>
        <p:spPr>
          <a:xfrm>
            <a:off x="2010410" y="5442625"/>
            <a:ext cx="16083300" cy="4453200"/>
          </a:xfrm>
          <a:prstGeom prst="rect">
            <a:avLst/>
          </a:prstGeom>
          <a:noFill/>
          <a:ln>
            <a:noFill/>
          </a:ln>
        </p:spPr>
        <p:txBody>
          <a:bodyPr spcFirstLastPara="1" wrap="square" lIns="216375" tIns="216375" rIns="216375" bIns="216375" anchor="t" anchorCtr="0">
            <a:noAutofit/>
          </a:bodyPr>
          <a:lstStyle/>
          <a:p>
            <a:pPr marL="0" lvl="0" indent="0" algn="l" rtl="0">
              <a:lnSpc>
                <a:spcPct val="100000"/>
              </a:lnSpc>
              <a:spcBef>
                <a:spcPts val="0"/>
              </a:spcBef>
              <a:spcAft>
                <a:spcPts val="0"/>
              </a:spcAft>
              <a:buSzPts val="2600"/>
              <a:buNone/>
            </a:pPr>
            <a:endParaRPr lang="en-US" dirty="0"/>
          </a:p>
        </p:txBody>
      </p:sp>
      <p:sp>
        <p:nvSpPr>
          <p:cNvPr id="189" name="Google Shape;189;g6f7e3d91b6_6_109:notes"/>
          <p:cNvSpPr>
            <a:spLocks noGrp="1" noRot="1" noChangeAspect="1"/>
          </p:cNvSpPr>
          <p:nvPr>
            <p:ph type="sldImg" idx="2"/>
          </p:nvPr>
        </p:nvSpPr>
        <p:spPr>
          <a:xfrm>
            <a:off x="6659563" y="1414463"/>
            <a:ext cx="6784975" cy="381635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3"/>
        <p:cNvGrpSpPr/>
        <p:nvPr/>
      </p:nvGrpSpPr>
      <p:grpSpPr>
        <a:xfrm>
          <a:off x="0" y="0"/>
          <a:ext cx="0" cy="0"/>
          <a:chOff x="0" y="0"/>
          <a:chExt cx="0" cy="0"/>
        </a:xfrm>
      </p:grpSpPr>
      <p:sp>
        <p:nvSpPr>
          <p:cNvPr id="64" name="Google Shape;64;g6f7e3d91b6_3_34:notes"/>
          <p:cNvSpPr>
            <a:spLocks noGrp="1" noRot="1" noChangeAspect="1"/>
          </p:cNvSpPr>
          <p:nvPr>
            <p:ph type="sldImg" idx="2"/>
          </p:nvPr>
        </p:nvSpPr>
        <p:spPr>
          <a:xfrm>
            <a:off x="6283325" y="847725"/>
            <a:ext cx="7539038" cy="42418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5" name="Google Shape;65;g6f7e3d91b6_3_34:notes"/>
          <p:cNvSpPr txBox="1">
            <a:spLocks noGrp="1"/>
          </p:cNvSpPr>
          <p:nvPr>
            <p:ph type="body" idx="1"/>
          </p:nvPr>
        </p:nvSpPr>
        <p:spPr>
          <a:xfrm>
            <a:off x="2010400" y="5371925"/>
            <a:ext cx="16083300" cy="50892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extLst>
      <p:ext uri="{BB962C8B-B14F-4D97-AF65-F5344CB8AC3E}">
        <p14:creationId xmlns:p14="http://schemas.microsoft.com/office/powerpoint/2010/main" val="176427187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3"/>
        <p:cNvGrpSpPr/>
        <p:nvPr/>
      </p:nvGrpSpPr>
      <p:grpSpPr>
        <a:xfrm>
          <a:off x="0" y="0"/>
          <a:ext cx="0" cy="0"/>
          <a:chOff x="0" y="0"/>
          <a:chExt cx="0" cy="0"/>
        </a:xfrm>
      </p:grpSpPr>
      <p:sp>
        <p:nvSpPr>
          <p:cNvPr id="64" name="Google Shape;64;g6f7e3d91b6_3_34:notes"/>
          <p:cNvSpPr>
            <a:spLocks noGrp="1" noRot="1" noChangeAspect="1"/>
          </p:cNvSpPr>
          <p:nvPr>
            <p:ph type="sldImg" idx="2"/>
          </p:nvPr>
        </p:nvSpPr>
        <p:spPr>
          <a:xfrm>
            <a:off x="6283325" y="847725"/>
            <a:ext cx="7539038" cy="42418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5" name="Google Shape;65;g6f7e3d91b6_3_34:notes"/>
          <p:cNvSpPr txBox="1">
            <a:spLocks noGrp="1"/>
          </p:cNvSpPr>
          <p:nvPr>
            <p:ph type="body" idx="1"/>
          </p:nvPr>
        </p:nvSpPr>
        <p:spPr>
          <a:xfrm>
            <a:off x="2010400" y="5371925"/>
            <a:ext cx="16083300" cy="50892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extLst>
      <p:ext uri="{BB962C8B-B14F-4D97-AF65-F5344CB8AC3E}">
        <p14:creationId xmlns:p14="http://schemas.microsoft.com/office/powerpoint/2010/main" val="375738596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3"/>
        <p:cNvGrpSpPr/>
        <p:nvPr/>
      </p:nvGrpSpPr>
      <p:grpSpPr>
        <a:xfrm>
          <a:off x="0" y="0"/>
          <a:ext cx="0" cy="0"/>
          <a:chOff x="0" y="0"/>
          <a:chExt cx="0" cy="0"/>
        </a:xfrm>
      </p:grpSpPr>
      <p:sp>
        <p:nvSpPr>
          <p:cNvPr id="64" name="Google Shape;64;g6f7e3d91b6_3_34:notes"/>
          <p:cNvSpPr>
            <a:spLocks noGrp="1" noRot="1" noChangeAspect="1"/>
          </p:cNvSpPr>
          <p:nvPr>
            <p:ph type="sldImg" idx="2"/>
          </p:nvPr>
        </p:nvSpPr>
        <p:spPr>
          <a:xfrm>
            <a:off x="6283325" y="847725"/>
            <a:ext cx="7539038" cy="42418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5" name="Google Shape;65;g6f7e3d91b6_3_34:notes"/>
          <p:cNvSpPr txBox="1">
            <a:spLocks noGrp="1"/>
          </p:cNvSpPr>
          <p:nvPr>
            <p:ph type="body" idx="1"/>
          </p:nvPr>
        </p:nvSpPr>
        <p:spPr>
          <a:xfrm>
            <a:off x="2010400" y="5371925"/>
            <a:ext cx="16083300" cy="50892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extLst>
      <p:ext uri="{BB962C8B-B14F-4D97-AF65-F5344CB8AC3E}">
        <p14:creationId xmlns:p14="http://schemas.microsoft.com/office/powerpoint/2010/main" val="209644063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3"/>
        <p:cNvGrpSpPr/>
        <p:nvPr/>
      </p:nvGrpSpPr>
      <p:grpSpPr>
        <a:xfrm>
          <a:off x="0" y="0"/>
          <a:ext cx="0" cy="0"/>
          <a:chOff x="0" y="0"/>
          <a:chExt cx="0" cy="0"/>
        </a:xfrm>
      </p:grpSpPr>
      <p:sp>
        <p:nvSpPr>
          <p:cNvPr id="64" name="Google Shape;64;g6f7e3d91b6_3_34:notes"/>
          <p:cNvSpPr>
            <a:spLocks noGrp="1" noRot="1" noChangeAspect="1"/>
          </p:cNvSpPr>
          <p:nvPr>
            <p:ph type="sldImg" idx="2"/>
          </p:nvPr>
        </p:nvSpPr>
        <p:spPr>
          <a:xfrm>
            <a:off x="6283325" y="847725"/>
            <a:ext cx="7539038" cy="42418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5" name="Google Shape;65;g6f7e3d91b6_3_34:notes"/>
          <p:cNvSpPr txBox="1">
            <a:spLocks noGrp="1"/>
          </p:cNvSpPr>
          <p:nvPr>
            <p:ph type="body" idx="1"/>
          </p:nvPr>
        </p:nvSpPr>
        <p:spPr>
          <a:xfrm>
            <a:off x="2010400" y="5371925"/>
            <a:ext cx="16083300" cy="50892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extLst>
      <p:ext uri="{BB962C8B-B14F-4D97-AF65-F5344CB8AC3E}">
        <p14:creationId xmlns:p14="http://schemas.microsoft.com/office/powerpoint/2010/main" val="396201395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3"/>
        <p:cNvGrpSpPr/>
        <p:nvPr/>
      </p:nvGrpSpPr>
      <p:grpSpPr>
        <a:xfrm>
          <a:off x="0" y="0"/>
          <a:ext cx="0" cy="0"/>
          <a:chOff x="0" y="0"/>
          <a:chExt cx="0" cy="0"/>
        </a:xfrm>
      </p:grpSpPr>
      <p:sp>
        <p:nvSpPr>
          <p:cNvPr id="64" name="Google Shape;64;g6f7e3d91b6_3_34:notes"/>
          <p:cNvSpPr>
            <a:spLocks noGrp="1" noRot="1" noChangeAspect="1"/>
          </p:cNvSpPr>
          <p:nvPr>
            <p:ph type="sldImg" idx="2"/>
          </p:nvPr>
        </p:nvSpPr>
        <p:spPr>
          <a:xfrm>
            <a:off x="6283325" y="847725"/>
            <a:ext cx="7539038" cy="42418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5" name="Google Shape;65;g6f7e3d91b6_3_34:notes"/>
          <p:cNvSpPr txBox="1">
            <a:spLocks noGrp="1"/>
          </p:cNvSpPr>
          <p:nvPr>
            <p:ph type="body" idx="1"/>
          </p:nvPr>
        </p:nvSpPr>
        <p:spPr>
          <a:xfrm>
            <a:off x="2010400" y="5371925"/>
            <a:ext cx="16083300" cy="50892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extLst>
      <p:ext uri="{BB962C8B-B14F-4D97-AF65-F5344CB8AC3E}">
        <p14:creationId xmlns:p14="http://schemas.microsoft.com/office/powerpoint/2010/main" val="123240783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3"/>
        <p:cNvGrpSpPr/>
        <p:nvPr/>
      </p:nvGrpSpPr>
      <p:grpSpPr>
        <a:xfrm>
          <a:off x="0" y="0"/>
          <a:ext cx="0" cy="0"/>
          <a:chOff x="0" y="0"/>
          <a:chExt cx="0" cy="0"/>
        </a:xfrm>
      </p:grpSpPr>
      <p:sp>
        <p:nvSpPr>
          <p:cNvPr id="64" name="Google Shape;64;g6f7e3d91b6_3_34:notes"/>
          <p:cNvSpPr>
            <a:spLocks noGrp="1" noRot="1" noChangeAspect="1"/>
          </p:cNvSpPr>
          <p:nvPr>
            <p:ph type="sldImg" idx="2"/>
          </p:nvPr>
        </p:nvSpPr>
        <p:spPr>
          <a:xfrm>
            <a:off x="6283325" y="847725"/>
            <a:ext cx="7539038" cy="42418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5" name="Google Shape;65;g6f7e3d91b6_3_34:notes"/>
          <p:cNvSpPr txBox="1">
            <a:spLocks noGrp="1"/>
          </p:cNvSpPr>
          <p:nvPr>
            <p:ph type="body" idx="1"/>
          </p:nvPr>
        </p:nvSpPr>
        <p:spPr>
          <a:xfrm>
            <a:off x="2010400" y="5371925"/>
            <a:ext cx="16083300" cy="50892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extLst>
      <p:ext uri="{BB962C8B-B14F-4D97-AF65-F5344CB8AC3E}">
        <p14:creationId xmlns:p14="http://schemas.microsoft.com/office/powerpoint/2010/main" val="354439141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3"/>
        <p:cNvGrpSpPr/>
        <p:nvPr/>
      </p:nvGrpSpPr>
      <p:grpSpPr>
        <a:xfrm>
          <a:off x="0" y="0"/>
          <a:ext cx="0" cy="0"/>
          <a:chOff x="0" y="0"/>
          <a:chExt cx="0" cy="0"/>
        </a:xfrm>
      </p:grpSpPr>
      <p:sp>
        <p:nvSpPr>
          <p:cNvPr id="64" name="Google Shape;64;g6f7e3d91b6_3_34:notes"/>
          <p:cNvSpPr>
            <a:spLocks noGrp="1" noRot="1" noChangeAspect="1"/>
          </p:cNvSpPr>
          <p:nvPr>
            <p:ph type="sldImg" idx="2"/>
          </p:nvPr>
        </p:nvSpPr>
        <p:spPr>
          <a:xfrm>
            <a:off x="6283325" y="847725"/>
            <a:ext cx="7539038" cy="42418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5" name="Google Shape;65;g6f7e3d91b6_3_34:notes"/>
          <p:cNvSpPr txBox="1">
            <a:spLocks noGrp="1"/>
          </p:cNvSpPr>
          <p:nvPr>
            <p:ph type="body" idx="1"/>
          </p:nvPr>
        </p:nvSpPr>
        <p:spPr>
          <a:xfrm>
            <a:off x="2010400" y="5371925"/>
            <a:ext cx="16083300" cy="50892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extLst>
      <p:ext uri="{BB962C8B-B14F-4D97-AF65-F5344CB8AC3E}">
        <p14:creationId xmlns:p14="http://schemas.microsoft.com/office/powerpoint/2010/main" val="3078383434"/>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matchingName="01 - Title Page" type="obj">
  <p:cSld name="OBJECT">
    <p:bg>
      <p:bgPr>
        <a:solidFill>
          <a:schemeClr val="lt1"/>
        </a:solidFill>
        <a:effectLst/>
      </p:bgPr>
    </p:bg>
    <p:spTree>
      <p:nvGrpSpPr>
        <p:cNvPr id="1" name="Shape 6"/>
        <p:cNvGrpSpPr/>
        <p:nvPr/>
      </p:nvGrpSpPr>
      <p:grpSpPr>
        <a:xfrm>
          <a:off x="0" y="0"/>
          <a:ext cx="0" cy="0"/>
          <a:chOff x="0" y="0"/>
          <a:chExt cx="0" cy="0"/>
        </a:xfrm>
      </p:grpSpPr>
      <p:sp>
        <p:nvSpPr>
          <p:cNvPr id="7" name="Google Shape;7;p2"/>
          <p:cNvSpPr/>
          <p:nvPr/>
        </p:nvSpPr>
        <p:spPr>
          <a:xfrm>
            <a:off x="6921" y="0"/>
            <a:ext cx="20097750" cy="11308715"/>
          </a:xfrm>
          <a:custGeom>
            <a:avLst/>
            <a:gdLst/>
            <a:ahLst/>
            <a:cxnLst/>
            <a:rect l="l" t="t" r="r" b="b"/>
            <a:pathLst>
              <a:path w="20097750" h="11308715" extrusionOk="0">
                <a:moveTo>
                  <a:pt x="0" y="11308556"/>
                </a:moveTo>
                <a:lnTo>
                  <a:pt x="20097178" y="11308556"/>
                </a:lnTo>
                <a:lnTo>
                  <a:pt x="20097178" y="0"/>
                </a:lnTo>
                <a:lnTo>
                  <a:pt x="0" y="0"/>
                </a:lnTo>
                <a:lnTo>
                  <a:pt x="0" y="11308556"/>
                </a:lnTo>
                <a:close/>
              </a:path>
            </a:pathLst>
          </a:custGeom>
          <a:solidFill>
            <a:srgbClr val="0C234B"/>
          </a:solidFill>
          <a:ln>
            <a:noFill/>
          </a:ln>
        </p:spPr>
        <p:txBody>
          <a:bodyPr spcFirstLastPara="1" wrap="square" lIns="0" tIns="0" rIns="0" bIns="0" anchor="t" anchorCtr="0">
            <a:noAutofit/>
          </a:bodyPr>
          <a:lstStyle/>
          <a:p>
            <a:pPr marL="0" marR="0" lvl="0" indent="0" algn="l" rtl="0">
              <a:spcBef>
                <a:spcPts val="0"/>
              </a:spcBef>
              <a:spcAft>
                <a:spcPts val="0"/>
              </a:spcAft>
              <a:buNone/>
            </a:pPr>
            <a:endParaRPr sz="1800"/>
          </a:p>
        </p:txBody>
      </p:sp>
      <p:pic>
        <p:nvPicPr>
          <p:cNvPr id="8" name="Google Shape;8;p2"/>
          <p:cNvPicPr preferRelativeResize="0"/>
          <p:nvPr/>
        </p:nvPicPr>
        <p:blipFill>
          <a:blip r:embed="rId2">
            <a:alphaModFix amt="7000"/>
          </a:blip>
          <a:stretch>
            <a:fillRect/>
          </a:stretch>
        </p:blipFill>
        <p:spPr>
          <a:xfrm>
            <a:off x="-7892644" y="-4568027"/>
            <a:ext cx="17128628" cy="17128650"/>
          </a:xfrm>
          <a:prstGeom prst="rect">
            <a:avLst/>
          </a:prstGeom>
          <a:noFill/>
          <a:ln>
            <a:noFill/>
          </a:ln>
        </p:spPr>
      </p:pic>
      <p:pic>
        <p:nvPicPr>
          <p:cNvPr id="9" name="Google Shape;9;p2"/>
          <p:cNvPicPr preferRelativeResize="0"/>
          <p:nvPr/>
        </p:nvPicPr>
        <p:blipFill>
          <a:blip r:embed="rId3">
            <a:alphaModFix amt="7000"/>
          </a:blip>
          <a:stretch>
            <a:fillRect/>
          </a:stretch>
        </p:blipFill>
        <p:spPr>
          <a:xfrm>
            <a:off x="7021225" y="-5516200"/>
            <a:ext cx="18305048" cy="18305048"/>
          </a:xfrm>
          <a:prstGeom prst="rect">
            <a:avLst/>
          </a:prstGeom>
          <a:noFill/>
          <a:ln>
            <a:noFill/>
          </a:ln>
        </p:spPr>
      </p:pic>
      <p:sp>
        <p:nvSpPr>
          <p:cNvPr id="10" name="Google Shape;10;p2"/>
          <p:cNvSpPr txBox="1">
            <a:spLocks noGrp="1"/>
          </p:cNvSpPr>
          <p:nvPr>
            <p:ph type="title"/>
          </p:nvPr>
        </p:nvSpPr>
        <p:spPr>
          <a:xfrm>
            <a:off x="3700475" y="2077975"/>
            <a:ext cx="13086900" cy="2511000"/>
          </a:xfrm>
          <a:prstGeom prst="rect">
            <a:avLst/>
          </a:prstGeom>
          <a:noFill/>
          <a:ln>
            <a:noFill/>
          </a:ln>
        </p:spPr>
        <p:txBody>
          <a:bodyPr spcFirstLastPara="1" wrap="square" lIns="91425" tIns="91425" rIns="91425" bIns="91425" anchor="b" anchorCtr="0">
            <a:noAutofit/>
          </a:bodyPr>
          <a:lstStyle>
            <a:lvl1pPr lvl="0">
              <a:spcBef>
                <a:spcPts val="0"/>
              </a:spcBef>
              <a:spcAft>
                <a:spcPts val="0"/>
              </a:spcAft>
              <a:buNone/>
              <a:defRPr sz="7200">
                <a:solidFill>
                  <a:schemeClr val="lt1"/>
                </a:solidFill>
                <a:latin typeface="Calibri"/>
                <a:ea typeface="Calibri"/>
                <a:cs typeface="Calibri"/>
                <a:sym typeface="Calibri"/>
              </a:defRPr>
            </a:lvl1pPr>
            <a:lvl2pPr lvl="1">
              <a:spcBef>
                <a:spcPts val="0"/>
              </a:spcBef>
              <a:spcAft>
                <a:spcPts val="0"/>
              </a:spcAft>
              <a:buNone/>
              <a:defRPr sz="7200">
                <a:solidFill>
                  <a:schemeClr val="lt1"/>
                </a:solidFill>
                <a:latin typeface="Calibri"/>
                <a:ea typeface="Calibri"/>
                <a:cs typeface="Calibri"/>
                <a:sym typeface="Calibri"/>
              </a:defRPr>
            </a:lvl2pPr>
            <a:lvl3pPr lvl="2">
              <a:spcBef>
                <a:spcPts val="0"/>
              </a:spcBef>
              <a:spcAft>
                <a:spcPts val="0"/>
              </a:spcAft>
              <a:buNone/>
              <a:defRPr sz="7200">
                <a:solidFill>
                  <a:schemeClr val="lt1"/>
                </a:solidFill>
                <a:latin typeface="Calibri"/>
                <a:ea typeface="Calibri"/>
                <a:cs typeface="Calibri"/>
                <a:sym typeface="Calibri"/>
              </a:defRPr>
            </a:lvl3pPr>
            <a:lvl4pPr lvl="3">
              <a:spcBef>
                <a:spcPts val="0"/>
              </a:spcBef>
              <a:spcAft>
                <a:spcPts val="0"/>
              </a:spcAft>
              <a:buNone/>
              <a:defRPr sz="7200">
                <a:solidFill>
                  <a:schemeClr val="lt1"/>
                </a:solidFill>
                <a:latin typeface="Calibri"/>
                <a:ea typeface="Calibri"/>
                <a:cs typeface="Calibri"/>
                <a:sym typeface="Calibri"/>
              </a:defRPr>
            </a:lvl4pPr>
            <a:lvl5pPr lvl="4">
              <a:spcBef>
                <a:spcPts val="0"/>
              </a:spcBef>
              <a:spcAft>
                <a:spcPts val="0"/>
              </a:spcAft>
              <a:buNone/>
              <a:defRPr sz="7200">
                <a:solidFill>
                  <a:schemeClr val="lt1"/>
                </a:solidFill>
                <a:latin typeface="Calibri"/>
                <a:ea typeface="Calibri"/>
                <a:cs typeface="Calibri"/>
                <a:sym typeface="Calibri"/>
              </a:defRPr>
            </a:lvl5pPr>
            <a:lvl6pPr lvl="5">
              <a:spcBef>
                <a:spcPts val="0"/>
              </a:spcBef>
              <a:spcAft>
                <a:spcPts val="0"/>
              </a:spcAft>
              <a:buNone/>
              <a:defRPr sz="7200">
                <a:solidFill>
                  <a:schemeClr val="lt1"/>
                </a:solidFill>
                <a:latin typeface="Calibri"/>
                <a:ea typeface="Calibri"/>
                <a:cs typeface="Calibri"/>
                <a:sym typeface="Calibri"/>
              </a:defRPr>
            </a:lvl6pPr>
            <a:lvl7pPr lvl="6">
              <a:spcBef>
                <a:spcPts val="0"/>
              </a:spcBef>
              <a:spcAft>
                <a:spcPts val="0"/>
              </a:spcAft>
              <a:buNone/>
              <a:defRPr sz="7200">
                <a:solidFill>
                  <a:schemeClr val="lt1"/>
                </a:solidFill>
                <a:latin typeface="Calibri"/>
                <a:ea typeface="Calibri"/>
                <a:cs typeface="Calibri"/>
                <a:sym typeface="Calibri"/>
              </a:defRPr>
            </a:lvl7pPr>
            <a:lvl8pPr lvl="7">
              <a:spcBef>
                <a:spcPts val="0"/>
              </a:spcBef>
              <a:spcAft>
                <a:spcPts val="0"/>
              </a:spcAft>
              <a:buNone/>
              <a:defRPr sz="7200">
                <a:solidFill>
                  <a:schemeClr val="lt1"/>
                </a:solidFill>
                <a:latin typeface="Calibri"/>
                <a:ea typeface="Calibri"/>
                <a:cs typeface="Calibri"/>
                <a:sym typeface="Calibri"/>
              </a:defRPr>
            </a:lvl8pPr>
            <a:lvl9pPr lvl="8">
              <a:spcBef>
                <a:spcPts val="0"/>
              </a:spcBef>
              <a:spcAft>
                <a:spcPts val="0"/>
              </a:spcAft>
              <a:buNone/>
              <a:defRPr sz="7200">
                <a:solidFill>
                  <a:schemeClr val="lt1"/>
                </a:solidFill>
                <a:latin typeface="Calibri"/>
                <a:ea typeface="Calibri"/>
                <a:cs typeface="Calibri"/>
                <a:sym typeface="Calibri"/>
              </a:defRPr>
            </a:lvl9pPr>
          </a:lstStyle>
          <a:p>
            <a:endParaRPr/>
          </a:p>
        </p:txBody>
      </p:sp>
      <p:sp>
        <p:nvSpPr>
          <p:cNvPr id="11" name="Google Shape;11;p2"/>
          <p:cNvSpPr/>
          <p:nvPr/>
        </p:nvSpPr>
        <p:spPr>
          <a:xfrm>
            <a:off x="3841119" y="5030690"/>
            <a:ext cx="942975" cy="0"/>
          </a:xfrm>
          <a:custGeom>
            <a:avLst/>
            <a:gdLst/>
            <a:ahLst/>
            <a:cxnLst/>
            <a:rect l="l" t="t" r="r" b="b"/>
            <a:pathLst>
              <a:path w="942975" h="120000" extrusionOk="0">
                <a:moveTo>
                  <a:pt x="0" y="0"/>
                </a:moveTo>
                <a:lnTo>
                  <a:pt x="942379" y="0"/>
                </a:lnTo>
              </a:path>
            </a:pathLst>
          </a:custGeom>
          <a:noFill/>
          <a:ln w="65950" cap="flat" cmpd="sng">
            <a:solidFill>
              <a:srgbClr val="BD2036"/>
            </a:solidFill>
            <a:prstDash val="solid"/>
            <a:round/>
            <a:headEnd type="none" w="sm" len="sm"/>
            <a:tailEnd type="none" w="sm" len="sm"/>
          </a:ln>
        </p:spPr>
        <p:txBody>
          <a:bodyPr spcFirstLastPara="1" wrap="square" lIns="0" tIns="0" rIns="0" bIns="0" anchor="t" anchorCtr="0">
            <a:noAutofit/>
          </a:bodyPr>
          <a:lstStyle/>
          <a:p>
            <a:pPr marL="0" marR="0" lvl="0" indent="0" algn="l" rtl="0">
              <a:spcBef>
                <a:spcPts val="0"/>
              </a:spcBef>
              <a:spcAft>
                <a:spcPts val="0"/>
              </a:spcAft>
              <a:buNone/>
            </a:pPr>
            <a:endParaRPr sz="1800"/>
          </a:p>
        </p:txBody>
      </p:sp>
      <p:pic>
        <p:nvPicPr>
          <p:cNvPr id="12" name="Google Shape;12;p2"/>
          <p:cNvPicPr preferRelativeResize="0"/>
          <p:nvPr/>
        </p:nvPicPr>
        <p:blipFill>
          <a:blip r:embed="rId4">
            <a:alphaModFix/>
          </a:blip>
          <a:stretch>
            <a:fillRect/>
          </a:stretch>
        </p:blipFill>
        <p:spPr>
          <a:xfrm>
            <a:off x="13953800" y="9277085"/>
            <a:ext cx="4802149" cy="1137840"/>
          </a:xfrm>
          <a:prstGeom prst="rect">
            <a:avLst/>
          </a:prstGeom>
          <a:noFill/>
          <a:ln>
            <a:noFill/>
          </a:ln>
        </p:spPr>
      </p:pic>
      <p:sp>
        <p:nvSpPr>
          <p:cNvPr id="13" name="Google Shape;13;p2"/>
          <p:cNvSpPr txBox="1">
            <a:spLocks noGrp="1"/>
          </p:cNvSpPr>
          <p:nvPr>
            <p:ph type="subTitle" idx="1"/>
          </p:nvPr>
        </p:nvSpPr>
        <p:spPr>
          <a:xfrm>
            <a:off x="3680735" y="5530700"/>
            <a:ext cx="15078000" cy="668100"/>
          </a:xfrm>
          <a:prstGeom prst="rect">
            <a:avLst/>
          </a:prstGeom>
          <a:noFill/>
          <a:ln>
            <a:noFill/>
          </a:ln>
        </p:spPr>
        <p:txBody>
          <a:bodyPr spcFirstLastPara="1" wrap="square" lIns="146300" tIns="73150" rIns="146300" bIns="73150" anchor="t" anchorCtr="0">
            <a:noAutofit/>
          </a:bodyPr>
          <a:lstStyle>
            <a:lvl1pPr lvl="0">
              <a:spcBef>
                <a:spcPts val="0"/>
              </a:spcBef>
              <a:spcAft>
                <a:spcPts val="0"/>
              </a:spcAft>
              <a:buNone/>
              <a:defRPr sz="2400">
                <a:solidFill>
                  <a:schemeClr val="lt1"/>
                </a:solidFill>
                <a:latin typeface="Calibri"/>
                <a:ea typeface="Calibri"/>
                <a:cs typeface="Calibri"/>
                <a:sym typeface="Calibri"/>
              </a:defRPr>
            </a:lvl1pPr>
            <a:lvl2pPr lvl="1">
              <a:spcBef>
                <a:spcPts val="0"/>
              </a:spcBef>
              <a:spcAft>
                <a:spcPts val="0"/>
              </a:spcAft>
              <a:buNone/>
              <a:defRPr>
                <a:solidFill>
                  <a:schemeClr val="lt1"/>
                </a:solidFill>
              </a:defRPr>
            </a:lvl2pPr>
            <a:lvl3pPr lvl="2">
              <a:spcBef>
                <a:spcPts val="0"/>
              </a:spcBef>
              <a:spcAft>
                <a:spcPts val="0"/>
              </a:spcAft>
              <a:buNone/>
              <a:defRPr>
                <a:solidFill>
                  <a:schemeClr val="lt1"/>
                </a:solidFill>
              </a:defRPr>
            </a:lvl3pPr>
            <a:lvl4pPr lvl="3">
              <a:spcBef>
                <a:spcPts val="0"/>
              </a:spcBef>
              <a:spcAft>
                <a:spcPts val="0"/>
              </a:spcAft>
              <a:buNone/>
              <a:defRPr>
                <a:solidFill>
                  <a:schemeClr val="lt1"/>
                </a:solidFill>
              </a:defRPr>
            </a:lvl4pPr>
            <a:lvl5pPr lvl="4">
              <a:spcBef>
                <a:spcPts val="0"/>
              </a:spcBef>
              <a:spcAft>
                <a:spcPts val="0"/>
              </a:spcAft>
              <a:buNone/>
              <a:defRPr>
                <a:solidFill>
                  <a:schemeClr val="lt1"/>
                </a:solidFill>
              </a:defRPr>
            </a:lvl5pPr>
            <a:lvl6pPr lvl="5">
              <a:spcBef>
                <a:spcPts val="0"/>
              </a:spcBef>
              <a:spcAft>
                <a:spcPts val="0"/>
              </a:spcAft>
              <a:buNone/>
              <a:defRPr>
                <a:solidFill>
                  <a:schemeClr val="lt1"/>
                </a:solidFill>
              </a:defRPr>
            </a:lvl6pPr>
            <a:lvl7pPr lvl="6">
              <a:spcBef>
                <a:spcPts val="0"/>
              </a:spcBef>
              <a:spcAft>
                <a:spcPts val="0"/>
              </a:spcAft>
              <a:buNone/>
              <a:defRPr>
                <a:solidFill>
                  <a:schemeClr val="lt1"/>
                </a:solidFill>
              </a:defRPr>
            </a:lvl7pPr>
            <a:lvl8pPr lvl="7">
              <a:spcBef>
                <a:spcPts val="0"/>
              </a:spcBef>
              <a:spcAft>
                <a:spcPts val="0"/>
              </a:spcAft>
              <a:buNone/>
              <a:defRPr>
                <a:solidFill>
                  <a:schemeClr val="lt1"/>
                </a:solidFill>
              </a:defRPr>
            </a:lvl8pPr>
            <a:lvl9pPr lvl="8">
              <a:spcBef>
                <a:spcPts val="0"/>
              </a:spcBef>
              <a:spcAft>
                <a:spcPts val="0"/>
              </a:spcAft>
              <a:buNone/>
              <a:defRPr>
                <a:solidFill>
                  <a:schemeClr val="lt1"/>
                </a:solidFill>
              </a:defRPr>
            </a:lvl9pPr>
          </a:lstStyle>
          <a:p>
            <a:endParaRPr/>
          </a:p>
        </p:txBody>
      </p:sp>
    </p:spTree>
  </p:cSld>
  <p:clrMapOvr>
    <a:masterClrMapping/>
  </p:clrMapOvr>
  <p:extLst>
    <p:ext uri="{DCECCB84-F9BA-43D5-87BE-67443E8EF086}">
      <p15:sldGuideLst xmlns:p15="http://schemas.microsoft.com/office/powerpoint/2012/main">
        <p15:guide id="1" orient="horz" pos="3562">
          <p15:clr>
            <a:srgbClr val="FA7B17"/>
          </p15:clr>
        </p15:guide>
        <p15:guide id="2" pos="6332">
          <p15:clr>
            <a:srgbClr val="FA7B17"/>
          </p15:clr>
        </p15:guide>
        <p15:guide id="3" pos="2416">
          <p15:clr>
            <a:srgbClr val="FA7B17"/>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04 - Content Page">
  <p:cSld name="Two Content">
    <p:spTree>
      <p:nvGrpSpPr>
        <p:cNvPr id="1" name="Shape 33"/>
        <p:cNvGrpSpPr/>
        <p:nvPr/>
      </p:nvGrpSpPr>
      <p:grpSpPr>
        <a:xfrm>
          <a:off x="0" y="0"/>
          <a:ext cx="0" cy="0"/>
          <a:chOff x="0" y="0"/>
          <a:chExt cx="0" cy="0"/>
        </a:xfrm>
      </p:grpSpPr>
      <p:sp>
        <p:nvSpPr>
          <p:cNvPr id="34" name="Google Shape;34;p6"/>
          <p:cNvSpPr/>
          <p:nvPr/>
        </p:nvSpPr>
        <p:spPr>
          <a:xfrm>
            <a:off x="0" y="0"/>
            <a:ext cx="696900" cy="11309400"/>
          </a:xfrm>
          <a:prstGeom prst="rect">
            <a:avLst/>
          </a:prstGeom>
          <a:solidFill>
            <a:srgbClr val="9EABAE">
              <a:alpha val="247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 name="Google Shape;35;p6"/>
          <p:cNvSpPr/>
          <p:nvPr/>
        </p:nvSpPr>
        <p:spPr>
          <a:xfrm>
            <a:off x="490450" y="0"/>
            <a:ext cx="76500" cy="11309400"/>
          </a:xfrm>
          <a:prstGeom prst="rect">
            <a:avLst/>
          </a:pr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pic>
        <p:nvPicPr>
          <p:cNvPr id="36" name="Google Shape;36;p6"/>
          <p:cNvPicPr preferRelativeResize="0"/>
          <p:nvPr/>
        </p:nvPicPr>
        <p:blipFill rotWithShape="1">
          <a:blip r:embed="rId2">
            <a:alphaModFix/>
          </a:blip>
          <a:srcRect/>
          <a:stretch/>
        </p:blipFill>
        <p:spPr>
          <a:xfrm>
            <a:off x="15760804" y="9656747"/>
            <a:ext cx="3212199" cy="757600"/>
          </a:xfrm>
          <a:prstGeom prst="rect">
            <a:avLst/>
          </a:prstGeom>
          <a:noFill/>
          <a:ln>
            <a:noFill/>
          </a:ln>
        </p:spPr>
      </p:pic>
      <p:sp>
        <p:nvSpPr>
          <p:cNvPr id="37" name="Google Shape;37;p6"/>
          <p:cNvSpPr txBox="1">
            <a:spLocks noGrp="1"/>
          </p:cNvSpPr>
          <p:nvPr>
            <p:ph type="title"/>
          </p:nvPr>
        </p:nvSpPr>
        <p:spPr>
          <a:xfrm>
            <a:off x="1019850" y="606250"/>
            <a:ext cx="18063900" cy="908100"/>
          </a:xfrm>
          <a:prstGeom prst="rect">
            <a:avLst/>
          </a:prstGeom>
          <a:noFill/>
          <a:ln>
            <a:noFill/>
          </a:ln>
        </p:spPr>
        <p:txBody>
          <a:bodyPr spcFirstLastPara="1" wrap="square" lIns="91425" tIns="91425" rIns="91425" bIns="91425" anchor="ctr" anchorCtr="0">
            <a:noAutofit/>
          </a:bodyPr>
          <a:lstStyle>
            <a:lvl1pPr lvl="0">
              <a:spcBef>
                <a:spcPts val="0"/>
              </a:spcBef>
              <a:spcAft>
                <a:spcPts val="0"/>
              </a:spcAft>
              <a:buNone/>
              <a:defRPr sz="5350">
                <a:solidFill>
                  <a:schemeClr val="dk2"/>
                </a:solidFill>
                <a:latin typeface="Calibri"/>
                <a:ea typeface="Calibri"/>
                <a:cs typeface="Calibri"/>
                <a:sym typeface="Calibri"/>
              </a:defRPr>
            </a:lvl1pPr>
            <a:lvl2pPr lvl="1">
              <a:spcBef>
                <a:spcPts val="0"/>
              </a:spcBef>
              <a:spcAft>
                <a:spcPts val="0"/>
              </a:spcAft>
              <a:buNone/>
              <a:defRPr sz="5350">
                <a:latin typeface="Calibri"/>
                <a:ea typeface="Calibri"/>
                <a:cs typeface="Calibri"/>
                <a:sym typeface="Calibri"/>
              </a:defRPr>
            </a:lvl2pPr>
            <a:lvl3pPr lvl="2">
              <a:spcBef>
                <a:spcPts val="0"/>
              </a:spcBef>
              <a:spcAft>
                <a:spcPts val="0"/>
              </a:spcAft>
              <a:buNone/>
              <a:defRPr sz="5350">
                <a:latin typeface="Calibri"/>
                <a:ea typeface="Calibri"/>
                <a:cs typeface="Calibri"/>
                <a:sym typeface="Calibri"/>
              </a:defRPr>
            </a:lvl3pPr>
            <a:lvl4pPr lvl="3">
              <a:spcBef>
                <a:spcPts val="0"/>
              </a:spcBef>
              <a:spcAft>
                <a:spcPts val="0"/>
              </a:spcAft>
              <a:buNone/>
              <a:defRPr sz="5350">
                <a:latin typeface="Calibri"/>
                <a:ea typeface="Calibri"/>
                <a:cs typeface="Calibri"/>
                <a:sym typeface="Calibri"/>
              </a:defRPr>
            </a:lvl4pPr>
            <a:lvl5pPr lvl="4">
              <a:spcBef>
                <a:spcPts val="0"/>
              </a:spcBef>
              <a:spcAft>
                <a:spcPts val="0"/>
              </a:spcAft>
              <a:buNone/>
              <a:defRPr sz="5350">
                <a:latin typeface="Calibri"/>
                <a:ea typeface="Calibri"/>
                <a:cs typeface="Calibri"/>
                <a:sym typeface="Calibri"/>
              </a:defRPr>
            </a:lvl5pPr>
            <a:lvl6pPr lvl="5">
              <a:spcBef>
                <a:spcPts val="0"/>
              </a:spcBef>
              <a:spcAft>
                <a:spcPts val="0"/>
              </a:spcAft>
              <a:buNone/>
              <a:defRPr sz="5350">
                <a:latin typeface="Calibri"/>
                <a:ea typeface="Calibri"/>
                <a:cs typeface="Calibri"/>
                <a:sym typeface="Calibri"/>
              </a:defRPr>
            </a:lvl6pPr>
            <a:lvl7pPr lvl="6">
              <a:spcBef>
                <a:spcPts val="0"/>
              </a:spcBef>
              <a:spcAft>
                <a:spcPts val="0"/>
              </a:spcAft>
              <a:buNone/>
              <a:defRPr sz="5350">
                <a:latin typeface="Calibri"/>
                <a:ea typeface="Calibri"/>
                <a:cs typeface="Calibri"/>
                <a:sym typeface="Calibri"/>
              </a:defRPr>
            </a:lvl7pPr>
            <a:lvl8pPr lvl="7">
              <a:spcBef>
                <a:spcPts val="0"/>
              </a:spcBef>
              <a:spcAft>
                <a:spcPts val="0"/>
              </a:spcAft>
              <a:buNone/>
              <a:defRPr sz="5350">
                <a:latin typeface="Calibri"/>
                <a:ea typeface="Calibri"/>
                <a:cs typeface="Calibri"/>
                <a:sym typeface="Calibri"/>
              </a:defRPr>
            </a:lvl8pPr>
            <a:lvl9pPr lvl="8">
              <a:spcBef>
                <a:spcPts val="0"/>
              </a:spcBef>
              <a:spcAft>
                <a:spcPts val="0"/>
              </a:spcAft>
              <a:buNone/>
              <a:defRPr sz="5350">
                <a:latin typeface="Calibri"/>
                <a:ea typeface="Calibri"/>
                <a:cs typeface="Calibri"/>
                <a:sym typeface="Calibri"/>
              </a:defRPr>
            </a:lvl9pPr>
          </a:lstStyle>
          <a:p>
            <a:endParaRPr/>
          </a:p>
        </p:txBody>
      </p:sp>
      <p:sp>
        <p:nvSpPr>
          <p:cNvPr id="38" name="Google Shape;38;p6"/>
          <p:cNvSpPr txBox="1">
            <a:spLocks noGrp="1"/>
          </p:cNvSpPr>
          <p:nvPr>
            <p:ph type="subTitle" idx="1"/>
          </p:nvPr>
        </p:nvSpPr>
        <p:spPr>
          <a:xfrm>
            <a:off x="1019850" y="1306950"/>
            <a:ext cx="18063900" cy="757500"/>
          </a:xfrm>
          <a:prstGeom prst="rect">
            <a:avLst/>
          </a:prstGeom>
          <a:noFill/>
          <a:ln>
            <a:noFill/>
          </a:ln>
        </p:spPr>
        <p:txBody>
          <a:bodyPr spcFirstLastPara="1" wrap="square" lIns="91425" tIns="91425" rIns="91425" bIns="91425" anchor="ctr" anchorCtr="0">
            <a:noAutofit/>
          </a:bodyPr>
          <a:lstStyle>
            <a:lvl1pPr lvl="0" algn="r">
              <a:spcBef>
                <a:spcPts val="0"/>
              </a:spcBef>
              <a:spcAft>
                <a:spcPts val="0"/>
              </a:spcAft>
              <a:buNone/>
              <a:defRPr sz="3000">
                <a:solidFill>
                  <a:srgbClr val="9EABAE"/>
                </a:solidFill>
                <a:latin typeface="Calibri"/>
                <a:ea typeface="Calibri"/>
                <a:cs typeface="Calibri"/>
                <a:sym typeface="Calibri"/>
              </a:defRPr>
            </a:lvl1pPr>
            <a:lvl2pPr lvl="1">
              <a:spcBef>
                <a:spcPts val="0"/>
              </a:spcBef>
              <a:spcAft>
                <a:spcPts val="0"/>
              </a:spcAft>
              <a:buNone/>
              <a:defRPr sz="3000">
                <a:solidFill>
                  <a:srgbClr val="9EABAE"/>
                </a:solidFill>
                <a:latin typeface="Calibri"/>
                <a:ea typeface="Calibri"/>
                <a:cs typeface="Calibri"/>
                <a:sym typeface="Calibri"/>
              </a:defRPr>
            </a:lvl2pPr>
            <a:lvl3pPr lvl="2">
              <a:spcBef>
                <a:spcPts val="0"/>
              </a:spcBef>
              <a:spcAft>
                <a:spcPts val="0"/>
              </a:spcAft>
              <a:buNone/>
              <a:defRPr sz="3000">
                <a:solidFill>
                  <a:srgbClr val="9EABAE"/>
                </a:solidFill>
                <a:latin typeface="Calibri"/>
                <a:ea typeface="Calibri"/>
                <a:cs typeface="Calibri"/>
                <a:sym typeface="Calibri"/>
              </a:defRPr>
            </a:lvl3pPr>
            <a:lvl4pPr lvl="3">
              <a:spcBef>
                <a:spcPts val="0"/>
              </a:spcBef>
              <a:spcAft>
                <a:spcPts val="0"/>
              </a:spcAft>
              <a:buNone/>
              <a:defRPr sz="3000">
                <a:solidFill>
                  <a:srgbClr val="9EABAE"/>
                </a:solidFill>
                <a:latin typeface="Calibri"/>
                <a:ea typeface="Calibri"/>
                <a:cs typeface="Calibri"/>
                <a:sym typeface="Calibri"/>
              </a:defRPr>
            </a:lvl4pPr>
            <a:lvl5pPr lvl="4">
              <a:spcBef>
                <a:spcPts val="0"/>
              </a:spcBef>
              <a:spcAft>
                <a:spcPts val="0"/>
              </a:spcAft>
              <a:buNone/>
              <a:defRPr sz="3000">
                <a:solidFill>
                  <a:srgbClr val="9EABAE"/>
                </a:solidFill>
                <a:latin typeface="Calibri"/>
                <a:ea typeface="Calibri"/>
                <a:cs typeface="Calibri"/>
                <a:sym typeface="Calibri"/>
              </a:defRPr>
            </a:lvl5pPr>
            <a:lvl6pPr lvl="5">
              <a:spcBef>
                <a:spcPts val="0"/>
              </a:spcBef>
              <a:spcAft>
                <a:spcPts val="0"/>
              </a:spcAft>
              <a:buNone/>
              <a:defRPr sz="3000">
                <a:solidFill>
                  <a:srgbClr val="9EABAE"/>
                </a:solidFill>
                <a:latin typeface="Calibri"/>
                <a:ea typeface="Calibri"/>
                <a:cs typeface="Calibri"/>
                <a:sym typeface="Calibri"/>
              </a:defRPr>
            </a:lvl6pPr>
            <a:lvl7pPr lvl="6">
              <a:spcBef>
                <a:spcPts val="0"/>
              </a:spcBef>
              <a:spcAft>
                <a:spcPts val="0"/>
              </a:spcAft>
              <a:buNone/>
              <a:defRPr sz="3000">
                <a:solidFill>
                  <a:srgbClr val="9EABAE"/>
                </a:solidFill>
                <a:latin typeface="Calibri"/>
                <a:ea typeface="Calibri"/>
                <a:cs typeface="Calibri"/>
                <a:sym typeface="Calibri"/>
              </a:defRPr>
            </a:lvl7pPr>
            <a:lvl8pPr lvl="7">
              <a:spcBef>
                <a:spcPts val="0"/>
              </a:spcBef>
              <a:spcAft>
                <a:spcPts val="0"/>
              </a:spcAft>
              <a:buNone/>
              <a:defRPr sz="3000">
                <a:solidFill>
                  <a:srgbClr val="9EABAE"/>
                </a:solidFill>
                <a:latin typeface="Calibri"/>
                <a:ea typeface="Calibri"/>
                <a:cs typeface="Calibri"/>
                <a:sym typeface="Calibri"/>
              </a:defRPr>
            </a:lvl8pPr>
            <a:lvl9pPr lvl="8">
              <a:spcBef>
                <a:spcPts val="0"/>
              </a:spcBef>
              <a:spcAft>
                <a:spcPts val="0"/>
              </a:spcAft>
              <a:buNone/>
              <a:defRPr sz="3000">
                <a:solidFill>
                  <a:srgbClr val="9EABAE"/>
                </a:solidFill>
                <a:latin typeface="Calibri"/>
                <a:ea typeface="Calibri"/>
                <a:cs typeface="Calibri"/>
                <a:sym typeface="Calibri"/>
              </a:defRPr>
            </a:lvl9pPr>
          </a:lstStyle>
          <a:p>
            <a:endParaRPr/>
          </a:p>
        </p:txBody>
      </p:sp>
      <p:sp>
        <p:nvSpPr>
          <p:cNvPr id="39" name="Google Shape;39;p6"/>
          <p:cNvSpPr txBox="1">
            <a:spLocks noGrp="1"/>
          </p:cNvSpPr>
          <p:nvPr>
            <p:ph type="subTitle" idx="2"/>
          </p:nvPr>
        </p:nvSpPr>
        <p:spPr>
          <a:xfrm>
            <a:off x="1042409" y="10137486"/>
            <a:ext cx="12510300" cy="433800"/>
          </a:xfrm>
          <a:prstGeom prst="rect">
            <a:avLst/>
          </a:prstGeom>
          <a:noFill/>
          <a:ln>
            <a:noFill/>
          </a:ln>
        </p:spPr>
        <p:txBody>
          <a:bodyPr spcFirstLastPara="1" wrap="square" lIns="91425" tIns="91425" rIns="91425" bIns="91425" anchor="t" anchorCtr="0">
            <a:noAutofit/>
          </a:bodyPr>
          <a:lstStyle>
            <a:lvl1pPr lvl="0">
              <a:spcBef>
                <a:spcPts val="0"/>
              </a:spcBef>
              <a:spcAft>
                <a:spcPts val="0"/>
              </a:spcAft>
              <a:buNone/>
              <a:defRPr>
                <a:solidFill>
                  <a:srgbClr val="9EABAE"/>
                </a:solidFill>
                <a:latin typeface="Calibri"/>
                <a:ea typeface="Calibri"/>
                <a:cs typeface="Calibri"/>
                <a:sym typeface="Calibri"/>
              </a:defRPr>
            </a:lvl1pPr>
            <a:lvl2pPr lvl="1">
              <a:spcBef>
                <a:spcPts val="0"/>
              </a:spcBef>
              <a:spcAft>
                <a:spcPts val="0"/>
              </a:spcAft>
              <a:buNone/>
              <a:defRPr>
                <a:solidFill>
                  <a:srgbClr val="9EABAE"/>
                </a:solidFill>
                <a:latin typeface="Calibri"/>
                <a:ea typeface="Calibri"/>
                <a:cs typeface="Calibri"/>
                <a:sym typeface="Calibri"/>
              </a:defRPr>
            </a:lvl2pPr>
            <a:lvl3pPr lvl="2">
              <a:spcBef>
                <a:spcPts val="0"/>
              </a:spcBef>
              <a:spcAft>
                <a:spcPts val="0"/>
              </a:spcAft>
              <a:buNone/>
              <a:defRPr>
                <a:solidFill>
                  <a:srgbClr val="9EABAE"/>
                </a:solidFill>
                <a:latin typeface="Calibri"/>
                <a:ea typeface="Calibri"/>
                <a:cs typeface="Calibri"/>
                <a:sym typeface="Calibri"/>
              </a:defRPr>
            </a:lvl3pPr>
            <a:lvl4pPr lvl="3">
              <a:spcBef>
                <a:spcPts val="0"/>
              </a:spcBef>
              <a:spcAft>
                <a:spcPts val="0"/>
              </a:spcAft>
              <a:buNone/>
              <a:defRPr>
                <a:solidFill>
                  <a:srgbClr val="9EABAE"/>
                </a:solidFill>
                <a:latin typeface="Calibri"/>
                <a:ea typeface="Calibri"/>
                <a:cs typeface="Calibri"/>
                <a:sym typeface="Calibri"/>
              </a:defRPr>
            </a:lvl4pPr>
            <a:lvl5pPr lvl="4">
              <a:spcBef>
                <a:spcPts val="0"/>
              </a:spcBef>
              <a:spcAft>
                <a:spcPts val="0"/>
              </a:spcAft>
              <a:buNone/>
              <a:defRPr>
                <a:solidFill>
                  <a:srgbClr val="9EABAE"/>
                </a:solidFill>
                <a:latin typeface="Calibri"/>
                <a:ea typeface="Calibri"/>
                <a:cs typeface="Calibri"/>
                <a:sym typeface="Calibri"/>
              </a:defRPr>
            </a:lvl5pPr>
            <a:lvl6pPr lvl="5">
              <a:spcBef>
                <a:spcPts val="0"/>
              </a:spcBef>
              <a:spcAft>
                <a:spcPts val="0"/>
              </a:spcAft>
              <a:buNone/>
              <a:defRPr>
                <a:solidFill>
                  <a:srgbClr val="9EABAE"/>
                </a:solidFill>
                <a:latin typeface="Calibri"/>
                <a:ea typeface="Calibri"/>
                <a:cs typeface="Calibri"/>
                <a:sym typeface="Calibri"/>
              </a:defRPr>
            </a:lvl6pPr>
            <a:lvl7pPr lvl="6">
              <a:spcBef>
                <a:spcPts val="0"/>
              </a:spcBef>
              <a:spcAft>
                <a:spcPts val="0"/>
              </a:spcAft>
              <a:buNone/>
              <a:defRPr>
                <a:solidFill>
                  <a:srgbClr val="9EABAE"/>
                </a:solidFill>
                <a:latin typeface="Calibri"/>
                <a:ea typeface="Calibri"/>
                <a:cs typeface="Calibri"/>
                <a:sym typeface="Calibri"/>
              </a:defRPr>
            </a:lvl7pPr>
            <a:lvl8pPr lvl="7">
              <a:spcBef>
                <a:spcPts val="0"/>
              </a:spcBef>
              <a:spcAft>
                <a:spcPts val="0"/>
              </a:spcAft>
              <a:buNone/>
              <a:defRPr>
                <a:solidFill>
                  <a:srgbClr val="9EABAE"/>
                </a:solidFill>
                <a:latin typeface="Calibri"/>
                <a:ea typeface="Calibri"/>
                <a:cs typeface="Calibri"/>
                <a:sym typeface="Calibri"/>
              </a:defRPr>
            </a:lvl8pPr>
            <a:lvl9pPr lvl="8">
              <a:spcBef>
                <a:spcPts val="0"/>
              </a:spcBef>
              <a:spcAft>
                <a:spcPts val="0"/>
              </a:spcAft>
              <a:buNone/>
              <a:defRPr>
                <a:solidFill>
                  <a:srgbClr val="9EABAE"/>
                </a:solidFill>
                <a:latin typeface="Calibri"/>
                <a:ea typeface="Calibri"/>
                <a:cs typeface="Calibri"/>
                <a:sym typeface="Calibri"/>
              </a:defRPr>
            </a:lvl9pPr>
          </a:lstStyle>
          <a:p>
            <a:endParaRPr/>
          </a:p>
        </p:txBody>
      </p:sp>
    </p:spTree>
  </p:cSld>
  <p:clrMapOvr>
    <a:masterClrMapping/>
  </p:clrMapOvr>
  <p:extLst>
    <p:ext uri="{DCECCB84-F9BA-43D5-87BE-67443E8EF086}">
      <p15:sldGuideLst xmlns:p15="http://schemas.microsoft.com/office/powerpoint/2012/main">
        <p15:guide id="1" orient="horz" pos="3562">
          <p15:clr>
            <a:srgbClr val="FA7B17"/>
          </p15:clr>
        </p15:guide>
        <p15:guide id="2" pos="6332">
          <p15:clr>
            <a:srgbClr val="FA7B17"/>
          </p15:clr>
        </p15:guide>
        <p15:guide id="3" pos="720">
          <p15:clr>
            <a:srgbClr val="FA7B17"/>
          </p15:clr>
        </p15:guide>
        <p15:guide id="4" orient="horz" pos="6552">
          <p15:clr>
            <a:srgbClr val="FA7B17"/>
          </p15:clr>
        </p15:guide>
        <p15:guide id="5" pos="11952">
          <p15:clr>
            <a:srgbClr val="FA7B17"/>
          </p15:clr>
        </p15:guide>
        <p15:guide id="6" orient="horz" pos="823">
          <p15:clr>
            <a:srgbClr val="FA7B17"/>
          </p15:clr>
        </p15:guide>
        <p15:guide id="7" orient="horz" pos="1152">
          <p15:clr>
            <a:srgbClr val="FA7B17"/>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End Slide">
  <p:cSld name="CUSTOM_1">
    <p:bg>
      <p:bgPr>
        <a:solidFill>
          <a:srgbClr val="E2E9EB"/>
        </a:solidFill>
        <a:effectLst/>
      </p:bgPr>
    </p:bg>
    <p:spTree>
      <p:nvGrpSpPr>
        <p:cNvPr id="1" name="Shape 40"/>
        <p:cNvGrpSpPr/>
        <p:nvPr/>
      </p:nvGrpSpPr>
      <p:grpSpPr>
        <a:xfrm>
          <a:off x="0" y="0"/>
          <a:ext cx="0" cy="0"/>
          <a:chOff x="0" y="0"/>
          <a:chExt cx="0" cy="0"/>
        </a:xfrm>
      </p:grpSpPr>
      <p:pic>
        <p:nvPicPr>
          <p:cNvPr id="41" name="Google Shape;41;p7"/>
          <p:cNvPicPr preferRelativeResize="0"/>
          <p:nvPr/>
        </p:nvPicPr>
        <p:blipFill>
          <a:blip r:embed="rId2">
            <a:alphaModFix amt="70000"/>
          </a:blip>
          <a:stretch>
            <a:fillRect/>
          </a:stretch>
        </p:blipFill>
        <p:spPr>
          <a:xfrm>
            <a:off x="-7816444" y="-4568027"/>
            <a:ext cx="17128628" cy="17128650"/>
          </a:xfrm>
          <a:prstGeom prst="rect">
            <a:avLst/>
          </a:prstGeom>
          <a:noFill/>
          <a:ln>
            <a:noFill/>
          </a:ln>
        </p:spPr>
      </p:pic>
      <p:pic>
        <p:nvPicPr>
          <p:cNvPr id="42" name="Google Shape;42;p7"/>
          <p:cNvPicPr preferRelativeResize="0"/>
          <p:nvPr/>
        </p:nvPicPr>
        <p:blipFill>
          <a:blip r:embed="rId3">
            <a:alphaModFix amt="70000"/>
          </a:blip>
          <a:stretch>
            <a:fillRect/>
          </a:stretch>
        </p:blipFill>
        <p:spPr>
          <a:xfrm>
            <a:off x="7021225" y="-5516200"/>
            <a:ext cx="18305048" cy="18305048"/>
          </a:xfrm>
          <a:prstGeom prst="rect">
            <a:avLst/>
          </a:prstGeom>
          <a:noFill/>
          <a:ln>
            <a:noFill/>
          </a:ln>
        </p:spPr>
      </p:pic>
      <p:sp>
        <p:nvSpPr>
          <p:cNvPr id="43" name="Google Shape;43;p7"/>
          <p:cNvSpPr/>
          <p:nvPr/>
        </p:nvSpPr>
        <p:spPr>
          <a:xfrm>
            <a:off x="9580563" y="6402965"/>
            <a:ext cx="942975" cy="0"/>
          </a:xfrm>
          <a:custGeom>
            <a:avLst/>
            <a:gdLst/>
            <a:ahLst/>
            <a:cxnLst/>
            <a:rect l="l" t="t" r="r" b="b"/>
            <a:pathLst>
              <a:path w="942975" h="120000" extrusionOk="0">
                <a:moveTo>
                  <a:pt x="0" y="0"/>
                </a:moveTo>
                <a:lnTo>
                  <a:pt x="942379" y="0"/>
                </a:lnTo>
              </a:path>
            </a:pathLst>
          </a:custGeom>
          <a:noFill/>
          <a:ln w="76200" cap="flat" cmpd="sng">
            <a:solidFill>
              <a:srgbClr val="BD2036"/>
            </a:solidFill>
            <a:prstDash val="solid"/>
            <a:round/>
            <a:headEnd type="none" w="sm" len="sm"/>
            <a:tailEnd type="none" w="sm" len="sm"/>
          </a:ln>
        </p:spPr>
        <p:txBody>
          <a:bodyPr spcFirstLastPara="1" wrap="square" lIns="0" tIns="0" rIns="0" bIns="0" anchor="t" anchorCtr="0">
            <a:noAutofit/>
          </a:bodyPr>
          <a:lstStyle/>
          <a:p>
            <a:pPr marL="0" marR="0" lvl="0" indent="0" algn="l" rtl="0">
              <a:spcBef>
                <a:spcPts val="0"/>
              </a:spcBef>
              <a:spcAft>
                <a:spcPts val="0"/>
              </a:spcAft>
              <a:buNone/>
            </a:pPr>
            <a:endParaRPr sz="1800"/>
          </a:p>
        </p:txBody>
      </p:sp>
      <p:pic>
        <p:nvPicPr>
          <p:cNvPr id="44" name="Google Shape;44;p7"/>
          <p:cNvPicPr preferRelativeResize="0"/>
          <p:nvPr/>
        </p:nvPicPr>
        <p:blipFill rotWithShape="1">
          <a:blip r:embed="rId4">
            <a:alphaModFix/>
          </a:blip>
          <a:srcRect/>
          <a:stretch/>
        </p:blipFill>
        <p:spPr>
          <a:xfrm>
            <a:off x="13951247" y="9291592"/>
            <a:ext cx="4770702" cy="1125164"/>
          </a:xfrm>
          <a:prstGeom prst="rect">
            <a:avLst/>
          </a:prstGeom>
          <a:noFill/>
          <a:ln>
            <a:noFill/>
          </a:ln>
        </p:spPr>
      </p:pic>
      <p:sp>
        <p:nvSpPr>
          <p:cNvPr id="45" name="Google Shape;45;p7"/>
          <p:cNvSpPr txBox="1">
            <a:spLocks noGrp="1"/>
          </p:cNvSpPr>
          <p:nvPr>
            <p:ph type="title"/>
          </p:nvPr>
        </p:nvSpPr>
        <p:spPr>
          <a:xfrm>
            <a:off x="1382213" y="4343400"/>
            <a:ext cx="17339700" cy="1625400"/>
          </a:xfrm>
          <a:prstGeom prst="rect">
            <a:avLst/>
          </a:prstGeom>
          <a:noFill/>
          <a:ln>
            <a:noFill/>
          </a:ln>
        </p:spPr>
        <p:txBody>
          <a:bodyPr spcFirstLastPara="1" wrap="square" lIns="91425" tIns="91425" rIns="91425" bIns="91425" anchor="t" anchorCtr="0">
            <a:noAutofit/>
          </a:bodyPr>
          <a:lstStyle>
            <a:lvl1pPr lvl="0" algn="ctr" rtl="0">
              <a:spcBef>
                <a:spcPts val="0"/>
              </a:spcBef>
              <a:spcAft>
                <a:spcPts val="0"/>
              </a:spcAft>
              <a:buNone/>
              <a:defRPr sz="9600">
                <a:solidFill>
                  <a:schemeClr val="dk2"/>
                </a:solidFill>
                <a:latin typeface="Calibri"/>
                <a:ea typeface="Calibri"/>
                <a:cs typeface="Calibri"/>
                <a:sym typeface="Calibri"/>
              </a:defRPr>
            </a:lvl1pPr>
            <a:lvl2pPr lvl="1" algn="ctr" rtl="0">
              <a:spcBef>
                <a:spcPts val="0"/>
              </a:spcBef>
              <a:spcAft>
                <a:spcPts val="0"/>
              </a:spcAft>
              <a:buNone/>
              <a:defRPr sz="9600">
                <a:solidFill>
                  <a:schemeClr val="dk2"/>
                </a:solidFill>
                <a:latin typeface="Calibri"/>
                <a:ea typeface="Calibri"/>
                <a:cs typeface="Calibri"/>
                <a:sym typeface="Calibri"/>
              </a:defRPr>
            </a:lvl2pPr>
            <a:lvl3pPr lvl="2" algn="ctr" rtl="0">
              <a:spcBef>
                <a:spcPts val="0"/>
              </a:spcBef>
              <a:spcAft>
                <a:spcPts val="0"/>
              </a:spcAft>
              <a:buNone/>
              <a:defRPr sz="9600">
                <a:solidFill>
                  <a:schemeClr val="dk2"/>
                </a:solidFill>
                <a:latin typeface="Calibri"/>
                <a:ea typeface="Calibri"/>
                <a:cs typeface="Calibri"/>
                <a:sym typeface="Calibri"/>
              </a:defRPr>
            </a:lvl3pPr>
            <a:lvl4pPr lvl="3" algn="ctr" rtl="0">
              <a:spcBef>
                <a:spcPts val="0"/>
              </a:spcBef>
              <a:spcAft>
                <a:spcPts val="0"/>
              </a:spcAft>
              <a:buNone/>
              <a:defRPr sz="9600">
                <a:solidFill>
                  <a:schemeClr val="dk2"/>
                </a:solidFill>
                <a:latin typeface="Calibri"/>
                <a:ea typeface="Calibri"/>
                <a:cs typeface="Calibri"/>
                <a:sym typeface="Calibri"/>
              </a:defRPr>
            </a:lvl4pPr>
            <a:lvl5pPr lvl="4" algn="ctr" rtl="0">
              <a:spcBef>
                <a:spcPts val="0"/>
              </a:spcBef>
              <a:spcAft>
                <a:spcPts val="0"/>
              </a:spcAft>
              <a:buNone/>
              <a:defRPr sz="9600">
                <a:solidFill>
                  <a:schemeClr val="dk2"/>
                </a:solidFill>
                <a:latin typeface="Calibri"/>
                <a:ea typeface="Calibri"/>
                <a:cs typeface="Calibri"/>
                <a:sym typeface="Calibri"/>
              </a:defRPr>
            </a:lvl5pPr>
            <a:lvl6pPr lvl="5" algn="ctr" rtl="0">
              <a:spcBef>
                <a:spcPts val="0"/>
              </a:spcBef>
              <a:spcAft>
                <a:spcPts val="0"/>
              </a:spcAft>
              <a:buNone/>
              <a:defRPr sz="9600">
                <a:solidFill>
                  <a:schemeClr val="dk2"/>
                </a:solidFill>
                <a:latin typeface="Calibri"/>
                <a:ea typeface="Calibri"/>
                <a:cs typeface="Calibri"/>
                <a:sym typeface="Calibri"/>
              </a:defRPr>
            </a:lvl6pPr>
            <a:lvl7pPr lvl="6" algn="ctr" rtl="0">
              <a:spcBef>
                <a:spcPts val="0"/>
              </a:spcBef>
              <a:spcAft>
                <a:spcPts val="0"/>
              </a:spcAft>
              <a:buNone/>
              <a:defRPr sz="9600">
                <a:solidFill>
                  <a:schemeClr val="dk2"/>
                </a:solidFill>
                <a:latin typeface="Calibri"/>
                <a:ea typeface="Calibri"/>
                <a:cs typeface="Calibri"/>
                <a:sym typeface="Calibri"/>
              </a:defRPr>
            </a:lvl7pPr>
            <a:lvl8pPr lvl="7" algn="ctr" rtl="0">
              <a:spcBef>
                <a:spcPts val="0"/>
              </a:spcBef>
              <a:spcAft>
                <a:spcPts val="0"/>
              </a:spcAft>
              <a:buNone/>
              <a:defRPr sz="9600">
                <a:solidFill>
                  <a:schemeClr val="dk2"/>
                </a:solidFill>
                <a:latin typeface="Calibri"/>
                <a:ea typeface="Calibri"/>
                <a:cs typeface="Calibri"/>
                <a:sym typeface="Calibri"/>
              </a:defRPr>
            </a:lvl8pPr>
            <a:lvl9pPr lvl="8" algn="ctr" rtl="0">
              <a:spcBef>
                <a:spcPts val="0"/>
              </a:spcBef>
              <a:spcAft>
                <a:spcPts val="0"/>
              </a:spcAft>
              <a:buNone/>
              <a:defRPr sz="9600">
                <a:solidFill>
                  <a:schemeClr val="dk2"/>
                </a:solidFill>
                <a:latin typeface="Calibri"/>
                <a:ea typeface="Calibri"/>
                <a:cs typeface="Calibri"/>
                <a:sym typeface="Calibri"/>
              </a:defRPr>
            </a:lvl9pPr>
          </a:lstStyle>
          <a:p>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spTree>
  </p:cSld>
  <p:clrMap bg1="lt1" tx1="dk1" bg2="dk2" tx2="lt2" accent1="accent1" accent2="accent2" accent3="accent3" accent4="accent4" accent5="accent5" accent6="accent6" hlink="hlink" folHlink="folHlink"/>
  <p:sldLayoutIdLst>
    <p:sldLayoutId id="2147483648" r:id="rId1"/>
    <p:sldLayoutId id="2147483652" r:id="rId2"/>
    <p:sldLayoutId id="2147483653" r:id="rId3"/>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C234B"/>
        </a:solidFill>
        <a:effectLst/>
      </p:bgPr>
    </p:bg>
    <p:spTree>
      <p:nvGrpSpPr>
        <p:cNvPr id="1" name="Shape 49"/>
        <p:cNvGrpSpPr/>
        <p:nvPr/>
      </p:nvGrpSpPr>
      <p:grpSpPr>
        <a:xfrm>
          <a:off x="0" y="0"/>
          <a:ext cx="0" cy="0"/>
          <a:chOff x="0" y="0"/>
          <a:chExt cx="0" cy="0"/>
        </a:xfrm>
      </p:grpSpPr>
      <p:sp>
        <p:nvSpPr>
          <p:cNvPr id="50" name="Google Shape;50;p8"/>
          <p:cNvSpPr txBox="1">
            <a:spLocks noGrp="1"/>
          </p:cNvSpPr>
          <p:nvPr>
            <p:ph type="title"/>
          </p:nvPr>
        </p:nvSpPr>
        <p:spPr>
          <a:xfrm>
            <a:off x="3700474" y="2077975"/>
            <a:ext cx="15799637" cy="2511000"/>
          </a:xfrm>
          <a:prstGeom prst="rect">
            <a:avLst/>
          </a:prstGeom>
        </p:spPr>
        <p:txBody>
          <a:bodyPr spcFirstLastPara="1" wrap="square" lIns="91425" tIns="91425" rIns="91425" bIns="91425" anchor="b" anchorCtr="0">
            <a:noAutofit/>
          </a:bodyPr>
          <a:lstStyle/>
          <a:p>
            <a:pPr marL="0" lvl="0" indent="0" algn="l" rtl="0">
              <a:spcBef>
                <a:spcPts val="0"/>
              </a:spcBef>
              <a:spcAft>
                <a:spcPts val="0"/>
              </a:spcAft>
              <a:buNone/>
            </a:pPr>
            <a:r>
              <a:rPr lang="en-US" sz="6000" dirty="0"/>
              <a:t>Proposed transition of </a:t>
            </a:r>
            <a:br>
              <a:rPr lang="en-US" sz="6000" dirty="0"/>
            </a:br>
            <a:r>
              <a:rPr lang="en-US" sz="6000" dirty="0"/>
              <a:t>Responsibility Center Management (RCM) to </a:t>
            </a:r>
            <a:br>
              <a:rPr lang="en-US" sz="6000" dirty="0"/>
            </a:br>
            <a:r>
              <a:rPr lang="en-US" sz="6000" dirty="0"/>
              <a:t>Activity Informed Budgeting (AIB) </a:t>
            </a:r>
            <a:br>
              <a:rPr lang="en-US" sz="6000" dirty="0"/>
            </a:br>
            <a:r>
              <a:rPr lang="en-US" sz="6000" dirty="0"/>
              <a:t>⎯ Guiding Principles</a:t>
            </a:r>
            <a:endParaRPr sz="6000" dirty="0"/>
          </a:p>
        </p:txBody>
      </p:sp>
      <p:sp>
        <p:nvSpPr>
          <p:cNvPr id="51" name="Google Shape;51;p8"/>
          <p:cNvSpPr txBox="1">
            <a:spLocks noGrp="1"/>
          </p:cNvSpPr>
          <p:nvPr>
            <p:ph type="subTitle" idx="1"/>
          </p:nvPr>
        </p:nvSpPr>
        <p:spPr>
          <a:xfrm>
            <a:off x="3680735" y="5530700"/>
            <a:ext cx="15078000" cy="668100"/>
          </a:xfrm>
          <a:prstGeom prst="rect">
            <a:avLst/>
          </a:prstGeom>
        </p:spPr>
        <p:txBody>
          <a:bodyPr spcFirstLastPara="1" wrap="square" lIns="146300" tIns="73150" rIns="146300" bIns="73150" anchor="t" anchorCtr="0">
            <a:noAutofit/>
          </a:bodyPr>
          <a:lstStyle/>
          <a:p>
            <a:pPr marL="0" lvl="0" indent="0" algn="l" rtl="0">
              <a:spcBef>
                <a:spcPts val="0"/>
              </a:spcBef>
              <a:spcAft>
                <a:spcPts val="0"/>
              </a:spcAft>
              <a:buNone/>
            </a:pPr>
            <a:r>
              <a:rPr lang="en-US" sz="3200" dirty="0"/>
              <a:t>Summary of inputs from campus stakeholders and key questions for consideration</a:t>
            </a:r>
          </a:p>
          <a:p>
            <a:pPr marL="0" lvl="0" indent="0" algn="l" rtl="0">
              <a:spcBef>
                <a:spcPts val="0"/>
              </a:spcBef>
              <a:spcAft>
                <a:spcPts val="0"/>
              </a:spcAft>
              <a:buNone/>
            </a:pPr>
            <a:endParaRPr lang="en-US" sz="3200" dirty="0"/>
          </a:p>
          <a:p>
            <a:pPr marL="0" lvl="0" indent="0" algn="l" rtl="0">
              <a:spcBef>
                <a:spcPts val="0"/>
              </a:spcBef>
              <a:spcAft>
                <a:spcPts val="0"/>
              </a:spcAft>
              <a:buNone/>
            </a:pPr>
            <a:r>
              <a:rPr lang="en-US" sz="3200" dirty="0"/>
              <a:t>November 16, 2020</a:t>
            </a:r>
          </a:p>
          <a:p>
            <a:pPr marL="0" lvl="0" indent="0" algn="l" rtl="0">
              <a:spcBef>
                <a:spcPts val="0"/>
              </a:spcBef>
              <a:spcAft>
                <a:spcPts val="0"/>
              </a:spcAft>
              <a:buNone/>
            </a:pPr>
            <a:endParaRPr lang="en-US" sz="3200" dirty="0"/>
          </a:p>
          <a:p>
            <a:pPr marL="0" lvl="0" indent="0" algn="l" rtl="0">
              <a:spcBef>
                <a:spcPts val="0"/>
              </a:spcBef>
              <a:spcAft>
                <a:spcPts val="0"/>
              </a:spcAft>
              <a:buNone/>
            </a:pPr>
            <a:r>
              <a:rPr lang="en-US" sz="3200" dirty="0"/>
              <a:t>Lisa Rulney, CFO</a:t>
            </a:r>
          </a:p>
          <a:p>
            <a:pPr marL="0" lvl="0" indent="0" algn="l" rtl="0">
              <a:spcBef>
                <a:spcPts val="0"/>
              </a:spcBef>
              <a:spcAft>
                <a:spcPts val="0"/>
              </a:spcAft>
              <a:buNone/>
            </a:pPr>
            <a:r>
              <a:rPr lang="en-US" sz="3200" dirty="0"/>
              <a:t>Liesl Folks, Provost</a:t>
            </a:r>
          </a:p>
          <a:p>
            <a:pPr marL="0" lvl="0" indent="0" algn="l" rtl="0">
              <a:spcBef>
                <a:spcPts val="0"/>
              </a:spcBef>
              <a:spcAft>
                <a:spcPts val="0"/>
              </a:spcAft>
              <a:buNone/>
            </a:pPr>
            <a:r>
              <a:rPr lang="en-US" sz="3200" dirty="0"/>
              <a:t>Betsy Cantwell, SVP Research and Innovation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66"/>
        <p:cNvGrpSpPr/>
        <p:nvPr/>
      </p:nvGrpSpPr>
      <p:grpSpPr>
        <a:xfrm>
          <a:off x="0" y="0"/>
          <a:ext cx="0" cy="0"/>
          <a:chOff x="0" y="0"/>
          <a:chExt cx="0" cy="0"/>
        </a:xfrm>
      </p:grpSpPr>
      <p:sp>
        <p:nvSpPr>
          <p:cNvPr id="74" name="Google Shape;74;p11"/>
          <p:cNvSpPr txBox="1">
            <a:spLocks noGrp="1"/>
          </p:cNvSpPr>
          <p:nvPr>
            <p:ph type="title"/>
          </p:nvPr>
        </p:nvSpPr>
        <p:spPr>
          <a:xfrm>
            <a:off x="1019850" y="606250"/>
            <a:ext cx="14442218" cy="908100"/>
          </a:xfrm>
          <a:prstGeom prst="rect">
            <a:avLst/>
          </a:prstGeom>
        </p:spPr>
        <p:txBody>
          <a:bodyPr spcFirstLastPara="1" wrap="square" lIns="91425" tIns="91425" rIns="91425" bIns="91425" anchor="t" anchorCtr="0">
            <a:noAutofit/>
          </a:bodyPr>
          <a:lstStyle/>
          <a:p>
            <a:pPr marL="1098550" lvl="0" indent="-1074738"/>
            <a:r>
              <a:rPr lang="en-US" dirty="0"/>
              <a:t>7.	</a:t>
            </a:r>
            <a:r>
              <a:rPr lang="en-US" cap="all" dirty="0"/>
              <a:t>Stimulate and Reward innovation and growth</a:t>
            </a:r>
            <a:endParaRPr cap="all" dirty="0"/>
          </a:p>
        </p:txBody>
      </p:sp>
      <p:sp>
        <p:nvSpPr>
          <p:cNvPr id="13" name="Google Shape;57;p9">
            <a:extLst>
              <a:ext uri="{FF2B5EF4-FFF2-40B4-BE49-F238E27FC236}">
                <a16:creationId xmlns:a16="http://schemas.microsoft.com/office/drawing/2014/main" id="{1EC175D4-4C93-F648-8C72-2CBA6DF2AE36}"/>
              </a:ext>
            </a:extLst>
          </p:cNvPr>
          <p:cNvSpPr txBox="1">
            <a:spLocks/>
          </p:cNvSpPr>
          <p:nvPr/>
        </p:nvSpPr>
        <p:spPr>
          <a:xfrm>
            <a:off x="1243116" y="2425370"/>
            <a:ext cx="13700105" cy="4194957"/>
          </a:xfrm>
          <a:prstGeom prst="rect">
            <a:avLst/>
          </a:prstGeom>
          <a:noFill/>
          <a:ln>
            <a:noFill/>
          </a:ln>
        </p:spPr>
        <p:txBody>
          <a:bodyPr spcFirstLastPara="1" wrap="square" lIns="91425" tIns="91425" rIns="91425" bIns="73150" anchor="t" anchorCtr="0">
            <a:noAutofit/>
          </a:bodyPr>
          <a:lstStyle>
            <a:defPPr marR="0" lvl="0" algn="l" rtl="0">
              <a:lnSpc>
                <a:spcPct val="100000"/>
              </a:lnSpc>
              <a:spcBef>
                <a:spcPts val="0"/>
              </a:spcBef>
              <a:spcAft>
                <a:spcPts val="0"/>
              </a:spcAft>
            </a:defPPr>
            <a:lvl1pPr marR="0" lvl="0" algn="r" rtl="0">
              <a:lnSpc>
                <a:spcPct val="100000"/>
              </a:lnSpc>
              <a:spcBef>
                <a:spcPts val="0"/>
              </a:spcBef>
              <a:spcAft>
                <a:spcPts val="0"/>
              </a:spcAft>
              <a:buClr>
                <a:srgbClr val="000000"/>
              </a:buClr>
              <a:buFont typeface="Arial"/>
              <a:buNone/>
              <a:defRPr sz="3000" b="0" i="0" u="none" strike="noStrike" cap="none">
                <a:solidFill>
                  <a:srgbClr val="9EABAE"/>
                </a:solidFill>
                <a:latin typeface="Calibri"/>
                <a:ea typeface="Calibri"/>
                <a:cs typeface="Calibri"/>
                <a:sym typeface="Calibri"/>
              </a:defRPr>
            </a:lvl1pPr>
            <a:lvl2pPr marR="0" lvl="1" algn="l" rtl="0">
              <a:lnSpc>
                <a:spcPct val="100000"/>
              </a:lnSpc>
              <a:spcBef>
                <a:spcPts val="0"/>
              </a:spcBef>
              <a:spcAft>
                <a:spcPts val="0"/>
              </a:spcAft>
              <a:buClr>
                <a:srgbClr val="000000"/>
              </a:buClr>
              <a:buFont typeface="Arial"/>
              <a:buNone/>
              <a:defRPr sz="3000" b="0" i="0" u="none" strike="noStrike" cap="none">
                <a:solidFill>
                  <a:srgbClr val="9EABAE"/>
                </a:solidFill>
                <a:latin typeface="Calibri"/>
                <a:ea typeface="Calibri"/>
                <a:cs typeface="Calibri"/>
                <a:sym typeface="Calibri"/>
              </a:defRPr>
            </a:lvl2pPr>
            <a:lvl3pPr marR="0" lvl="2" algn="l" rtl="0">
              <a:lnSpc>
                <a:spcPct val="100000"/>
              </a:lnSpc>
              <a:spcBef>
                <a:spcPts val="0"/>
              </a:spcBef>
              <a:spcAft>
                <a:spcPts val="0"/>
              </a:spcAft>
              <a:buClr>
                <a:srgbClr val="000000"/>
              </a:buClr>
              <a:buFont typeface="Arial"/>
              <a:buNone/>
              <a:defRPr sz="3000" b="0" i="0" u="none" strike="noStrike" cap="none">
                <a:solidFill>
                  <a:srgbClr val="9EABAE"/>
                </a:solidFill>
                <a:latin typeface="Calibri"/>
                <a:ea typeface="Calibri"/>
                <a:cs typeface="Calibri"/>
                <a:sym typeface="Calibri"/>
              </a:defRPr>
            </a:lvl3pPr>
            <a:lvl4pPr marR="0" lvl="3" algn="l" rtl="0">
              <a:lnSpc>
                <a:spcPct val="100000"/>
              </a:lnSpc>
              <a:spcBef>
                <a:spcPts val="0"/>
              </a:spcBef>
              <a:spcAft>
                <a:spcPts val="0"/>
              </a:spcAft>
              <a:buClr>
                <a:srgbClr val="000000"/>
              </a:buClr>
              <a:buFont typeface="Arial"/>
              <a:buNone/>
              <a:defRPr sz="3000" b="0" i="0" u="none" strike="noStrike" cap="none">
                <a:solidFill>
                  <a:srgbClr val="9EABAE"/>
                </a:solidFill>
                <a:latin typeface="Calibri"/>
                <a:ea typeface="Calibri"/>
                <a:cs typeface="Calibri"/>
                <a:sym typeface="Calibri"/>
              </a:defRPr>
            </a:lvl4pPr>
            <a:lvl5pPr marR="0" lvl="4" algn="l" rtl="0">
              <a:lnSpc>
                <a:spcPct val="100000"/>
              </a:lnSpc>
              <a:spcBef>
                <a:spcPts val="0"/>
              </a:spcBef>
              <a:spcAft>
                <a:spcPts val="0"/>
              </a:spcAft>
              <a:buClr>
                <a:srgbClr val="000000"/>
              </a:buClr>
              <a:buFont typeface="Arial"/>
              <a:buNone/>
              <a:defRPr sz="3000" b="0" i="0" u="none" strike="noStrike" cap="none">
                <a:solidFill>
                  <a:srgbClr val="9EABAE"/>
                </a:solidFill>
                <a:latin typeface="Calibri"/>
                <a:ea typeface="Calibri"/>
                <a:cs typeface="Calibri"/>
                <a:sym typeface="Calibri"/>
              </a:defRPr>
            </a:lvl5pPr>
            <a:lvl6pPr marR="0" lvl="5" algn="l" rtl="0">
              <a:lnSpc>
                <a:spcPct val="100000"/>
              </a:lnSpc>
              <a:spcBef>
                <a:spcPts val="0"/>
              </a:spcBef>
              <a:spcAft>
                <a:spcPts val="0"/>
              </a:spcAft>
              <a:buClr>
                <a:srgbClr val="000000"/>
              </a:buClr>
              <a:buFont typeface="Arial"/>
              <a:buNone/>
              <a:defRPr sz="3000" b="0" i="0" u="none" strike="noStrike" cap="none">
                <a:solidFill>
                  <a:srgbClr val="9EABAE"/>
                </a:solidFill>
                <a:latin typeface="Calibri"/>
                <a:ea typeface="Calibri"/>
                <a:cs typeface="Calibri"/>
                <a:sym typeface="Calibri"/>
              </a:defRPr>
            </a:lvl6pPr>
            <a:lvl7pPr marR="0" lvl="6" algn="l" rtl="0">
              <a:lnSpc>
                <a:spcPct val="100000"/>
              </a:lnSpc>
              <a:spcBef>
                <a:spcPts val="0"/>
              </a:spcBef>
              <a:spcAft>
                <a:spcPts val="0"/>
              </a:spcAft>
              <a:buClr>
                <a:srgbClr val="000000"/>
              </a:buClr>
              <a:buFont typeface="Arial"/>
              <a:buNone/>
              <a:defRPr sz="3000" b="0" i="0" u="none" strike="noStrike" cap="none">
                <a:solidFill>
                  <a:srgbClr val="9EABAE"/>
                </a:solidFill>
                <a:latin typeface="Calibri"/>
                <a:ea typeface="Calibri"/>
                <a:cs typeface="Calibri"/>
                <a:sym typeface="Calibri"/>
              </a:defRPr>
            </a:lvl7pPr>
            <a:lvl8pPr marR="0" lvl="7" algn="l" rtl="0">
              <a:lnSpc>
                <a:spcPct val="100000"/>
              </a:lnSpc>
              <a:spcBef>
                <a:spcPts val="0"/>
              </a:spcBef>
              <a:spcAft>
                <a:spcPts val="0"/>
              </a:spcAft>
              <a:buClr>
                <a:srgbClr val="000000"/>
              </a:buClr>
              <a:buFont typeface="Arial"/>
              <a:buNone/>
              <a:defRPr sz="3000" b="0" i="0" u="none" strike="noStrike" cap="none">
                <a:solidFill>
                  <a:srgbClr val="9EABAE"/>
                </a:solidFill>
                <a:latin typeface="Calibri"/>
                <a:ea typeface="Calibri"/>
                <a:cs typeface="Calibri"/>
                <a:sym typeface="Calibri"/>
              </a:defRPr>
            </a:lvl8pPr>
            <a:lvl9pPr marR="0" lvl="8" algn="l" rtl="0">
              <a:lnSpc>
                <a:spcPct val="100000"/>
              </a:lnSpc>
              <a:spcBef>
                <a:spcPts val="0"/>
              </a:spcBef>
              <a:spcAft>
                <a:spcPts val="0"/>
              </a:spcAft>
              <a:buClr>
                <a:srgbClr val="000000"/>
              </a:buClr>
              <a:buFont typeface="Arial"/>
              <a:buNone/>
              <a:defRPr sz="3000" b="0" i="0" u="none" strike="noStrike" cap="none">
                <a:solidFill>
                  <a:srgbClr val="9EABAE"/>
                </a:solidFill>
                <a:latin typeface="Calibri"/>
                <a:ea typeface="Calibri"/>
                <a:cs typeface="Calibri"/>
                <a:sym typeface="Calibri"/>
              </a:defRPr>
            </a:lvl9pPr>
          </a:lstStyle>
          <a:p>
            <a:pPr marL="457200" indent="-431800" algn="l">
              <a:lnSpc>
                <a:spcPct val="150000"/>
              </a:lnSpc>
              <a:buClr>
                <a:schemeClr val="tx2"/>
              </a:buClr>
              <a:buSzPts val="3200"/>
              <a:buFont typeface="Arial"/>
              <a:buChar char="●"/>
            </a:pPr>
            <a:r>
              <a:rPr lang="en-US" dirty="0"/>
              <a:t>RCM doesn’t explicitly reward / fund </a:t>
            </a:r>
            <a:r>
              <a:rPr lang="en-US" i="1" dirty="0"/>
              <a:t>new</a:t>
            </a:r>
            <a:r>
              <a:rPr lang="en-US" dirty="0"/>
              <a:t> revenue growth or curricular innovation to improve retention and completion, except linearly via tuition revenue flows from SCH / majors activity and F&amp;A expense recovery.</a:t>
            </a:r>
          </a:p>
          <a:p>
            <a:pPr marL="457200" indent="-431800" algn="l">
              <a:lnSpc>
                <a:spcPct val="150000"/>
              </a:lnSpc>
              <a:buClr>
                <a:schemeClr val="tx2"/>
              </a:buClr>
              <a:buSzPts val="3200"/>
              <a:buFont typeface="Arial"/>
              <a:buChar char="●"/>
            </a:pPr>
            <a:r>
              <a:rPr lang="en-US" dirty="0"/>
              <a:t>RII should be resourced to enhance research growth by focusing on research development efforts and research infrastructure investments.</a:t>
            </a:r>
          </a:p>
          <a:p>
            <a:pPr marL="25400" algn="l">
              <a:lnSpc>
                <a:spcPct val="150000"/>
              </a:lnSpc>
              <a:buClr>
                <a:schemeClr val="tx2"/>
              </a:buClr>
              <a:buSzPts val="3200"/>
            </a:pPr>
            <a:endParaRPr lang="en-US" dirty="0"/>
          </a:p>
          <a:p>
            <a:pPr marL="457200" indent="-431800" algn="l">
              <a:lnSpc>
                <a:spcPct val="150000"/>
              </a:lnSpc>
              <a:buClr>
                <a:schemeClr val="tx2"/>
              </a:buClr>
              <a:buSzPts val="3200"/>
              <a:buFont typeface="Arial"/>
              <a:buChar char="●"/>
            </a:pPr>
            <a:endParaRPr lang="en-US" dirty="0"/>
          </a:p>
        </p:txBody>
      </p:sp>
      <p:sp>
        <p:nvSpPr>
          <p:cNvPr id="14" name="Google Shape;159;p17">
            <a:extLst>
              <a:ext uri="{FF2B5EF4-FFF2-40B4-BE49-F238E27FC236}">
                <a16:creationId xmlns:a16="http://schemas.microsoft.com/office/drawing/2014/main" id="{18789F65-77F9-B643-AB8B-6C02170146A3}"/>
              </a:ext>
            </a:extLst>
          </p:cNvPr>
          <p:cNvSpPr/>
          <p:nvPr/>
        </p:nvSpPr>
        <p:spPr>
          <a:xfrm>
            <a:off x="1291241" y="7442154"/>
            <a:ext cx="13940177" cy="2042088"/>
          </a:xfrm>
          <a:prstGeom prst="rect">
            <a:avLst/>
          </a:prstGeom>
          <a:solidFill>
            <a:srgbClr val="E2E9E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 name="Google Shape;162;p17">
            <a:extLst>
              <a:ext uri="{FF2B5EF4-FFF2-40B4-BE49-F238E27FC236}">
                <a16:creationId xmlns:a16="http://schemas.microsoft.com/office/drawing/2014/main" id="{EF8F7D27-2E15-AE46-9554-09A901B97C8A}"/>
              </a:ext>
            </a:extLst>
          </p:cNvPr>
          <p:cNvSpPr txBox="1"/>
          <p:nvPr/>
        </p:nvSpPr>
        <p:spPr>
          <a:xfrm>
            <a:off x="1701208" y="7805029"/>
            <a:ext cx="13530210" cy="598800"/>
          </a:xfrm>
          <a:prstGeom prst="rect">
            <a:avLst/>
          </a:prstGeom>
          <a:noFill/>
          <a:ln>
            <a:noFill/>
          </a:ln>
        </p:spPr>
        <p:txBody>
          <a:bodyPr spcFirstLastPara="1" wrap="square" lIns="91425" tIns="91425" rIns="91425" bIns="91425" anchor="ctr" anchorCtr="0">
            <a:noAutofit/>
          </a:bodyPr>
          <a:lstStyle/>
          <a:p>
            <a:pPr marL="0" lvl="0" indent="0" rtl="0">
              <a:spcBef>
                <a:spcPts val="0"/>
              </a:spcBef>
              <a:spcAft>
                <a:spcPts val="0"/>
              </a:spcAft>
              <a:buNone/>
            </a:pPr>
            <a:r>
              <a:rPr lang="en-US" sz="3200" b="1" dirty="0">
                <a:solidFill>
                  <a:srgbClr val="00275B"/>
                </a:solidFill>
                <a:latin typeface="Calibri"/>
                <a:ea typeface="Calibri"/>
                <a:cs typeface="Calibri"/>
                <a:sym typeface="Calibri"/>
              </a:rPr>
              <a:t>Q: Should innovation and revenues growth be explicitly encouraged within AIB? </a:t>
            </a:r>
            <a:endParaRPr sz="3200" b="1" dirty="0">
              <a:solidFill>
                <a:srgbClr val="00275B"/>
              </a:solidFill>
              <a:latin typeface="Calibri"/>
              <a:ea typeface="Calibri"/>
              <a:cs typeface="Calibri"/>
              <a:sym typeface="Calibri"/>
            </a:endParaRPr>
          </a:p>
        </p:txBody>
      </p:sp>
      <p:sp>
        <p:nvSpPr>
          <p:cNvPr id="16" name="Google Shape;175;p17">
            <a:extLst>
              <a:ext uri="{FF2B5EF4-FFF2-40B4-BE49-F238E27FC236}">
                <a16:creationId xmlns:a16="http://schemas.microsoft.com/office/drawing/2014/main" id="{7D031F9C-33D5-A146-8A54-8DEEEBF1A578}"/>
              </a:ext>
            </a:extLst>
          </p:cNvPr>
          <p:cNvSpPr/>
          <p:nvPr/>
        </p:nvSpPr>
        <p:spPr>
          <a:xfrm>
            <a:off x="1867485" y="8835679"/>
            <a:ext cx="1326580" cy="483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 name="Oval 7">
            <a:extLst>
              <a:ext uri="{FF2B5EF4-FFF2-40B4-BE49-F238E27FC236}">
                <a16:creationId xmlns:a16="http://schemas.microsoft.com/office/drawing/2014/main" id="{5638DC64-351E-0F45-964F-2B04363A4DD4}"/>
              </a:ext>
            </a:extLst>
          </p:cNvPr>
          <p:cNvSpPr/>
          <p:nvPr/>
        </p:nvSpPr>
        <p:spPr>
          <a:xfrm>
            <a:off x="15987052" y="494161"/>
            <a:ext cx="3417529" cy="1517608"/>
          </a:xfrm>
          <a:prstGeom prst="ellips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extBox 8">
            <a:extLst>
              <a:ext uri="{FF2B5EF4-FFF2-40B4-BE49-F238E27FC236}">
                <a16:creationId xmlns:a16="http://schemas.microsoft.com/office/drawing/2014/main" id="{5480E6B5-BD4F-194A-A85F-55506A617463}"/>
              </a:ext>
            </a:extLst>
          </p:cNvPr>
          <p:cNvSpPr txBox="1"/>
          <p:nvPr/>
        </p:nvSpPr>
        <p:spPr>
          <a:xfrm>
            <a:off x="16840454" y="727786"/>
            <a:ext cx="1710725" cy="1077218"/>
          </a:xfrm>
          <a:prstGeom prst="rect">
            <a:avLst/>
          </a:prstGeom>
          <a:noFill/>
        </p:spPr>
        <p:txBody>
          <a:bodyPr wrap="none" rtlCol="0">
            <a:spAutoFit/>
          </a:bodyPr>
          <a:lstStyle/>
          <a:p>
            <a:pPr algn="ctr"/>
            <a:r>
              <a:rPr lang="en-US" sz="3200" dirty="0">
                <a:solidFill>
                  <a:schemeClr val="bg1"/>
                </a:solidFill>
              </a:rPr>
              <a:t>Campus</a:t>
            </a:r>
            <a:br>
              <a:rPr lang="en-US" sz="3200" dirty="0">
                <a:solidFill>
                  <a:schemeClr val="bg1"/>
                </a:solidFill>
              </a:rPr>
            </a:br>
            <a:r>
              <a:rPr lang="en-US" sz="3200" dirty="0">
                <a:solidFill>
                  <a:schemeClr val="bg1"/>
                </a:solidFill>
              </a:rPr>
              <a:t>Culture</a:t>
            </a:r>
          </a:p>
        </p:txBody>
      </p:sp>
      <p:sp>
        <p:nvSpPr>
          <p:cNvPr id="10" name="TextBox 9">
            <a:extLst>
              <a:ext uri="{FF2B5EF4-FFF2-40B4-BE49-F238E27FC236}">
                <a16:creationId xmlns:a16="http://schemas.microsoft.com/office/drawing/2014/main" id="{7AAF7502-8F8A-9445-A216-2411951B858D}"/>
              </a:ext>
            </a:extLst>
          </p:cNvPr>
          <p:cNvSpPr txBox="1"/>
          <p:nvPr/>
        </p:nvSpPr>
        <p:spPr>
          <a:xfrm>
            <a:off x="15462068" y="7463924"/>
            <a:ext cx="4467497" cy="2042088"/>
          </a:xfrm>
          <a:prstGeom prst="rect">
            <a:avLst/>
          </a:prstGeom>
          <a:solidFill>
            <a:schemeClr val="bg2"/>
          </a:solidFill>
        </p:spPr>
        <p:txBody>
          <a:bodyPr wrap="square" lIns="182880" tIns="91440" rtlCol="0">
            <a:noAutofit/>
          </a:bodyPr>
          <a:lstStyle/>
          <a:p>
            <a:pPr marL="457200" indent="-436563">
              <a:lnSpc>
                <a:spcPct val="120000"/>
              </a:lnSpc>
              <a:spcBef>
                <a:spcPts val="400"/>
              </a:spcBef>
            </a:pPr>
            <a:r>
              <a:rPr lang="en-US" sz="2500" dirty="0">
                <a:solidFill>
                  <a:schemeClr val="bg1"/>
                </a:solidFill>
                <a:latin typeface="Calibri" panose="020F0502020204030204" pitchFamily="34" charset="0"/>
                <a:cs typeface="Calibri" panose="020F0502020204030204" pitchFamily="34" charset="0"/>
              </a:rPr>
              <a:t>5. 	INSTITUTIONAL EXCELLENCE</a:t>
            </a:r>
          </a:p>
          <a:p>
            <a:pPr marL="457200" indent="-436563">
              <a:lnSpc>
                <a:spcPct val="120000"/>
              </a:lnSpc>
            </a:pPr>
            <a:endParaRPr lang="en-US" dirty="0">
              <a:solidFill>
                <a:schemeClr val="bg1"/>
              </a:solidFill>
              <a:latin typeface="Calibri" panose="020F0502020204030204" pitchFamily="34" charset="0"/>
              <a:cs typeface="Calibri" panose="020F0502020204030204" pitchFamily="34" charset="0"/>
            </a:endParaRPr>
          </a:p>
          <a:p>
            <a:pPr marL="457200" indent="-436563">
              <a:lnSpc>
                <a:spcPct val="120000"/>
              </a:lnSpc>
            </a:pPr>
            <a:r>
              <a:rPr lang="en-US" sz="2500" dirty="0">
                <a:solidFill>
                  <a:schemeClr val="bg1"/>
                </a:solidFill>
                <a:latin typeface="Calibri" panose="020F0502020204030204" pitchFamily="34" charset="0"/>
                <a:cs typeface="Calibri" panose="020F0502020204030204" pitchFamily="34" charset="0"/>
              </a:rPr>
              <a:t>	</a:t>
            </a:r>
            <a:r>
              <a:rPr lang="en-US" sz="2500" dirty="0">
                <a:solidFill>
                  <a:schemeClr val="bg1"/>
                </a:solidFill>
                <a:latin typeface="Calibri Light" panose="020F0302020204030204" pitchFamily="34" charset="0"/>
                <a:cs typeface="Calibri Light" panose="020F0302020204030204" pitchFamily="34" charset="0"/>
              </a:rPr>
              <a:t>Enable a high performing institution</a:t>
            </a:r>
          </a:p>
        </p:txBody>
      </p:sp>
    </p:spTree>
    <p:extLst>
      <p:ext uri="{BB962C8B-B14F-4D97-AF65-F5344CB8AC3E}">
        <p14:creationId xmlns:p14="http://schemas.microsoft.com/office/powerpoint/2010/main" val="71629054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66"/>
        <p:cNvGrpSpPr/>
        <p:nvPr/>
      </p:nvGrpSpPr>
      <p:grpSpPr>
        <a:xfrm>
          <a:off x="0" y="0"/>
          <a:ext cx="0" cy="0"/>
          <a:chOff x="0" y="0"/>
          <a:chExt cx="0" cy="0"/>
        </a:xfrm>
      </p:grpSpPr>
      <p:sp>
        <p:nvSpPr>
          <p:cNvPr id="74" name="Google Shape;74;p11"/>
          <p:cNvSpPr txBox="1">
            <a:spLocks noGrp="1"/>
          </p:cNvSpPr>
          <p:nvPr>
            <p:ph type="title"/>
          </p:nvPr>
        </p:nvSpPr>
        <p:spPr>
          <a:xfrm>
            <a:off x="1019850" y="606250"/>
            <a:ext cx="18063900" cy="908100"/>
          </a:xfrm>
          <a:prstGeom prst="rect">
            <a:avLst/>
          </a:prstGeom>
        </p:spPr>
        <p:txBody>
          <a:bodyPr spcFirstLastPara="1" wrap="square" lIns="91425" tIns="91425" rIns="91425" bIns="91425" anchor="t" anchorCtr="0">
            <a:noAutofit/>
          </a:bodyPr>
          <a:lstStyle/>
          <a:p>
            <a:pPr marL="1098550" lvl="0" indent="-1074738"/>
            <a:r>
              <a:rPr lang="en-US" dirty="0"/>
              <a:t>8.	</a:t>
            </a:r>
            <a:r>
              <a:rPr lang="en-US" cap="all" dirty="0"/>
              <a:t>Fund CENTRAL Support Units in proportion to activity, where appropriate</a:t>
            </a:r>
            <a:endParaRPr cap="all" dirty="0"/>
          </a:p>
        </p:txBody>
      </p:sp>
      <p:sp>
        <p:nvSpPr>
          <p:cNvPr id="13" name="Google Shape;57;p9">
            <a:extLst>
              <a:ext uri="{FF2B5EF4-FFF2-40B4-BE49-F238E27FC236}">
                <a16:creationId xmlns:a16="http://schemas.microsoft.com/office/drawing/2014/main" id="{1EC175D4-4C93-F648-8C72-2CBA6DF2AE36}"/>
              </a:ext>
            </a:extLst>
          </p:cNvPr>
          <p:cNvSpPr txBox="1">
            <a:spLocks/>
          </p:cNvSpPr>
          <p:nvPr/>
        </p:nvSpPr>
        <p:spPr>
          <a:xfrm>
            <a:off x="1243116" y="2596896"/>
            <a:ext cx="17840634" cy="4608648"/>
          </a:xfrm>
          <a:prstGeom prst="rect">
            <a:avLst/>
          </a:prstGeom>
          <a:noFill/>
          <a:ln>
            <a:noFill/>
          </a:ln>
        </p:spPr>
        <p:txBody>
          <a:bodyPr spcFirstLastPara="1" wrap="square" lIns="91425" tIns="91425" rIns="91425" bIns="73150" anchor="t" anchorCtr="0">
            <a:noAutofit/>
          </a:bodyPr>
          <a:lstStyle>
            <a:defPPr marR="0" lvl="0" algn="l" rtl="0">
              <a:lnSpc>
                <a:spcPct val="100000"/>
              </a:lnSpc>
              <a:spcBef>
                <a:spcPts val="0"/>
              </a:spcBef>
              <a:spcAft>
                <a:spcPts val="0"/>
              </a:spcAft>
            </a:defPPr>
            <a:lvl1pPr marR="0" lvl="0" algn="r" rtl="0">
              <a:lnSpc>
                <a:spcPct val="100000"/>
              </a:lnSpc>
              <a:spcBef>
                <a:spcPts val="0"/>
              </a:spcBef>
              <a:spcAft>
                <a:spcPts val="0"/>
              </a:spcAft>
              <a:buClr>
                <a:srgbClr val="000000"/>
              </a:buClr>
              <a:buFont typeface="Arial"/>
              <a:buNone/>
              <a:defRPr sz="3000" b="0" i="0" u="none" strike="noStrike" cap="none">
                <a:solidFill>
                  <a:srgbClr val="9EABAE"/>
                </a:solidFill>
                <a:latin typeface="Calibri"/>
                <a:ea typeface="Calibri"/>
                <a:cs typeface="Calibri"/>
                <a:sym typeface="Calibri"/>
              </a:defRPr>
            </a:lvl1pPr>
            <a:lvl2pPr marR="0" lvl="1" algn="l" rtl="0">
              <a:lnSpc>
                <a:spcPct val="100000"/>
              </a:lnSpc>
              <a:spcBef>
                <a:spcPts val="0"/>
              </a:spcBef>
              <a:spcAft>
                <a:spcPts val="0"/>
              </a:spcAft>
              <a:buClr>
                <a:srgbClr val="000000"/>
              </a:buClr>
              <a:buFont typeface="Arial"/>
              <a:buNone/>
              <a:defRPr sz="3000" b="0" i="0" u="none" strike="noStrike" cap="none">
                <a:solidFill>
                  <a:srgbClr val="9EABAE"/>
                </a:solidFill>
                <a:latin typeface="Calibri"/>
                <a:ea typeface="Calibri"/>
                <a:cs typeface="Calibri"/>
                <a:sym typeface="Calibri"/>
              </a:defRPr>
            </a:lvl2pPr>
            <a:lvl3pPr marR="0" lvl="2" algn="l" rtl="0">
              <a:lnSpc>
                <a:spcPct val="100000"/>
              </a:lnSpc>
              <a:spcBef>
                <a:spcPts val="0"/>
              </a:spcBef>
              <a:spcAft>
                <a:spcPts val="0"/>
              </a:spcAft>
              <a:buClr>
                <a:srgbClr val="000000"/>
              </a:buClr>
              <a:buFont typeface="Arial"/>
              <a:buNone/>
              <a:defRPr sz="3000" b="0" i="0" u="none" strike="noStrike" cap="none">
                <a:solidFill>
                  <a:srgbClr val="9EABAE"/>
                </a:solidFill>
                <a:latin typeface="Calibri"/>
                <a:ea typeface="Calibri"/>
                <a:cs typeface="Calibri"/>
                <a:sym typeface="Calibri"/>
              </a:defRPr>
            </a:lvl3pPr>
            <a:lvl4pPr marR="0" lvl="3" algn="l" rtl="0">
              <a:lnSpc>
                <a:spcPct val="100000"/>
              </a:lnSpc>
              <a:spcBef>
                <a:spcPts val="0"/>
              </a:spcBef>
              <a:spcAft>
                <a:spcPts val="0"/>
              </a:spcAft>
              <a:buClr>
                <a:srgbClr val="000000"/>
              </a:buClr>
              <a:buFont typeface="Arial"/>
              <a:buNone/>
              <a:defRPr sz="3000" b="0" i="0" u="none" strike="noStrike" cap="none">
                <a:solidFill>
                  <a:srgbClr val="9EABAE"/>
                </a:solidFill>
                <a:latin typeface="Calibri"/>
                <a:ea typeface="Calibri"/>
                <a:cs typeface="Calibri"/>
                <a:sym typeface="Calibri"/>
              </a:defRPr>
            </a:lvl4pPr>
            <a:lvl5pPr marR="0" lvl="4" algn="l" rtl="0">
              <a:lnSpc>
                <a:spcPct val="100000"/>
              </a:lnSpc>
              <a:spcBef>
                <a:spcPts val="0"/>
              </a:spcBef>
              <a:spcAft>
                <a:spcPts val="0"/>
              </a:spcAft>
              <a:buClr>
                <a:srgbClr val="000000"/>
              </a:buClr>
              <a:buFont typeface="Arial"/>
              <a:buNone/>
              <a:defRPr sz="3000" b="0" i="0" u="none" strike="noStrike" cap="none">
                <a:solidFill>
                  <a:srgbClr val="9EABAE"/>
                </a:solidFill>
                <a:latin typeface="Calibri"/>
                <a:ea typeface="Calibri"/>
                <a:cs typeface="Calibri"/>
                <a:sym typeface="Calibri"/>
              </a:defRPr>
            </a:lvl5pPr>
            <a:lvl6pPr marR="0" lvl="5" algn="l" rtl="0">
              <a:lnSpc>
                <a:spcPct val="100000"/>
              </a:lnSpc>
              <a:spcBef>
                <a:spcPts val="0"/>
              </a:spcBef>
              <a:spcAft>
                <a:spcPts val="0"/>
              </a:spcAft>
              <a:buClr>
                <a:srgbClr val="000000"/>
              </a:buClr>
              <a:buFont typeface="Arial"/>
              <a:buNone/>
              <a:defRPr sz="3000" b="0" i="0" u="none" strike="noStrike" cap="none">
                <a:solidFill>
                  <a:srgbClr val="9EABAE"/>
                </a:solidFill>
                <a:latin typeface="Calibri"/>
                <a:ea typeface="Calibri"/>
                <a:cs typeface="Calibri"/>
                <a:sym typeface="Calibri"/>
              </a:defRPr>
            </a:lvl6pPr>
            <a:lvl7pPr marR="0" lvl="6" algn="l" rtl="0">
              <a:lnSpc>
                <a:spcPct val="100000"/>
              </a:lnSpc>
              <a:spcBef>
                <a:spcPts val="0"/>
              </a:spcBef>
              <a:spcAft>
                <a:spcPts val="0"/>
              </a:spcAft>
              <a:buClr>
                <a:srgbClr val="000000"/>
              </a:buClr>
              <a:buFont typeface="Arial"/>
              <a:buNone/>
              <a:defRPr sz="3000" b="0" i="0" u="none" strike="noStrike" cap="none">
                <a:solidFill>
                  <a:srgbClr val="9EABAE"/>
                </a:solidFill>
                <a:latin typeface="Calibri"/>
                <a:ea typeface="Calibri"/>
                <a:cs typeface="Calibri"/>
                <a:sym typeface="Calibri"/>
              </a:defRPr>
            </a:lvl7pPr>
            <a:lvl8pPr marR="0" lvl="7" algn="l" rtl="0">
              <a:lnSpc>
                <a:spcPct val="100000"/>
              </a:lnSpc>
              <a:spcBef>
                <a:spcPts val="0"/>
              </a:spcBef>
              <a:spcAft>
                <a:spcPts val="0"/>
              </a:spcAft>
              <a:buClr>
                <a:srgbClr val="000000"/>
              </a:buClr>
              <a:buFont typeface="Arial"/>
              <a:buNone/>
              <a:defRPr sz="3000" b="0" i="0" u="none" strike="noStrike" cap="none">
                <a:solidFill>
                  <a:srgbClr val="9EABAE"/>
                </a:solidFill>
                <a:latin typeface="Calibri"/>
                <a:ea typeface="Calibri"/>
                <a:cs typeface="Calibri"/>
                <a:sym typeface="Calibri"/>
              </a:defRPr>
            </a:lvl8pPr>
            <a:lvl9pPr marR="0" lvl="8" algn="l" rtl="0">
              <a:lnSpc>
                <a:spcPct val="100000"/>
              </a:lnSpc>
              <a:spcBef>
                <a:spcPts val="0"/>
              </a:spcBef>
              <a:spcAft>
                <a:spcPts val="0"/>
              </a:spcAft>
              <a:buClr>
                <a:srgbClr val="000000"/>
              </a:buClr>
              <a:buFont typeface="Arial"/>
              <a:buNone/>
              <a:defRPr sz="3000" b="0" i="0" u="none" strike="noStrike" cap="none">
                <a:solidFill>
                  <a:srgbClr val="9EABAE"/>
                </a:solidFill>
                <a:latin typeface="Calibri"/>
                <a:ea typeface="Calibri"/>
                <a:cs typeface="Calibri"/>
                <a:sym typeface="Calibri"/>
              </a:defRPr>
            </a:lvl9pPr>
          </a:lstStyle>
          <a:p>
            <a:pPr marL="457200" indent="-431800" algn="l">
              <a:lnSpc>
                <a:spcPct val="150000"/>
              </a:lnSpc>
              <a:buClr>
                <a:schemeClr val="tx2"/>
              </a:buClr>
              <a:buSzPts val="3200"/>
              <a:buFont typeface="Arial"/>
              <a:buChar char="●"/>
            </a:pPr>
            <a:r>
              <a:rPr lang="en-US" dirty="0"/>
              <a:t>Currently, Support Unit budgets are not scaled with activity metrics, even for those which must scale with RCM-activity metrics, such as with student numbers or research expenditures.</a:t>
            </a:r>
          </a:p>
          <a:p>
            <a:pPr marL="457200" indent="-431800" algn="l">
              <a:lnSpc>
                <a:spcPct val="150000"/>
              </a:lnSpc>
              <a:buClr>
                <a:schemeClr val="tx2"/>
              </a:buClr>
              <a:buSzPts val="3200"/>
              <a:buFont typeface="Arial"/>
              <a:buChar char="●"/>
            </a:pPr>
            <a:r>
              <a:rPr lang="en-US" dirty="0"/>
              <a:t>There is a perceived lack of alignment between the Colleges and the Support Units, based on a sense that Colleges are accountable for revenue generation but Central Support Units are not.</a:t>
            </a:r>
          </a:p>
          <a:p>
            <a:pPr marL="25400" algn="l">
              <a:lnSpc>
                <a:spcPct val="150000"/>
              </a:lnSpc>
              <a:buClr>
                <a:schemeClr val="tx2"/>
              </a:buClr>
              <a:buSzPts val="3200"/>
            </a:pPr>
            <a:endParaRPr lang="en-US" dirty="0"/>
          </a:p>
          <a:p>
            <a:pPr marL="457200" indent="-431800" algn="l">
              <a:lnSpc>
                <a:spcPct val="150000"/>
              </a:lnSpc>
              <a:buClr>
                <a:schemeClr val="tx2"/>
              </a:buClr>
              <a:buSzPts val="3200"/>
              <a:buFont typeface="Arial"/>
              <a:buChar char="●"/>
            </a:pPr>
            <a:endParaRPr lang="en-US" dirty="0"/>
          </a:p>
        </p:txBody>
      </p:sp>
      <p:sp>
        <p:nvSpPr>
          <p:cNvPr id="14" name="Google Shape;159;p17">
            <a:extLst>
              <a:ext uri="{FF2B5EF4-FFF2-40B4-BE49-F238E27FC236}">
                <a16:creationId xmlns:a16="http://schemas.microsoft.com/office/drawing/2014/main" id="{18789F65-77F9-B643-AB8B-6C02170146A3}"/>
              </a:ext>
            </a:extLst>
          </p:cNvPr>
          <p:cNvSpPr/>
          <p:nvPr/>
        </p:nvSpPr>
        <p:spPr>
          <a:xfrm>
            <a:off x="1291241" y="7442154"/>
            <a:ext cx="13940177" cy="2042088"/>
          </a:xfrm>
          <a:prstGeom prst="rect">
            <a:avLst/>
          </a:prstGeom>
          <a:solidFill>
            <a:srgbClr val="E2E9E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 name="Google Shape;162;p17">
            <a:extLst>
              <a:ext uri="{FF2B5EF4-FFF2-40B4-BE49-F238E27FC236}">
                <a16:creationId xmlns:a16="http://schemas.microsoft.com/office/drawing/2014/main" id="{EF8F7D27-2E15-AE46-9554-09A901B97C8A}"/>
              </a:ext>
            </a:extLst>
          </p:cNvPr>
          <p:cNvSpPr txBox="1"/>
          <p:nvPr/>
        </p:nvSpPr>
        <p:spPr>
          <a:xfrm>
            <a:off x="1701208" y="7805029"/>
            <a:ext cx="13530210" cy="598800"/>
          </a:xfrm>
          <a:prstGeom prst="rect">
            <a:avLst/>
          </a:prstGeom>
          <a:noFill/>
          <a:ln>
            <a:noFill/>
          </a:ln>
        </p:spPr>
        <p:txBody>
          <a:bodyPr spcFirstLastPara="1" wrap="square" lIns="91425" tIns="91425" rIns="91425" bIns="91425" anchor="ctr" anchorCtr="0">
            <a:noAutofit/>
          </a:bodyPr>
          <a:lstStyle/>
          <a:p>
            <a:pPr marL="0" lvl="0" indent="0" rtl="0">
              <a:spcBef>
                <a:spcPts val="0"/>
              </a:spcBef>
              <a:spcAft>
                <a:spcPts val="0"/>
              </a:spcAft>
              <a:buNone/>
            </a:pPr>
            <a:r>
              <a:rPr lang="en-US" sz="3200" b="1" dirty="0">
                <a:solidFill>
                  <a:srgbClr val="00275B"/>
                </a:solidFill>
                <a:latin typeface="Calibri"/>
                <a:ea typeface="Calibri"/>
                <a:cs typeface="Calibri"/>
                <a:sym typeface="Calibri"/>
              </a:rPr>
              <a:t>Q: Should Support Unit budgets be activity-informed within AIB, where appropriate? </a:t>
            </a:r>
            <a:endParaRPr sz="3200" b="1" dirty="0">
              <a:solidFill>
                <a:srgbClr val="00275B"/>
              </a:solidFill>
              <a:latin typeface="Calibri"/>
              <a:ea typeface="Calibri"/>
              <a:cs typeface="Calibri"/>
              <a:sym typeface="Calibri"/>
            </a:endParaRPr>
          </a:p>
        </p:txBody>
      </p:sp>
      <p:sp>
        <p:nvSpPr>
          <p:cNvPr id="16" name="Google Shape;175;p17">
            <a:extLst>
              <a:ext uri="{FF2B5EF4-FFF2-40B4-BE49-F238E27FC236}">
                <a16:creationId xmlns:a16="http://schemas.microsoft.com/office/drawing/2014/main" id="{7D031F9C-33D5-A146-8A54-8DEEEBF1A578}"/>
              </a:ext>
            </a:extLst>
          </p:cNvPr>
          <p:cNvSpPr/>
          <p:nvPr/>
        </p:nvSpPr>
        <p:spPr>
          <a:xfrm>
            <a:off x="1867485" y="8835679"/>
            <a:ext cx="1326580" cy="483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 name="TextBox 10">
            <a:extLst>
              <a:ext uri="{FF2B5EF4-FFF2-40B4-BE49-F238E27FC236}">
                <a16:creationId xmlns:a16="http://schemas.microsoft.com/office/drawing/2014/main" id="{133F5F63-DCAD-104B-8FE6-710DA522BB72}"/>
              </a:ext>
            </a:extLst>
          </p:cNvPr>
          <p:cNvSpPr txBox="1"/>
          <p:nvPr/>
        </p:nvSpPr>
        <p:spPr>
          <a:xfrm>
            <a:off x="15462068" y="7442154"/>
            <a:ext cx="4467497" cy="2042088"/>
          </a:xfrm>
          <a:prstGeom prst="rect">
            <a:avLst/>
          </a:prstGeom>
          <a:solidFill>
            <a:schemeClr val="bg2"/>
          </a:solidFill>
        </p:spPr>
        <p:txBody>
          <a:bodyPr wrap="square" lIns="182880" tIns="91440" rtlCol="0">
            <a:noAutofit/>
          </a:bodyPr>
          <a:lstStyle/>
          <a:p>
            <a:pPr marL="457200" indent="-436563">
              <a:lnSpc>
                <a:spcPct val="120000"/>
              </a:lnSpc>
              <a:spcBef>
                <a:spcPts val="400"/>
              </a:spcBef>
            </a:pPr>
            <a:r>
              <a:rPr lang="en-US" sz="2500" dirty="0">
                <a:solidFill>
                  <a:schemeClr val="bg1"/>
                </a:solidFill>
                <a:latin typeface="Calibri" panose="020F0502020204030204" pitchFamily="34" charset="0"/>
                <a:cs typeface="Calibri" panose="020F0502020204030204" pitchFamily="34" charset="0"/>
              </a:rPr>
              <a:t>5. 	INSTITUTIONAL EXCELLENCE</a:t>
            </a:r>
          </a:p>
          <a:p>
            <a:pPr marL="457200" indent="-436563">
              <a:lnSpc>
                <a:spcPct val="120000"/>
              </a:lnSpc>
            </a:pPr>
            <a:endParaRPr lang="en-US" dirty="0">
              <a:solidFill>
                <a:schemeClr val="bg1"/>
              </a:solidFill>
              <a:latin typeface="Calibri" panose="020F0502020204030204" pitchFamily="34" charset="0"/>
              <a:cs typeface="Calibri" panose="020F0502020204030204" pitchFamily="34" charset="0"/>
            </a:endParaRPr>
          </a:p>
          <a:p>
            <a:pPr marL="457200" indent="-436563">
              <a:lnSpc>
                <a:spcPct val="120000"/>
              </a:lnSpc>
            </a:pPr>
            <a:r>
              <a:rPr lang="en-US" sz="2500" dirty="0">
                <a:solidFill>
                  <a:schemeClr val="bg1"/>
                </a:solidFill>
                <a:latin typeface="Calibri" panose="020F0502020204030204" pitchFamily="34" charset="0"/>
                <a:cs typeface="Calibri" panose="020F0502020204030204" pitchFamily="34" charset="0"/>
              </a:rPr>
              <a:t>	</a:t>
            </a:r>
            <a:r>
              <a:rPr lang="en-US" sz="2500" dirty="0">
                <a:solidFill>
                  <a:schemeClr val="bg1"/>
                </a:solidFill>
                <a:latin typeface="Calibri Light" panose="020F0302020204030204" pitchFamily="34" charset="0"/>
                <a:cs typeface="Calibri Light" panose="020F0302020204030204" pitchFamily="34" charset="0"/>
              </a:rPr>
              <a:t>Enable a high performing institution</a:t>
            </a:r>
          </a:p>
        </p:txBody>
      </p:sp>
    </p:spTree>
    <p:extLst>
      <p:ext uri="{BB962C8B-B14F-4D97-AF65-F5344CB8AC3E}">
        <p14:creationId xmlns:p14="http://schemas.microsoft.com/office/powerpoint/2010/main" val="273253346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66"/>
        <p:cNvGrpSpPr/>
        <p:nvPr/>
      </p:nvGrpSpPr>
      <p:grpSpPr>
        <a:xfrm>
          <a:off x="0" y="0"/>
          <a:ext cx="0" cy="0"/>
          <a:chOff x="0" y="0"/>
          <a:chExt cx="0" cy="0"/>
        </a:xfrm>
      </p:grpSpPr>
      <p:sp>
        <p:nvSpPr>
          <p:cNvPr id="74" name="Google Shape;74;p11"/>
          <p:cNvSpPr txBox="1">
            <a:spLocks noGrp="1"/>
          </p:cNvSpPr>
          <p:nvPr>
            <p:ph type="title"/>
          </p:nvPr>
        </p:nvSpPr>
        <p:spPr>
          <a:xfrm>
            <a:off x="1019850" y="606250"/>
            <a:ext cx="18063900" cy="908100"/>
          </a:xfrm>
          <a:prstGeom prst="rect">
            <a:avLst/>
          </a:prstGeom>
        </p:spPr>
        <p:txBody>
          <a:bodyPr spcFirstLastPara="1" wrap="square" lIns="91425" tIns="91425" rIns="91425" bIns="91425" anchor="t" anchorCtr="0">
            <a:noAutofit/>
          </a:bodyPr>
          <a:lstStyle/>
          <a:p>
            <a:pPr marL="1098550" lvl="0" indent="-1074738"/>
            <a:r>
              <a:rPr lang="en-US" dirty="0"/>
              <a:t>9.	</a:t>
            </a:r>
            <a:r>
              <a:rPr lang="en-US" cap="all" dirty="0"/>
              <a:t>Simplify activity taxes and space charges</a:t>
            </a:r>
            <a:endParaRPr cap="all" dirty="0"/>
          </a:p>
        </p:txBody>
      </p:sp>
      <p:sp>
        <p:nvSpPr>
          <p:cNvPr id="13" name="Google Shape;57;p9">
            <a:extLst>
              <a:ext uri="{FF2B5EF4-FFF2-40B4-BE49-F238E27FC236}">
                <a16:creationId xmlns:a16="http://schemas.microsoft.com/office/drawing/2014/main" id="{1EC175D4-4C93-F648-8C72-2CBA6DF2AE36}"/>
              </a:ext>
            </a:extLst>
          </p:cNvPr>
          <p:cNvSpPr txBox="1">
            <a:spLocks/>
          </p:cNvSpPr>
          <p:nvPr/>
        </p:nvSpPr>
        <p:spPr>
          <a:xfrm>
            <a:off x="1243116" y="2011680"/>
            <a:ext cx="18063900" cy="5193086"/>
          </a:xfrm>
          <a:prstGeom prst="rect">
            <a:avLst/>
          </a:prstGeom>
          <a:noFill/>
          <a:ln>
            <a:noFill/>
          </a:ln>
        </p:spPr>
        <p:txBody>
          <a:bodyPr spcFirstLastPara="1" wrap="square" lIns="91425" tIns="91425" rIns="91425" bIns="73150" anchor="t" anchorCtr="0">
            <a:noAutofit/>
          </a:bodyPr>
          <a:lstStyle>
            <a:defPPr marR="0" lvl="0" algn="l" rtl="0">
              <a:lnSpc>
                <a:spcPct val="100000"/>
              </a:lnSpc>
              <a:spcBef>
                <a:spcPts val="0"/>
              </a:spcBef>
              <a:spcAft>
                <a:spcPts val="0"/>
              </a:spcAft>
            </a:defPPr>
            <a:lvl1pPr marR="0" lvl="0" algn="r" rtl="0">
              <a:lnSpc>
                <a:spcPct val="100000"/>
              </a:lnSpc>
              <a:spcBef>
                <a:spcPts val="0"/>
              </a:spcBef>
              <a:spcAft>
                <a:spcPts val="0"/>
              </a:spcAft>
              <a:buClr>
                <a:srgbClr val="000000"/>
              </a:buClr>
              <a:buFont typeface="Arial"/>
              <a:buNone/>
              <a:defRPr sz="3000" b="0" i="0" u="none" strike="noStrike" cap="none">
                <a:solidFill>
                  <a:srgbClr val="9EABAE"/>
                </a:solidFill>
                <a:latin typeface="Calibri"/>
                <a:ea typeface="Calibri"/>
                <a:cs typeface="Calibri"/>
                <a:sym typeface="Calibri"/>
              </a:defRPr>
            </a:lvl1pPr>
            <a:lvl2pPr marR="0" lvl="1" algn="l" rtl="0">
              <a:lnSpc>
                <a:spcPct val="100000"/>
              </a:lnSpc>
              <a:spcBef>
                <a:spcPts val="0"/>
              </a:spcBef>
              <a:spcAft>
                <a:spcPts val="0"/>
              </a:spcAft>
              <a:buClr>
                <a:srgbClr val="000000"/>
              </a:buClr>
              <a:buFont typeface="Arial"/>
              <a:buNone/>
              <a:defRPr sz="3000" b="0" i="0" u="none" strike="noStrike" cap="none">
                <a:solidFill>
                  <a:srgbClr val="9EABAE"/>
                </a:solidFill>
                <a:latin typeface="Calibri"/>
                <a:ea typeface="Calibri"/>
                <a:cs typeface="Calibri"/>
                <a:sym typeface="Calibri"/>
              </a:defRPr>
            </a:lvl2pPr>
            <a:lvl3pPr marR="0" lvl="2" algn="l" rtl="0">
              <a:lnSpc>
                <a:spcPct val="100000"/>
              </a:lnSpc>
              <a:spcBef>
                <a:spcPts val="0"/>
              </a:spcBef>
              <a:spcAft>
                <a:spcPts val="0"/>
              </a:spcAft>
              <a:buClr>
                <a:srgbClr val="000000"/>
              </a:buClr>
              <a:buFont typeface="Arial"/>
              <a:buNone/>
              <a:defRPr sz="3000" b="0" i="0" u="none" strike="noStrike" cap="none">
                <a:solidFill>
                  <a:srgbClr val="9EABAE"/>
                </a:solidFill>
                <a:latin typeface="Calibri"/>
                <a:ea typeface="Calibri"/>
                <a:cs typeface="Calibri"/>
                <a:sym typeface="Calibri"/>
              </a:defRPr>
            </a:lvl3pPr>
            <a:lvl4pPr marR="0" lvl="3" algn="l" rtl="0">
              <a:lnSpc>
                <a:spcPct val="100000"/>
              </a:lnSpc>
              <a:spcBef>
                <a:spcPts val="0"/>
              </a:spcBef>
              <a:spcAft>
                <a:spcPts val="0"/>
              </a:spcAft>
              <a:buClr>
                <a:srgbClr val="000000"/>
              </a:buClr>
              <a:buFont typeface="Arial"/>
              <a:buNone/>
              <a:defRPr sz="3000" b="0" i="0" u="none" strike="noStrike" cap="none">
                <a:solidFill>
                  <a:srgbClr val="9EABAE"/>
                </a:solidFill>
                <a:latin typeface="Calibri"/>
                <a:ea typeface="Calibri"/>
                <a:cs typeface="Calibri"/>
                <a:sym typeface="Calibri"/>
              </a:defRPr>
            </a:lvl4pPr>
            <a:lvl5pPr marR="0" lvl="4" algn="l" rtl="0">
              <a:lnSpc>
                <a:spcPct val="100000"/>
              </a:lnSpc>
              <a:spcBef>
                <a:spcPts val="0"/>
              </a:spcBef>
              <a:spcAft>
                <a:spcPts val="0"/>
              </a:spcAft>
              <a:buClr>
                <a:srgbClr val="000000"/>
              </a:buClr>
              <a:buFont typeface="Arial"/>
              <a:buNone/>
              <a:defRPr sz="3000" b="0" i="0" u="none" strike="noStrike" cap="none">
                <a:solidFill>
                  <a:srgbClr val="9EABAE"/>
                </a:solidFill>
                <a:latin typeface="Calibri"/>
                <a:ea typeface="Calibri"/>
                <a:cs typeface="Calibri"/>
                <a:sym typeface="Calibri"/>
              </a:defRPr>
            </a:lvl5pPr>
            <a:lvl6pPr marR="0" lvl="5" algn="l" rtl="0">
              <a:lnSpc>
                <a:spcPct val="100000"/>
              </a:lnSpc>
              <a:spcBef>
                <a:spcPts val="0"/>
              </a:spcBef>
              <a:spcAft>
                <a:spcPts val="0"/>
              </a:spcAft>
              <a:buClr>
                <a:srgbClr val="000000"/>
              </a:buClr>
              <a:buFont typeface="Arial"/>
              <a:buNone/>
              <a:defRPr sz="3000" b="0" i="0" u="none" strike="noStrike" cap="none">
                <a:solidFill>
                  <a:srgbClr val="9EABAE"/>
                </a:solidFill>
                <a:latin typeface="Calibri"/>
                <a:ea typeface="Calibri"/>
                <a:cs typeface="Calibri"/>
                <a:sym typeface="Calibri"/>
              </a:defRPr>
            </a:lvl6pPr>
            <a:lvl7pPr marR="0" lvl="6" algn="l" rtl="0">
              <a:lnSpc>
                <a:spcPct val="100000"/>
              </a:lnSpc>
              <a:spcBef>
                <a:spcPts val="0"/>
              </a:spcBef>
              <a:spcAft>
                <a:spcPts val="0"/>
              </a:spcAft>
              <a:buClr>
                <a:srgbClr val="000000"/>
              </a:buClr>
              <a:buFont typeface="Arial"/>
              <a:buNone/>
              <a:defRPr sz="3000" b="0" i="0" u="none" strike="noStrike" cap="none">
                <a:solidFill>
                  <a:srgbClr val="9EABAE"/>
                </a:solidFill>
                <a:latin typeface="Calibri"/>
                <a:ea typeface="Calibri"/>
                <a:cs typeface="Calibri"/>
                <a:sym typeface="Calibri"/>
              </a:defRPr>
            </a:lvl7pPr>
            <a:lvl8pPr marR="0" lvl="7" algn="l" rtl="0">
              <a:lnSpc>
                <a:spcPct val="100000"/>
              </a:lnSpc>
              <a:spcBef>
                <a:spcPts val="0"/>
              </a:spcBef>
              <a:spcAft>
                <a:spcPts val="0"/>
              </a:spcAft>
              <a:buClr>
                <a:srgbClr val="000000"/>
              </a:buClr>
              <a:buFont typeface="Arial"/>
              <a:buNone/>
              <a:defRPr sz="3000" b="0" i="0" u="none" strike="noStrike" cap="none">
                <a:solidFill>
                  <a:srgbClr val="9EABAE"/>
                </a:solidFill>
                <a:latin typeface="Calibri"/>
                <a:ea typeface="Calibri"/>
                <a:cs typeface="Calibri"/>
                <a:sym typeface="Calibri"/>
              </a:defRPr>
            </a:lvl8pPr>
            <a:lvl9pPr marR="0" lvl="8" algn="l" rtl="0">
              <a:lnSpc>
                <a:spcPct val="100000"/>
              </a:lnSpc>
              <a:spcBef>
                <a:spcPts val="0"/>
              </a:spcBef>
              <a:spcAft>
                <a:spcPts val="0"/>
              </a:spcAft>
              <a:buClr>
                <a:srgbClr val="000000"/>
              </a:buClr>
              <a:buFont typeface="Arial"/>
              <a:buNone/>
              <a:defRPr sz="3000" b="0" i="0" u="none" strike="noStrike" cap="none">
                <a:solidFill>
                  <a:srgbClr val="9EABAE"/>
                </a:solidFill>
                <a:latin typeface="Calibri"/>
                <a:ea typeface="Calibri"/>
                <a:cs typeface="Calibri"/>
                <a:sym typeface="Calibri"/>
              </a:defRPr>
            </a:lvl9pPr>
          </a:lstStyle>
          <a:p>
            <a:pPr marL="457200" indent="-431800" algn="l">
              <a:lnSpc>
                <a:spcPct val="150000"/>
              </a:lnSpc>
              <a:buClr>
                <a:schemeClr val="tx2"/>
              </a:buClr>
              <a:buSzPts val="3200"/>
              <a:buFont typeface="Arial"/>
              <a:buChar char="●"/>
            </a:pPr>
            <a:r>
              <a:rPr lang="en-US" dirty="0"/>
              <a:t>The RCM space charges have not helped us to actively manage our built infrastructure.</a:t>
            </a:r>
          </a:p>
          <a:p>
            <a:pPr marL="457200" indent="-431800" algn="l">
              <a:lnSpc>
                <a:spcPct val="150000"/>
              </a:lnSpc>
              <a:buClr>
                <a:schemeClr val="tx2"/>
              </a:buClr>
              <a:buSzPts val="3200"/>
              <a:buFont typeface="Arial"/>
              <a:buChar char="●"/>
            </a:pPr>
            <a:r>
              <a:rPr lang="en-US" dirty="0"/>
              <a:t>The trading of space between units is not facilitated by RCM.</a:t>
            </a:r>
          </a:p>
          <a:p>
            <a:pPr marL="457200" indent="-431800" algn="l">
              <a:lnSpc>
                <a:spcPct val="150000"/>
              </a:lnSpc>
              <a:buClr>
                <a:schemeClr val="tx2"/>
              </a:buClr>
              <a:buSzPts val="3200"/>
              <a:buFont typeface="Arial"/>
              <a:buChar char="●"/>
            </a:pPr>
            <a:r>
              <a:rPr lang="en-US" dirty="0"/>
              <a:t>The different tax rates for different account activities add complexity.</a:t>
            </a:r>
          </a:p>
          <a:p>
            <a:pPr marL="457200" indent="-431800" algn="l">
              <a:lnSpc>
                <a:spcPct val="150000"/>
              </a:lnSpc>
              <a:buClr>
                <a:schemeClr val="tx2"/>
              </a:buClr>
              <a:buSzPts val="3200"/>
              <a:buFont typeface="Arial"/>
              <a:buChar char="●"/>
            </a:pPr>
            <a:r>
              <a:rPr lang="en-US" dirty="0"/>
              <a:t>Revenues are shared to Colleges and then “taxed” back to support the Central Support Units, which creates the impression that the central needs are met by “taking from the Colleges.”</a:t>
            </a:r>
          </a:p>
          <a:p>
            <a:pPr marL="457200" indent="-431800" algn="l">
              <a:lnSpc>
                <a:spcPct val="150000"/>
              </a:lnSpc>
              <a:buClr>
                <a:schemeClr val="tx2"/>
              </a:buClr>
              <a:buSzPts val="3200"/>
              <a:buFont typeface="Arial"/>
              <a:buChar char="●"/>
            </a:pPr>
            <a:r>
              <a:rPr lang="en-US" dirty="0"/>
              <a:t>Central Support Unit budgets being funded via RCM ‘taxes’ amplifies the “us” vs “them” culture issue.</a:t>
            </a:r>
          </a:p>
          <a:p>
            <a:pPr marL="25400" algn="l">
              <a:lnSpc>
                <a:spcPct val="150000"/>
              </a:lnSpc>
              <a:buClr>
                <a:schemeClr val="tx2"/>
              </a:buClr>
              <a:buSzPts val="3200"/>
            </a:pPr>
            <a:endParaRPr lang="en-US" dirty="0"/>
          </a:p>
          <a:p>
            <a:pPr marL="457200" indent="-431800" algn="l">
              <a:lnSpc>
                <a:spcPct val="150000"/>
              </a:lnSpc>
              <a:buClr>
                <a:schemeClr val="tx2"/>
              </a:buClr>
              <a:buSzPts val="3200"/>
              <a:buFont typeface="Arial"/>
              <a:buChar char="●"/>
            </a:pPr>
            <a:endParaRPr lang="en-US" dirty="0"/>
          </a:p>
        </p:txBody>
      </p:sp>
      <p:sp>
        <p:nvSpPr>
          <p:cNvPr id="14" name="Google Shape;159;p17">
            <a:extLst>
              <a:ext uri="{FF2B5EF4-FFF2-40B4-BE49-F238E27FC236}">
                <a16:creationId xmlns:a16="http://schemas.microsoft.com/office/drawing/2014/main" id="{18789F65-77F9-B643-AB8B-6C02170146A3}"/>
              </a:ext>
            </a:extLst>
          </p:cNvPr>
          <p:cNvSpPr/>
          <p:nvPr/>
        </p:nvSpPr>
        <p:spPr>
          <a:xfrm>
            <a:off x="1291241" y="7442154"/>
            <a:ext cx="13940177" cy="2042088"/>
          </a:xfrm>
          <a:prstGeom prst="rect">
            <a:avLst/>
          </a:prstGeom>
          <a:solidFill>
            <a:srgbClr val="E2E9E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 name="Google Shape;162;p17">
            <a:extLst>
              <a:ext uri="{FF2B5EF4-FFF2-40B4-BE49-F238E27FC236}">
                <a16:creationId xmlns:a16="http://schemas.microsoft.com/office/drawing/2014/main" id="{EF8F7D27-2E15-AE46-9554-09A901B97C8A}"/>
              </a:ext>
            </a:extLst>
          </p:cNvPr>
          <p:cNvSpPr txBox="1"/>
          <p:nvPr/>
        </p:nvSpPr>
        <p:spPr>
          <a:xfrm>
            <a:off x="1701208" y="7805029"/>
            <a:ext cx="13530210" cy="598800"/>
          </a:xfrm>
          <a:prstGeom prst="rect">
            <a:avLst/>
          </a:prstGeom>
          <a:noFill/>
          <a:ln>
            <a:noFill/>
          </a:ln>
        </p:spPr>
        <p:txBody>
          <a:bodyPr spcFirstLastPara="1" wrap="square" lIns="91425" tIns="91425" rIns="91425" bIns="91425" anchor="ctr" anchorCtr="0">
            <a:noAutofit/>
          </a:bodyPr>
          <a:lstStyle/>
          <a:p>
            <a:pPr marL="0" lvl="0" indent="0" rtl="0">
              <a:spcBef>
                <a:spcPts val="0"/>
              </a:spcBef>
              <a:spcAft>
                <a:spcPts val="0"/>
              </a:spcAft>
              <a:buNone/>
            </a:pPr>
            <a:r>
              <a:rPr lang="en-US" sz="3200" b="1" dirty="0">
                <a:solidFill>
                  <a:srgbClr val="00275B"/>
                </a:solidFill>
                <a:latin typeface="Calibri"/>
                <a:ea typeface="Calibri"/>
                <a:cs typeface="Calibri"/>
                <a:sym typeface="Calibri"/>
              </a:rPr>
              <a:t>Q: Should activity taxes and space charges be excluded in AIB? </a:t>
            </a:r>
            <a:endParaRPr sz="3200" b="1" dirty="0">
              <a:solidFill>
                <a:srgbClr val="00275B"/>
              </a:solidFill>
              <a:latin typeface="Calibri"/>
              <a:ea typeface="Calibri"/>
              <a:cs typeface="Calibri"/>
              <a:sym typeface="Calibri"/>
            </a:endParaRPr>
          </a:p>
        </p:txBody>
      </p:sp>
      <p:sp>
        <p:nvSpPr>
          <p:cNvPr id="16" name="Google Shape;175;p17">
            <a:extLst>
              <a:ext uri="{FF2B5EF4-FFF2-40B4-BE49-F238E27FC236}">
                <a16:creationId xmlns:a16="http://schemas.microsoft.com/office/drawing/2014/main" id="{7D031F9C-33D5-A146-8A54-8DEEEBF1A578}"/>
              </a:ext>
            </a:extLst>
          </p:cNvPr>
          <p:cNvSpPr/>
          <p:nvPr/>
        </p:nvSpPr>
        <p:spPr>
          <a:xfrm>
            <a:off x="1867485" y="8835679"/>
            <a:ext cx="1326580" cy="483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 name="Oval 8">
            <a:extLst>
              <a:ext uri="{FF2B5EF4-FFF2-40B4-BE49-F238E27FC236}">
                <a16:creationId xmlns:a16="http://schemas.microsoft.com/office/drawing/2014/main" id="{19CA32AB-936B-D143-BBBC-F7C5B216DAA7}"/>
              </a:ext>
            </a:extLst>
          </p:cNvPr>
          <p:cNvSpPr/>
          <p:nvPr/>
        </p:nvSpPr>
        <p:spPr>
          <a:xfrm>
            <a:off x="15987052" y="494161"/>
            <a:ext cx="3417529" cy="1517608"/>
          </a:xfrm>
          <a:prstGeom prst="ellips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TextBox 9">
            <a:extLst>
              <a:ext uri="{FF2B5EF4-FFF2-40B4-BE49-F238E27FC236}">
                <a16:creationId xmlns:a16="http://schemas.microsoft.com/office/drawing/2014/main" id="{37CD3123-137D-AC47-A68F-5D626B3B0089}"/>
              </a:ext>
            </a:extLst>
          </p:cNvPr>
          <p:cNvSpPr txBox="1"/>
          <p:nvPr/>
        </p:nvSpPr>
        <p:spPr>
          <a:xfrm>
            <a:off x="16840454" y="727786"/>
            <a:ext cx="1710725" cy="1077218"/>
          </a:xfrm>
          <a:prstGeom prst="rect">
            <a:avLst/>
          </a:prstGeom>
          <a:noFill/>
        </p:spPr>
        <p:txBody>
          <a:bodyPr wrap="none" rtlCol="0">
            <a:spAutoFit/>
          </a:bodyPr>
          <a:lstStyle/>
          <a:p>
            <a:pPr algn="ctr"/>
            <a:r>
              <a:rPr lang="en-US" sz="3200" dirty="0">
                <a:solidFill>
                  <a:schemeClr val="bg1"/>
                </a:solidFill>
              </a:rPr>
              <a:t>Campus</a:t>
            </a:r>
            <a:br>
              <a:rPr lang="en-US" sz="3200" dirty="0">
                <a:solidFill>
                  <a:schemeClr val="bg1"/>
                </a:solidFill>
              </a:rPr>
            </a:br>
            <a:r>
              <a:rPr lang="en-US" sz="3200" dirty="0">
                <a:solidFill>
                  <a:schemeClr val="bg1"/>
                </a:solidFill>
              </a:rPr>
              <a:t>Culture</a:t>
            </a:r>
          </a:p>
        </p:txBody>
      </p:sp>
      <p:sp>
        <p:nvSpPr>
          <p:cNvPr id="12" name="TextBox 11">
            <a:extLst>
              <a:ext uri="{FF2B5EF4-FFF2-40B4-BE49-F238E27FC236}">
                <a16:creationId xmlns:a16="http://schemas.microsoft.com/office/drawing/2014/main" id="{ECB56241-D844-5349-80CD-4DAFD95A54D2}"/>
              </a:ext>
            </a:extLst>
          </p:cNvPr>
          <p:cNvSpPr txBox="1"/>
          <p:nvPr/>
        </p:nvSpPr>
        <p:spPr>
          <a:xfrm>
            <a:off x="15462068" y="7442154"/>
            <a:ext cx="4467497" cy="2042088"/>
          </a:xfrm>
          <a:prstGeom prst="rect">
            <a:avLst/>
          </a:prstGeom>
          <a:solidFill>
            <a:schemeClr val="bg2"/>
          </a:solidFill>
        </p:spPr>
        <p:txBody>
          <a:bodyPr wrap="square" lIns="182880" tIns="91440" rtlCol="0">
            <a:noAutofit/>
          </a:bodyPr>
          <a:lstStyle/>
          <a:p>
            <a:pPr marL="457200" indent="-436563">
              <a:lnSpc>
                <a:spcPct val="120000"/>
              </a:lnSpc>
              <a:spcBef>
                <a:spcPts val="400"/>
              </a:spcBef>
            </a:pPr>
            <a:r>
              <a:rPr lang="en-US" sz="2500" dirty="0">
                <a:solidFill>
                  <a:schemeClr val="bg1"/>
                </a:solidFill>
                <a:latin typeface="Calibri" panose="020F0502020204030204" pitchFamily="34" charset="0"/>
                <a:cs typeface="Calibri" panose="020F0502020204030204" pitchFamily="34" charset="0"/>
              </a:rPr>
              <a:t>5. 	INSTITUTIONAL EXCELLENCE</a:t>
            </a:r>
          </a:p>
          <a:p>
            <a:pPr marL="457200" indent="-436563">
              <a:lnSpc>
                <a:spcPct val="120000"/>
              </a:lnSpc>
            </a:pPr>
            <a:endParaRPr lang="en-US" dirty="0">
              <a:solidFill>
                <a:schemeClr val="bg1"/>
              </a:solidFill>
              <a:latin typeface="Calibri" panose="020F0502020204030204" pitchFamily="34" charset="0"/>
              <a:cs typeface="Calibri" panose="020F0502020204030204" pitchFamily="34" charset="0"/>
            </a:endParaRPr>
          </a:p>
          <a:p>
            <a:pPr marL="457200" indent="-436563">
              <a:lnSpc>
                <a:spcPct val="120000"/>
              </a:lnSpc>
            </a:pPr>
            <a:r>
              <a:rPr lang="en-US" sz="2500" dirty="0">
                <a:solidFill>
                  <a:schemeClr val="bg1"/>
                </a:solidFill>
                <a:latin typeface="Calibri" panose="020F0502020204030204" pitchFamily="34" charset="0"/>
                <a:cs typeface="Calibri" panose="020F0502020204030204" pitchFamily="34" charset="0"/>
              </a:rPr>
              <a:t>	</a:t>
            </a:r>
            <a:r>
              <a:rPr lang="en-US" sz="2500" dirty="0">
                <a:solidFill>
                  <a:schemeClr val="bg1"/>
                </a:solidFill>
                <a:latin typeface="Calibri Light" panose="020F0302020204030204" pitchFamily="34" charset="0"/>
                <a:cs typeface="Calibri Light" panose="020F0302020204030204" pitchFamily="34" charset="0"/>
              </a:rPr>
              <a:t>Enable a high performing institution</a:t>
            </a:r>
          </a:p>
        </p:txBody>
      </p:sp>
    </p:spTree>
    <p:extLst>
      <p:ext uri="{BB962C8B-B14F-4D97-AF65-F5344CB8AC3E}">
        <p14:creationId xmlns:p14="http://schemas.microsoft.com/office/powerpoint/2010/main" val="320302796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66"/>
        <p:cNvGrpSpPr/>
        <p:nvPr/>
      </p:nvGrpSpPr>
      <p:grpSpPr>
        <a:xfrm>
          <a:off x="0" y="0"/>
          <a:ext cx="0" cy="0"/>
          <a:chOff x="0" y="0"/>
          <a:chExt cx="0" cy="0"/>
        </a:xfrm>
      </p:grpSpPr>
      <p:sp>
        <p:nvSpPr>
          <p:cNvPr id="74" name="Google Shape;74;p11"/>
          <p:cNvSpPr txBox="1">
            <a:spLocks noGrp="1"/>
          </p:cNvSpPr>
          <p:nvPr>
            <p:ph type="title"/>
          </p:nvPr>
        </p:nvSpPr>
        <p:spPr>
          <a:xfrm>
            <a:off x="1019850" y="606250"/>
            <a:ext cx="18063900" cy="908100"/>
          </a:xfrm>
          <a:prstGeom prst="rect">
            <a:avLst/>
          </a:prstGeom>
        </p:spPr>
        <p:txBody>
          <a:bodyPr spcFirstLastPara="1" wrap="square" lIns="91425" tIns="91425" rIns="91425" bIns="91425" anchor="t" anchorCtr="0">
            <a:noAutofit/>
          </a:bodyPr>
          <a:lstStyle/>
          <a:p>
            <a:pPr marL="1098550" lvl="0" indent="-1074738"/>
            <a:r>
              <a:rPr lang="en-US" dirty="0"/>
              <a:t>10.	</a:t>
            </a:r>
            <a:r>
              <a:rPr lang="en-US" cap="all" dirty="0"/>
              <a:t>Treat all tuition revenue the same, </a:t>
            </a:r>
            <a:br>
              <a:rPr lang="en-US" cap="all" dirty="0"/>
            </a:br>
            <a:r>
              <a:rPr lang="en-US" cap="all" dirty="0"/>
              <a:t>no matter the delivery platform</a:t>
            </a:r>
            <a:endParaRPr cap="all" dirty="0"/>
          </a:p>
        </p:txBody>
      </p:sp>
      <p:sp>
        <p:nvSpPr>
          <p:cNvPr id="13" name="Google Shape;57;p9">
            <a:extLst>
              <a:ext uri="{FF2B5EF4-FFF2-40B4-BE49-F238E27FC236}">
                <a16:creationId xmlns:a16="http://schemas.microsoft.com/office/drawing/2014/main" id="{1EC175D4-4C93-F648-8C72-2CBA6DF2AE36}"/>
              </a:ext>
            </a:extLst>
          </p:cNvPr>
          <p:cNvSpPr txBox="1">
            <a:spLocks/>
          </p:cNvSpPr>
          <p:nvPr/>
        </p:nvSpPr>
        <p:spPr>
          <a:xfrm>
            <a:off x="1243116" y="2596896"/>
            <a:ext cx="14941764" cy="4608648"/>
          </a:xfrm>
          <a:prstGeom prst="rect">
            <a:avLst/>
          </a:prstGeom>
          <a:noFill/>
          <a:ln>
            <a:noFill/>
          </a:ln>
        </p:spPr>
        <p:txBody>
          <a:bodyPr spcFirstLastPara="1" wrap="square" lIns="91425" tIns="91425" rIns="91425" bIns="73150" anchor="t" anchorCtr="0">
            <a:noAutofit/>
          </a:bodyPr>
          <a:lstStyle>
            <a:defPPr marR="0" lvl="0" algn="l" rtl="0">
              <a:lnSpc>
                <a:spcPct val="100000"/>
              </a:lnSpc>
              <a:spcBef>
                <a:spcPts val="0"/>
              </a:spcBef>
              <a:spcAft>
                <a:spcPts val="0"/>
              </a:spcAft>
            </a:defPPr>
            <a:lvl1pPr marR="0" lvl="0" algn="r" rtl="0">
              <a:lnSpc>
                <a:spcPct val="100000"/>
              </a:lnSpc>
              <a:spcBef>
                <a:spcPts val="0"/>
              </a:spcBef>
              <a:spcAft>
                <a:spcPts val="0"/>
              </a:spcAft>
              <a:buClr>
                <a:srgbClr val="000000"/>
              </a:buClr>
              <a:buFont typeface="Arial"/>
              <a:buNone/>
              <a:defRPr sz="3000" b="0" i="0" u="none" strike="noStrike" cap="none">
                <a:solidFill>
                  <a:srgbClr val="9EABAE"/>
                </a:solidFill>
                <a:latin typeface="Calibri"/>
                <a:ea typeface="Calibri"/>
                <a:cs typeface="Calibri"/>
                <a:sym typeface="Calibri"/>
              </a:defRPr>
            </a:lvl1pPr>
            <a:lvl2pPr marR="0" lvl="1" algn="l" rtl="0">
              <a:lnSpc>
                <a:spcPct val="100000"/>
              </a:lnSpc>
              <a:spcBef>
                <a:spcPts val="0"/>
              </a:spcBef>
              <a:spcAft>
                <a:spcPts val="0"/>
              </a:spcAft>
              <a:buClr>
                <a:srgbClr val="000000"/>
              </a:buClr>
              <a:buFont typeface="Arial"/>
              <a:buNone/>
              <a:defRPr sz="3000" b="0" i="0" u="none" strike="noStrike" cap="none">
                <a:solidFill>
                  <a:srgbClr val="9EABAE"/>
                </a:solidFill>
                <a:latin typeface="Calibri"/>
                <a:ea typeface="Calibri"/>
                <a:cs typeface="Calibri"/>
                <a:sym typeface="Calibri"/>
              </a:defRPr>
            </a:lvl2pPr>
            <a:lvl3pPr marR="0" lvl="2" algn="l" rtl="0">
              <a:lnSpc>
                <a:spcPct val="100000"/>
              </a:lnSpc>
              <a:spcBef>
                <a:spcPts val="0"/>
              </a:spcBef>
              <a:spcAft>
                <a:spcPts val="0"/>
              </a:spcAft>
              <a:buClr>
                <a:srgbClr val="000000"/>
              </a:buClr>
              <a:buFont typeface="Arial"/>
              <a:buNone/>
              <a:defRPr sz="3000" b="0" i="0" u="none" strike="noStrike" cap="none">
                <a:solidFill>
                  <a:srgbClr val="9EABAE"/>
                </a:solidFill>
                <a:latin typeface="Calibri"/>
                <a:ea typeface="Calibri"/>
                <a:cs typeface="Calibri"/>
                <a:sym typeface="Calibri"/>
              </a:defRPr>
            </a:lvl3pPr>
            <a:lvl4pPr marR="0" lvl="3" algn="l" rtl="0">
              <a:lnSpc>
                <a:spcPct val="100000"/>
              </a:lnSpc>
              <a:spcBef>
                <a:spcPts val="0"/>
              </a:spcBef>
              <a:spcAft>
                <a:spcPts val="0"/>
              </a:spcAft>
              <a:buClr>
                <a:srgbClr val="000000"/>
              </a:buClr>
              <a:buFont typeface="Arial"/>
              <a:buNone/>
              <a:defRPr sz="3000" b="0" i="0" u="none" strike="noStrike" cap="none">
                <a:solidFill>
                  <a:srgbClr val="9EABAE"/>
                </a:solidFill>
                <a:latin typeface="Calibri"/>
                <a:ea typeface="Calibri"/>
                <a:cs typeface="Calibri"/>
                <a:sym typeface="Calibri"/>
              </a:defRPr>
            </a:lvl4pPr>
            <a:lvl5pPr marR="0" lvl="4" algn="l" rtl="0">
              <a:lnSpc>
                <a:spcPct val="100000"/>
              </a:lnSpc>
              <a:spcBef>
                <a:spcPts val="0"/>
              </a:spcBef>
              <a:spcAft>
                <a:spcPts val="0"/>
              </a:spcAft>
              <a:buClr>
                <a:srgbClr val="000000"/>
              </a:buClr>
              <a:buFont typeface="Arial"/>
              <a:buNone/>
              <a:defRPr sz="3000" b="0" i="0" u="none" strike="noStrike" cap="none">
                <a:solidFill>
                  <a:srgbClr val="9EABAE"/>
                </a:solidFill>
                <a:latin typeface="Calibri"/>
                <a:ea typeface="Calibri"/>
                <a:cs typeface="Calibri"/>
                <a:sym typeface="Calibri"/>
              </a:defRPr>
            </a:lvl5pPr>
            <a:lvl6pPr marR="0" lvl="5" algn="l" rtl="0">
              <a:lnSpc>
                <a:spcPct val="100000"/>
              </a:lnSpc>
              <a:spcBef>
                <a:spcPts val="0"/>
              </a:spcBef>
              <a:spcAft>
                <a:spcPts val="0"/>
              </a:spcAft>
              <a:buClr>
                <a:srgbClr val="000000"/>
              </a:buClr>
              <a:buFont typeface="Arial"/>
              <a:buNone/>
              <a:defRPr sz="3000" b="0" i="0" u="none" strike="noStrike" cap="none">
                <a:solidFill>
                  <a:srgbClr val="9EABAE"/>
                </a:solidFill>
                <a:latin typeface="Calibri"/>
                <a:ea typeface="Calibri"/>
                <a:cs typeface="Calibri"/>
                <a:sym typeface="Calibri"/>
              </a:defRPr>
            </a:lvl6pPr>
            <a:lvl7pPr marR="0" lvl="6" algn="l" rtl="0">
              <a:lnSpc>
                <a:spcPct val="100000"/>
              </a:lnSpc>
              <a:spcBef>
                <a:spcPts val="0"/>
              </a:spcBef>
              <a:spcAft>
                <a:spcPts val="0"/>
              </a:spcAft>
              <a:buClr>
                <a:srgbClr val="000000"/>
              </a:buClr>
              <a:buFont typeface="Arial"/>
              <a:buNone/>
              <a:defRPr sz="3000" b="0" i="0" u="none" strike="noStrike" cap="none">
                <a:solidFill>
                  <a:srgbClr val="9EABAE"/>
                </a:solidFill>
                <a:latin typeface="Calibri"/>
                <a:ea typeface="Calibri"/>
                <a:cs typeface="Calibri"/>
                <a:sym typeface="Calibri"/>
              </a:defRPr>
            </a:lvl7pPr>
            <a:lvl8pPr marR="0" lvl="7" algn="l" rtl="0">
              <a:lnSpc>
                <a:spcPct val="100000"/>
              </a:lnSpc>
              <a:spcBef>
                <a:spcPts val="0"/>
              </a:spcBef>
              <a:spcAft>
                <a:spcPts val="0"/>
              </a:spcAft>
              <a:buClr>
                <a:srgbClr val="000000"/>
              </a:buClr>
              <a:buFont typeface="Arial"/>
              <a:buNone/>
              <a:defRPr sz="3000" b="0" i="0" u="none" strike="noStrike" cap="none">
                <a:solidFill>
                  <a:srgbClr val="9EABAE"/>
                </a:solidFill>
                <a:latin typeface="Calibri"/>
                <a:ea typeface="Calibri"/>
                <a:cs typeface="Calibri"/>
                <a:sym typeface="Calibri"/>
              </a:defRPr>
            </a:lvl8pPr>
            <a:lvl9pPr marR="0" lvl="8" algn="l" rtl="0">
              <a:lnSpc>
                <a:spcPct val="100000"/>
              </a:lnSpc>
              <a:spcBef>
                <a:spcPts val="0"/>
              </a:spcBef>
              <a:spcAft>
                <a:spcPts val="0"/>
              </a:spcAft>
              <a:buClr>
                <a:srgbClr val="000000"/>
              </a:buClr>
              <a:buFont typeface="Arial"/>
              <a:buNone/>
              <a:defRPr sz="3000" b="0" i="0" u="none" strike="noStrike" cap="none">
                <a:solidFill>
                  <a:srgbClr val="9EABAE"/>
                </a:solidFill>
                <a:latin typeface="Calibri"/>
                <a:ea typeface="Calibri"/>
                <a:cs typeface="Calibri"/>
                <a:sym typeface="Calibri"/>
              </a:defRPr>
            </a:lvl9pPr>
          </a:lstStyle>
          <a:p>
            <a:pPr marL="457200" indent="-431800" algn="l">
              <a:lnSpc>
                <a:spcPct val="150000"/>
              </a:lnSpc>
              <a:buClr>
                <a:schemeClr val="tx2"/>
              </a:buClr>
              <a:buSzPts val="3200"/>
              <a:buFont typeface="Arial"/>
              <a:buChar char="●"/>
            </a:pPr>
            <a:r>
              <a:rPr lang="en-US" dirty="0"/>
              <a:t>UG and G tuition revenues from Fall and Spring semesters are handled within RCM, but not Summer, Winter, Distance, Global, Online or Continuing Education tuition revenues.</a:t>
            </a:r>
          </a:p>
          <a:p>
            <a:pPr marL="457200" indent="-431800" algn="l">
              <a:lnSpc>
                <a:spcPct val="150000"/>
              </a:lnSpc>
              <a:buClr>
                <a:schemeClr val="tx2"/>
              </a:buClr>
              <a:buSzPts val="3200"/>
              <a:buFont typeface="Arial"/>
              <a:buChar char="●"/>
            </a:pPr>
            <a:r>
              <a:rPr lang="en-US" dirty="0"/>
              <a:t>Summer and Winter tuition is handled via established, but separate, formulas.</a:t>
            </a:r>
          </a:p>
          <a:p>
            <a:pPr marL="457200" indent="-431800" algn="l">
              <a:lnSpc>
                <a:spcPct val="150000"/>
              </a:lnSpc>
              <a:buClr>
                <a:schemeClr val="tx2"/>
              </a:buClr>
              <a:buSzPts val="3200"/>
              <a:buFont typeface="Arial"/>
              <a:buChar char="●"/>
            </a:pPr>
            <a:r>
              <a:rPr lang="en-US" dirty="0"/>
              <a:t>Global, Online, Distance and Continuing Education revenues are currently handled </a:t>
            </a:r>
            <a:br>
              <a:rPr lang="en-US" dirty="0"/>
            </a:br>
            <a:r>
              <a:rPr lang="en-US" dirty="0"/>
              <a:t>via a series of ad-hoc negotiated deals with Colleges.</a:t>
            </a:r>
          </a:p>
          <a:p>
            <a:pPr marL="457200" indent="-431800" algn="l">
              <a:lnSpc>
                <a:spcPct val="150000"/>
              </a:lnSpc>
              <a:buClr>
                <a:schemeClr val="tx2"/>
              </a:buClr>
              <a:buSzPts val="3200"/>
              <a:buFont typeface="Arial"/>
              <a:buChar char="●"/>
            </a:pPr>
            <a:r>
              <a:rPr lang="en-US" i="1" dirty="0">
                <a:solidFill>
                  <a:schemeClr val="tx2"/>
                </a:solidFill>
              </a:rPr>
              <a:t>*Graduate tuition should continue to be treated differently from UG tuition.</a:t>
            </a:r>
          </a:p>
          <a:p>
            <a:pPr marL="457200" indent="-431800" algn="l">
              <a:lnSpc>
                <a:spcPct val="150000"/>
              </a:lnSpc>
              <a:buClr>
                <a:schemeClr val="tx2"/>
              </a:buClr>
              <a:buSzPts val="3200"/>
              <a:buFont typeface="Arial"/>
              <a:buChar char="●"/>
            </a:pPr>
            <a:endParaRPr lang="en-US" dirty="0"/>
          </a:p>
          <a:p>
            <a:pPr marL="457200" indent="-431800" algn="l">
              <a:lnSpc>
                <a:spcPct val="150000"/>
              </a:lnSpc>
              <a:buClr>
                <a:schemeClr val="tx2"/>
              </a:buClr>
              <a:buSzPts val="3200"/>
              <a:buFont typeface="Arial"/>
              <a:buChar char="●"/>
            </a:pPr>
            <a:endParaRPr lang="en-US" dirty="0"/>
          </a:p>
        </p:txBody>
      </p:sp>
      <p:sp>
        <p:nvSpPr>
          <p:cNvPr id="14" name="Google Shape;159;p17">
            <a:extLst>
              <a:ext uri="{FF2B5EF4-FFF2-40B4-BE49-F238E27FC236}">
                <a16:creationId xmlns:a16="http://schemas.microsoft.com/office/drawing/2014/main" id="{18789F65-77F9-B643-AB8B-6C02170146A3}"/>
              </a:ext>
            </a:extLst>
          </p:cNvPr>
          <p:cNvSpPr/>
          <p:nvPr/>
        </p:nvSpPr>
        <p:spPr>
          <a:xfrm>
            <a:off x="1291241" y="7442154"/>
            <a:ext cx="13940177" cy="2042088"/>
          </a:xfrm>
          <a:prstGeom prst="rect">
            <a:avLst/>
          </a:prstGeom>
          <a:solidFill>
            <a:srgbClr val="E2E9E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 name="Google Shape;162;p17">
            <a:extLst>
              <a:ext uri="{FF2B5EF4-FFF2-40B4-BE49-F238E27FC236}">
                <a16:creationId xmlns:a16="http://schemas.microsoft.com/office/drawing/2014/main" id="{EF8F7D27-2E15-AE46-9554-09A901B97C8A}"/>
              </a:ext>
            </a:extLst>
          </p:cNvPr>
          <p:cNvSpPr txBox="1"/>
          <p:nvPr/>
        </p:nvSpPr>
        <p:spPr>
          <a:xfrm>
            <a:off x="1701208" y="7805029"/>
            <a:ext cx="13530210" cy="598800"/>
          </a:xfrm>
          <a:prstGeom prst="rect">
            <a:avLst/>
          </a:prstGeom>
          <a:noFill/>
          <a:ln>
            <a:noFill/>
          </a:ln>
        </p:spPr>
        <p:txBody>
          <a:bodyPr spcFirstLastPara="1" wrap="square" lIns="91425" tIns="91425" rIns="91425" bIns="91425" anchor="ctr" anchorCtr="0">
            <a:noAutofit/>
          </a:bodyPr>
          <a:lstStyle/>
          <a:p>
            <a:pPr marL="0" lvl="0" indent="0" rtl="0">
              <a:spcBef>
                <a:spcPts val="0"/>
              </a:spcBef>
              <a:spcAft>
                <a:spcPts val="0"/>
              </a:spcAft>
              <a:buNone/>
            </a:pPr>
            <a:r>
              <a:rPr lang="en-US" sz="3200" b="1" dirty="0">
                <a:solidFill>
                  <a:srgbClr val="00275B"/>
                </a:solidFill>
                <a:latin typeface="Calibri"/>
                <a:ea typeface="Calibri"/>
                <a:cs typeface="Calibri"/>
                <a:sym typeface="Calibri"/>
              </a:rPr>
              <a:t>Q: Should all tuition revenues be treated the same within AIB, independent</a:t>
            </a:r>
            <a:br>
              <a:rPr lang="en-US" sz="3200" b="1" dirty="0">
                <a:solidFill>
                  <a:srgbClr val="00275B"/>
                </a:solidFill>
                <a:latin typeface="Calibri"/>
                <a:ea typeface="Calibri"/>
                <a:cs typeface="Calibri"/>
                <a:sym typeface="Calibri"/>
              </a:rPr>
            </a:br>
            <a:r>
              <a:rPr lang="en-US" sz="3200" b="1" dirty="0">
                <a:solidFill>
                  <a:srgbClr val="00275B"/>
                </a:solidFill>
                <a:latin typeface="Calibri"/>
                <a:ea typeface="Calibri"/>
                <a:cs typeface="Calibri"/>
                <a:sym typeface="Calibri"/>
              </a:rPr>
              <a:t>of delivery platform? </a:t>
            </a:r>
            <a:endParaRPr sz="3200" b="1" dirty="0">
              <a:solidFill>
                <a:srgbClr val="00275B"/>
              </a:solidFill>
              <a:latin typeface="Calibri"/>
              <a:ea typeface="Calibri"/>
              <a:cs typeface="Calibri"/>
              <a:sym typeface="Calibri"/>
            </a:endParaRPr>
          </a:p>
        </p:txBody>
      </p:sp>
      <p:sp>
        <p:nvSpPr>
          <p:cNvPr id="16" name="Google Shape;175;p17">
            <a:extLst>
              <a:ext uri="{FF2B5EF4-FFF2-40B4-BE49-F238E27FC236}">
                <a16:creationId xmlns:a16="http://schemas.microsoft.com/office/drawing/2014/main" id="{7D031F9C-33D5-A146-8A54-8DEEEBF1A578}"/>
              </a:ext>
            </a:extLst>
          </p:cNvPr>
          <p:cNvSpPr/>
          <p:nvPr/>
        </p:nvSpPr>
        <p:spPr>
          <a:xfrm>
            <a:off x="1867485" y="8835679"/>
            <a:ext cx="1326580" cy="483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 name="TextBox 8">
            <a:extLst>
              <a:ext uri="{FF2B5EF4-FFF2-40B4-BE49-F238E27FC236}">
                <a16:creationId xmlns:a16="http://schemas.microsoft.com/office/drawing/2014/main" id="{947D865D-519F-5A45-870A-FC44085FA3BA}"/>
              </a:ext>
            </a:extLst>
          </p:cNvPr>
          <p:cNvSpPr txBox="1"/>
          <p:nvPr/>
        </p:nvSpPr>
        <p:spPr>
          <a:xfrm>
            <a:off x="15462068" y="7442154"/>
            <a:ext cx="4467497" cy="2042088"/>
          </a:xfrm>
          <a:prstGeom prst="rect">
            <a:avLst/>
          </a:prstGeom>
          <a:solidFill>
            <a:schemeClr val="bg2"/>
          </a:solidFill>
        </p:spPr>
        <p:txBody>
          <a:bodyPr wrap="square" lIns="182880" tIns="91440" rtlCol="0">
            <a:noAutofit/>
          </a:bodyPr>
          <a:lstStyle/>
          <a:p>
            <a:pPr marL="457200" indent="-436563">
              <a:lnSpc>
                <a:spcPct val="120000"/>
              </a:lnSpc>
              <a:spcBef>
                <a:spcPts val="400"/>
              </a:spcBef>
            </a:pPr>
            <a:r>
              <a:rPr lang="en-US" sz="2500" dirty="0">
                <a:solidFill>
                  <a:schemeClr val="bg1"/>
                </a:solidFill>
                <a:latin typeface="Calibri" panose="020F0502020204030204" pitchFamily="34" charset="0"/>
                <a:cs typeface="Calibri" panose="020F0502020204030204" pitchFamily="34" charset="0"/>
              </a:rPr>
              <a:t>5. 	INSTITUTIONAL EXCELLENCE</a:t>
            </a:r>
          </a:p>
          <a:p>
            <a:pPr marL="457200" indent="-436563">
              <a:lnSpc>
                <a:spcPct val="120000"/>
              </a:lnSpc>
            </a:pPr>
            <a:endParaRPr lang="en-US" dirty="0">
              <a:solidFill>
                <a:schemeClr val="bg1"/>
              </a:solidFill>
              <a:latin typeface="Calibri" panose="020F0502020204030204" pitchFamily="34" charset="0"/>
              <a:cs typeface="Calibri" panose="020F0502020204030204" pitchFamily="34" charset="0"/>
            </a:endParaRPr>
          </a:p>
          <a:p>
            <a:pPr marL="457200" indent="-436563">
              <a:lnSpc>
                <a:spcPct val="120000"/>
              </a:lnSpc>
            </a:pPr>
            <a:r>
              <a:rPr lang="en-US" sz="2500" dirty="0">
                <a:solidFill>
                  <a:schemeClr val="bg1"/>
                </a:solidFill>
                <a:latin typeface="Calibri" panose="020F0502020204030204" pitchFamily="34" charset="0"/>
                <a:cs typeface="Calibri" panose="020F0502020204030204" pitchFamily="34" charset="0"/>
              </a:rPr>
              <a:t>	</a:t>
            </a:r>
            <a:r>
              <a:rPr lang="en-US" sz="2500" dirty="0">
                <a:solidFill>
                  <a:schemeClr val="bg1"/>
                </a:solidFill>
                <a:latin typeface="Calibri Light" panose="020F0302020204030204" pitchFamily="34" charset="0"/>
                <a:cs typeface="Calibri Light" panose="020F0302020204030204" pitchFamily="34" charset="0"/>
              </a:rPr>
              <a:t>Enable a high performing institution</a:t>
            </a:r>
          </a:p>
        </p:txBody>
      </p:sp>
      <p:sp>
        <p:nvSpPr>
          <p:cNvPr id="11" name="TextBox 10">
            <a:extLst>
              <a:ext uri="{FF2B5EF4-FFF2-40B4-BE49-F238E27FC236}">
                <a16:creationId xmlns:a16="http://schemas.microsoft.com/office/drawing/2014/main" id="{5A6D8022-1022-944B-A1BB-62D5249FA788}"/>
              </a:ext>
            </a:extLst>
          </p:cNvPr>
          <p:cNvSpPr txBox="1"/>
          <p:nvPr/>
        </p:nvSpPr>
        <p:spPr>
          <a:xfrm>
            <a:off x="15462067" y="5163456"/>
            <a:ext cx="4467497" cy="2042088"/>
          </a:xfrm>
          <a:prstGeom prst="rect">
            <a:avLst/>
          </a:prstGeom>
          <a:solidFill>
            <a:schemeClr val="bg2"/>
          </a:solidFill>
        </p:spPr>
        <p:txBody>
          <a:bodyPr wrap="square" lIns="182880" tIns="91440" rtlCol="0">
            <a:noAutofit/>
          </a:bodyPr>
          <a:lstStyle/>
          <a:p>
            <a:pPr marL="457200" indent="-436563">
              <a:lnSpc>
                <a:spcPct val="120000"/>
              </a:lnSpc>
              <a:spcBef>
                <a:spcPts val="400"/>
              </a:spcBef>
            </a:pPr>
            <a:r>
              <a:rPr lang="en-US" sz="2500" dirty="0">
                <a:solidFill>
                  <a:schemeClr val="bg1"/>
                </a:solidFill>
                <a:latin typeface="Calibri" panose="020F0502020204030204" pitchFamily="34" charset="0"/>
                <a:cs typeface="Calibri" panose="020F0502020204030204" pitchFamily="34" charset="0"/>
              </a:rPr>
              <a:t>4. 	ARIZONA GLOBAL</a:t>
            </a:r>
          </a:p>
          <a:p>
            <a:pPr marL="457200" indent="-436563">
              <a:lnSpc>
                <a:spcPct val="120000"/>
              </a:lnSpc>
            </a:pPr>
            <a:endParaRPr lang="en-US" dirty="0">
              <a:solidFill>
                <a:schemeClr val="bg1"/>
              </a:solidFill>
              <a:latin typeface="Calibri" panose="020F0502020204030204" pitchFamily="34" charset="0"/>
              <a:cs typeface="Calibri" panose="020F0502020204030204" pitchFamily="34" charset="0"/>
            </a:endParaRPr>
          </a:p>
          <a:p>
            <a:pPr marL="457200" indent="-436563">
              <a:lnSpc>
                <a:spcPct val="120000"/>
              </a:lnSpc>
            </a:pPr>
            <a:r>
              <a:rPr lang="en-US" sz="2500" dirty="0">
                <a:solidFill>
                  <a:schemeClr val="bg1"/>
                </a:solidFill>
                <a:latin typeface="Calibri" panose="020F0502020204030204" pitchFamily="34" charset="0"/>
                <a:cs typeface="Calibri" panose="020F0502020204030204" pitchFamily="34" charset="0"/>
              </a:rPr>
              <a:t>	</a:t>
            </a:r>
            <a:r>
              <a:rPr lang="en-US" sz="2500" dirty="0">
                <a:solidFill>
                  <a:schemeClr val="bg1"/>
                </a:solidFill>
                <a:latin typeface="Calibri Light" panose="020F0302020204030204" pitchFamily="34" charset="0"/>
                <a:cs typeface="Calibri Light" panose="020F0302020204030204" pitchFamily="34" charset="0"/>
              </a:rPr>
              <a:t>Setting the standard for a global university</a:t>
            </a:r>
          </a:p>
        </p:txBody>
      </p:sp>
    </p:spTree>
    <p:extLst>
      <p:ext uri="{BB962C8B-B14F-4D97-AF65-F5344CB8AC3E}">
        <p14:creationId xmlns:p14="http://schemas.microsoft.com/office/powerpoint/2010/main" val="340743735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66"/>
        <p:cNvGrpSpPr/>
        <p:nvPr/>
      </p:nvGrpSpPr>
      <p:grpSpPr>
        <a:xfrm>
          <a:off x="0" y="0"/>
          <a:ext cx="0" cy="0"/>
          <a:chOff x="0" y="0"/>
          <a:chExt cx="0" cy="0"/>
        </a:xfrm>
      </p:grpSpPr>
      <p:sp>
        <p:nvSpPr>
          <p:cNvPr id="74" name="Google Shape;74;p11"/>
          <p:cNvSpPr txBox="1">
            <a:spLocks noGrp="1"/>
          </p:cNvSpPr>
          <p:nvPr>
            <p:ph type="title"/>
          </p:nvPr>
        </p:nvSpPr>
        <p:spPr>
          <a:xfrm>
            <a:off x="1019850" y="606250"/>
            <a:ext cx="16588881" cy="908100"/>
          </a:xfrm>
          <a:prstGeom prst="rect">
            <a:avLst/>
          </a:prstGeom>
        </p:spPr>
        <p:txBody>
          <a:bodyPr spcFirstLastPara="1" wrap="square" lIns="91425" tIns="91425" rIns="91425" bIns="91425" anchor="t" anchorCtr="0">
            <a:noAutofit/>
          </a:bodyPr>
          <a:lstStyle/>
          <a:p>
            <a:pPr marL="1098550" lvl="0" indent="-1074738"/>
            <a:r>
              <a:rPr lang="en-US" dirty="0"/>
              <a:t>11.	</a:t>
            </a:r>
            <a:r>
              <a:rPr lang="en-US" cap="all" dirty="0"/>
              <a:t>Develop consistent activity-INFORMED allocations to units within Colleges</a:t>
            </a:r>
            <a:endParaRPr cap="all" dirty="0"/>
          </a:p>
        </p:txBody>
      </p:sp>
      <p:sp>
        <p:nvSpPr>
          <p:cNvPr id="13" name="Google Shape;57;p9">
            <a:extLst>
              <a:ext uri="{FF2B5EF4-FFF2-40B4-BE49-F238E27FC236}">
                <a16:creationId xmlns:a16="http://schemas.microsoft.com/office/drawing/2014/main" id="{1EC175D4-4C93-F648-8C72-2CBA6DF2AE36}"/>
              </a:ext>
            </a:extLst>
          </p:cNvPr>
          <p:cNvSpPr txBox="1">
            <a:spLocks/>
          </p:cNvSpPr>
          <p:nvPr/>
        </p:nvSpPr>
        <p:spPr>
          <a:xfrm>
            <a:off x="1243115" y="2596896"/>
            <a:ext cx="18686450" cy="4608648"/>
          </a:xfrm>
          <a:prstGeom prst="rect">
            <a:avLst/>
          </a:prstGeom>
          <a:noFill/>
          <a:ln>
            <a:noFill/>
          </a:ln>
        </p:spPr>
        <p:txBody>
          <a:bodyPr spcFirstLastPara="1" wrap="square" lIns="91425" tIns="91425" rIns="91425" bIns="73150" anchor="t" anchorCtr="0">
            <a:noAutofit/>
          </a:bodyPr>
          <a:lstStyle>
            <a:defPPr marR="0" lvl="0" algn="l" rtl="0">
              <a:lnSpc>
                <a:spcPct val="100000"/>
              </a:lnSpc>
              <a:spcBef>
                <a:spcPts val="0"/>
              </a:spcBef>
              <a:spcAft>
                <a:spcPts val="0"/>
              </a:spcAft>
            </a:defPPr>
            <a:lvl1pPr marR="0" lvl="0" algn="r" rtl="0">
              <a:lnSpc>
                <a:spcPct val="100000"/>
              </a:lnSpc>
              <a:spcBef>
                <a:spcPts val="0"/>
              </a:spcBef>
              <a:spcAft>
                <a:spcPts val="0"/>
              </a:spcAft>
              <a:buClr>
                <a:srgbClr val="000000"/>
              </a:buClr>
              <a:buFont typeface="Arial"/>
              <a:buNone/>
              <a:defRPr sz="3000" b="0" i="0" u="none" strike="noStrike" cap="none">
                <a:solidFill>
                  <a:srgbClr val="9EABAE"/>
                </a:solidFill>
                <a:latin typeface="Calibri"/>
                <a:ea typeface="Calibri"/>
                <a:cs typeface="Calibri"/>
                <a:sym typeface="Calibri"/>
              </a:defRPr>
            </a:lvl1pPr>
            <a:lvl2pPr marR="0" lvl="1" algn="l" rtl="0">
              <a:lnSpc>
                <a:spcPct val="100000"/>
              </a:lnSpc>
              <a:spcBef>
                <a:spcPts val="0"/>
              </a:spcBef>
              <a:spcAft>
                <a:spcPts val="0"/>
              </a:spcAft>
              <a:buClr>
                <a:srgbClr val="000000"/>
              </a:buClr>
              <a:buFont typeface="Arial"/>
              <a:buNone/>
              <a:defRPr sz="3000" b="0" i="0" u="none" strike="noStrike" cap="none">
                <a:solidFill>
                  <a:srgbClr val="9EABAE"/>
                </a:solidFill>
                <a:latin typeface="Calibri"/>
                <a:ea typeface="Calibri"/>
                <a:cs typeface="Calibri"/>
                <a:sym typeface="Calibri"/>
              </a:defRPr>
            </a:lvl2pPr>
            <a:lvl3pPr marR="0" lvl="2" algn="l" rtl="0">
              <a:lnSpc>
                <a:spcPct val="100000"/>
              </a:lnSpc>
              <a:spcBef>
                <a:spcPts val="0"/>
              </a:spcBef>
              <a:spcAft>
                <a:spcPts val="0"/>
              </a:spcAft>
              <a:buClr>
                <a:srgbClr val="000000"/>
              </a:buClr>
              <a:buFont typeface="Arial"/>
              <a:buNone/>
              <a:defRPr sz="3000" b="0" i="0" u="none" strike="noStrike" cap="none">
                <a:solidFill>
                  <a:srgbClr val="9EABAE"/>
                </a:solidFill>
                <a:latin typeface="Calibri"/>
                <a:ea typeface="Calibri"/>
                <a:cs typeface="Calibri"/>
                <a:sym typeface="Calibri"/>
              </a:defRPr>
            </a:lvl3pPr>
            <a:lvl4pPr marR="0" lvl="3" algn="l" rtl="0">
              <a:lnSpc>
                <a:spcPct val="100000"/>
              </a:lnSpc>
              <a:spcBef>
                <a:spcPts val="0"/>
              </a:spcBef>
              <a:spcAft>
                <a:spcPts val="0"/>
              </a:spcAft>
              <a:buClr>
                <a:srgbClr val="000000"/>
              </a:buClr>
              <a:buFont typeface="Arial"/>
              <a:buNone/>
              <a:defRPr sz="3000" b="0" i="0" u="none" strike="noStrike" cap="none">
                <a:solidFill>
                  <a:srgbClr val="9EABAE"/>
                </a:solidFill>
                <a:latin typeface="Calibri"/>
                <a:ea typeface="Calibri"/>
                <a:cs typeface="Calibri"/>
                <a:sym typeface="Calibri"/>
              </a:defRPr>
            </a:lvl4pPr>
            <a:lvl5pPr marR="0" lvl="4" algn="l" rtl="0">
              <a:lnSpc>
                <a:spcPct val="100000"/>
              </a:lnSpc>
              <a:spcBef>
                <a:spcPts val="0"/>
              </a:spcBef>
              <a:spcAft>
                <a:spcPts val="0"/>
              </a:spcAft>
              <a:buClr>
                <a:srgbClr val="000000"/>
              </a:buClr>
              <a:buFont typeface="Arial"/>
              <a:buNone/>
              <a:defRPr sz="3000" b="0" i="0" u="none" strike="noStrike" cap="none">
                <a:solidFill>
                  <a:srgbClr val="9EABAE"/>
                </a:solidFill>
                <a:latin typeface="Calibri"/>
                <a:ea typeface="Calibri"/>
                <a:cs typeface="Calibri"/>
                <a:sym typeface="Calibri"/>
              </a:defRPr>
            </a:lvl5pPr>
            <a:lvl6pPr marR="0" lvl="5" algn="l" rtl="0">
              <a:lnSpc>
                <a:spcPct val="100000"/>
              </a:lnSpc>
              <a:spcBef>
                <a:spcPts val="0"/>
              </a:spcBef>
              <a:spcAft>
                <a:spcPts val="0"/>
              </a:spcAft>
              <a:buClr>
                <a:srgbClr val="000000"/>
              </a:buClr>
              <a:buFont typeface="Arial"/>
              <a:buNone/>
              <a:defRPr sz="3000" b="0" i="0" u="none" strike="noStrike" cap="none">
                <a:solidFill>
                  <a:srgbClr val="9EABAE"/>
                </a:solidFill>
                <a:latin typeface="Calibri"/>
                <a:ea typeface="Calibri"/>
                <a:cs typeface="Calibri"/>
                <a:sym typeface="Calibri"/>
              </a:defRPr>
            </a:lvl6pPr>
            <a:lvl7pPr marR="0" lvl="6" algn="l" rtl="0">
              <a:lnSpc>
                <a:spcPct val="100000"/>
              </a:lnSpc>
              <a:spcBef>
                <a:spcPts val="0"/>
              </a:spcBef>
              <a:spcAft>
                <a:spcPts val="0"/>
              </a:spcAft>
              <a:buClr>
                <a:srgbClr val="000000"/>
              </a:buClr>
              <a:buFont typeface="Arial"/>
              <a:buNone/>
              <a:defRPr sz="3000" b="0" i="0" u="none" strike="noStrike" cap="none">
                <a:solidFill>
                  <a:srgbClr val="9EABAE"/>
                </a:solidFill>
                <a:latin typeface="Calibri"/>
                <a:ea typeface="Calibri"/>
                <a:cs typeface="Calibri"/>
                <a:sym typeface="Calibri"/>
              </a:defRPr>
            </a:lvl7pPr>
            <a:lvl8pPr marR="0" lvl="7" algn="l" rtl="0">
              <a:lnSpc>
                <a:spcPct val="100000"/>
              </a:lnSpc>
              <a:spcBef>
                <a:spcPts val="0"/>
              </a:spcBef>
              <a:spcAft>
                <a:spcPts val="0"/>
              </a:spcAft>
              <a:buClr>
                <a:srgbClr val="000000"/>
              </a:buClr>
              <a:buFont typeface="Arial"/>
              <a:buNone/>
              <a:defRPr sz="3000" b="0" i="0" u="none" strike="noStrike" cap="none">
                <a:solidFill>
                  <a:srgbClr val="9EABAE"/>
                </a:solidFill>
                <a:latin typeface="Calibri"/>
                <a:ea typeface="Calibri"/>
                <a:cs typeface="Calibri"/>
                <a:sym typeface="Calibri"/>
              </a:defRPr>
            </a:lvl8pPr>
            <a:lvl9pPr marR="0" lvl="8" algn="l" rtl="0">
              <a:lnSpc>
                <a:spcPct val="100000"/>
              </a:lnSpc>
              <a:spcBef>
                <a:spcPts val="0"/>
              </a:spcBef>
              <a:spcAft>
                <a:spcPts val="0"/>
              </a:spcAft>
              <a:buClr>
                <a:srgbClr val="000000"/>
              </a:buClr>
              <a:buFont typeface="Arial"/>
              <a:buNone/>
              <a:defRPr sz="3000" b="0" i="0" u="none" strike="noStrike" cap="none">
                <a:solidFill>
                  <a:srgbClr val="9EABAE"/>
                </a:solidFill>
                <a:latin typeface="Calibri"/>
                <a:ea typeface="Calibri"/>
                <a:cs typeface="Calibri"/>
                <a:sym typeface="Calibri"/>
              </a:defRPr>
            </a:lvl9pPr>
          </a:lstStyle>
          <a:p>
            <a:pPr marL="457200" indent="-431800" algn="l">
              <a:lnSpc>
                <a:spcPct val="150000"/>
              </a:lnSpc>
              <a:buClr>
                <a:schemeClr val="tx2"/>
              </a:buClr>
              <a:buSzPts val="3200"/>
              <a:buFont typeface="Arial"/>
              <a:buChar char="●"/>
            </a:pPr>
            <a:r>
              <a:rPr lang="en-US" dirty="0"/>
              <a:t>Per original design, RCM stops at the College level ⎯ decisions on allocations to academic units were left to deans.</a:t>
            </a:r>
          </a:p>
          <a:p>
            <a:pPr marL="457200" indent="-431800" algn="l">
              <a:lnSpc>
                <a:spcPct val="150000"/>
              </a:lnSpc>
              <a:buClr>
                <a:schemeClr val="tx2"/>
              </a:buClr>
              <a:buSzPts val="3200"/>
              <a:buFont typeface="Arial"/>
              <a:buChar char="●"/>
            </a:pPr>
            <a:r>
              <a:rPr lang="en-US" dirty="0"/>
              <a:t>When RCM was introduced, Colleges were asked to develop college-specific activity-informed distribution models for academic units ⎯ some have, and some have not done so, leading to uneven experiences for academic unit leaders, and their staff and faculty.</a:t>
            </a:r>
          </a:p>
          <a:p>
            <a:pPr marL="457200" indent="-431800" algn="l">
              <a:lnSpc>
                <a:spcPct val="150000"/>
              </a:lnSpc>
              <a:buClr>
                <a:schemeClr val="tx2"/>
              </a:buClr>
              <a:buSzPts val="3200"/>
              <a:buFont typeface="Arial"/>
              <a:buChar char="●"/>
            </a:pPr>
            <a:r>
              <a:rPr lang="en-US" dirty="0"/>
              <a:t>Some academic unit leaders, staff and faculty report challenges to remain aligned with the goals of the College or University.</a:t>
            </a:r>
          </a:p>
        </p:txBody>
      </p:sp>
      <p:sp>
        <p:nvSpPr>
          <p:cNvPr id="14" name="Google Shape;159;p17">
            <a:extLst>
              <a:ext uri="{FF2B5EF4-FFF2-40B4-BE49-F238E27FC236}">
                <a16:creationId xmlns:a16="http://schemas.microsoft.com/office/drawing/2014/main" id="{18789F65-77F9-B643-AB8B-6C02170146A3}"/>
              </a:ext>
            </a:extLst>
          </p:cNvPr>
          <p:cNvSpPr/>
          <p:nvPr/>
        </p:nvSpPr>
        <p:spPr>
          <a:xfrm>
            <a:off x="1291241" y="7442154"/>
            <a:ext cx="13940177" cy="2042088"/>
          </a:xfrm>
          <a:prstGeom prst="rect">
            <a:avLst/>
          </a:prstGeom>
          <a:solidFill>
            <a:srgbClr val="E2E9E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 name="Google Shape;162;p17">
            <a:extLst>
              <a:ext uri="{FF2B5EF4-FFF2-40B4-BE49-F238E27FC236}">
                <a16:creationId xmlns:a16="http://schemas.microsoft.com/office/drawing/2014/main" id="{EF8F7D27-2E15-AE46-9554-09A901B97C8A}"/>
              </a:ext>
            </a:extLst>
          </p:cNvPr>
          <p:cNvSpPr txBox="1"/>
          <p:nvPr/>
        </p:nvSpPr>
        <p:spPr>
          <a:xfrm>
            <a:off x="1701208" y="7648273"/>
            <a:ext cx="13164323" cy="1443474"/>
          </a:xfrm>
          <a:prstGeom prst="rect">
            <a:avLst/>
          </a:prstGeom>
          <a:noFill/>
          <a:ln>
            <a:noFill/>
          </a:ln>
        </p:spPr>
        <p:txBody>
          <a:bodyPr spcFirstLastPara="1" wrap="square" lIns="91425" tIns="91425" rIns="91425" bIns="91425" anchor="t" anchorCtr="0">
            <a:noAutofit/>
          </a:bodyPr>
          <a:lstStyle/>
          <a:p>
            <a:pPr lvl="0"/>
            <a:r>
              <a:rPr lang="en-US" sz="3200" b="1" dirty="0">
                <a:solidFill>
                  <a:srgbClr val="00275B"/>
                </a:solidFill>
                <a:latin typeface="Calibri"/>
                <a:ea typeface="Calibri"/>
                <a:cs typeface="Calibri"/>
                <a:sym typeface="Calibri"/>
              </a:rPr>
              <a:t>Q: Should all Colleges have internal activity-informed models to support needs of academic units (outside of the core personnel budget)? </a:t>
            </a:r>
            <a:br>
              <a:rPr lang="en-US" sz="3200" b="1" dirty="0">
                <a:solidFill>
                  <a:srgbClr val="00275B"/>
                </a:solidFill>
                <a:latin typeface="Calibri"/>
                <a:ea typeface="Calibri"/>
                <a:cs typeface="Calibri"/>
                <a:sym typeface="Calibri"/>
              </a:rPr>
            </a:br>
            <a:endParaRPr sz="3200" b="1" dirty="0">
              <a:solidFill>
                <a:srgbClr val="00275B"/>
              </a:solidFill>
              <a:latin typeface="Calibri"/>
              <a:ea typeface="Calibri"/>
              <a:cs typeface="Calibri"/>
              <a:sym typeface="Calibri"/>
            </a:endParaRPr>
          </a:p>
        </p:txBody>
      </p:sp>
      <p:sp>
        <p:nvSpPr>
          <p:cNvPr id="16" name="Google Shape;175;p17">
            <a:extLst>
              <a:ext uri="{FF2B5EF4-FFF2-40B4-BE49-F238E27FC236}">
                <a16:creationId xmlns:a16="http://schemas.microsoft.com/office/drawing/2014/main" id="{7D031F9C-33D5-A146-8A54-8DEEEBF1A578}"/>
              </a:ext>
            </a:extLst>
          </p:cNvPr>
          <p:cNvSpPr/>
          <p:nvPr/>
        </p:nvSpPr>
        <p:spPr>
          <a:xfrm>
            <a:off x="1867485" y="8835679"/>
            <a:ext cx="1326580" cy="483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 name="TextBox 8">
            <a:extLst>
              <a:ext uri="{FF2B5EF4-FFF2-40B4-BE49-F238E27FC236}">
                <a16:creationId xmlns:a16="http://schemas.microsoft.com/office/drawing/2014/main" id="{DE99BBC6-3067-1A42-93C2-3E9C636214C6}"/>
              </a:ext>
            </a:extLst>
          </p:cNvPr>
          <p:cNvSpPr txBox="1"/>
          <p:nvPr/>
        </p:nvSpPr>
        <p:spPr>
          <a:xfrm>
            <a:off x="15462068" y="7442154"/>
            <a:ext cx="4467497" cy="2042088"/>
          </a:xfrm>
          <a:prstGeom prst="rect">
            <a:avLst/>
          </a:prstGeom>
          <a:solidFill>
            <a:schemeClr val="bg2"/>
          </a:solidFill>
        </p:spPr>
        <p:txBody>
          <a:bodyPr wrap="square" lIns="182880" tIns="91440" rtlCol="0">
            <a:noAutofit/>
          </a:bodyPr>
          <a:lstStyle/>
          <a:p>
            <a:pPr marL="457200" indent="-436563">
              <a:lnSpc>
                <a:spcPct val="120000"/>
              </a:lnSpc>
              <a:spcBef>
                <a:spcPts val="400"/>
              </a:spcBef>
            </a:pPr>
            <a:r>
              <a:rPr lang="en-US" sz="2500" dirty="0">
                <a:solidFill>
                  <a:schemeClr val="bg1"/>
                </a:solidFill>
                <a:latin typeface="Calibri" panose="020F0502020204030204" pitchFamily="34" charset="0"/>
                <a:cs typeface="Calibri" panose="020F0502020204030204" pitchFamily="34" charset="0"/>
              </a:rPr>
              <a:t>5. 	INSTITUTIONAL EXCELLENCE</a:t>
            </a:r>
          </a:p>
          <a:p>
            <a:pPr marL="457200" indent="-436563">
              <a:lnSpc>
                <a:spcPct val="120000"/>
              </a:lnSpc>
            </a:pPr>
            <a:endParaRPr lang="en-US" dirty="0">
              <a:solidFill>
                <a:schemeClr val="bg1"/>
              </a:solidFill>
              <a:latin typeface="Calibri" panose="020F0502020204030204" pitchFamily="34" charset="0"/>
              <a:cs typeface="Calibri" panose="020F0502020204030204" pitchFamily="34" charset="0"/>
            </a:endParaRPr>
          </a:p>
          <a:p>
            <a:pPr marL="457200" indent="-436563">
              <a:lnSpc>
                <a:spcPct val="120000"/>
              </a:lnSpc>
            </a:pPr>
            <a:r>
              <a:rPr lang="en-US" sz="2500" dirty="0">
                <a:solidFill>
                  <a:schemeClr val="bg1"/>
                </a:solidFill>
                <a:latin typeface="Calibri" panose="020F0502020204030204" pitchFamily="34" charset="0"/>
                <a:cs typeface="Calibri" panose="020F0502020204030204" pitchFamily="34" charset="0"/>
              </a:rPr>
              <a:t>	</a:t>
            </a:r>
            <a:r>
              <a:rPr lang="en-US" sz="2500" dirty="0">
                <a:solidFill>
                  <a:schemeClr val="bg1"/>
                </a:solidFill>
                <a:latin typeface="Calibri Light" panose="020F0302020204030204" pitchFamily="34" charset="0"/>
                <a:cs typeface="Calibri Light" panose="020F0302020204030204" pitchFamily="34" charset="0"/>
              </a:rPr>
              <a:t>Enable a high performing institution</a:t>
            </a:r>
          </a:p>
        </p:txBody>
      </p:sp>
    </p:spTree>
    <p:extLst>
      <p:ext uri="{BB962C8B-B14F-4D97-AF65-F5344CB8AC3E}">
        <p14:creationId xmlns:p14="http://schemas.microsoft.com/office/powerpoint/2010/main" val="412252563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66"/>
        <p:cNvGrpSpPr/>
        <p:nvPr/>
      </p:nvGrpSpPr>
      <p:grpSpPr>
        <a:xfrm>
          <a:off x="0" y="0"/>
          <a:ext cx="0" cy="0"/>
          <a:chOff x="0" y="0"/>
          <a:chExt cx="0" cy="0"/>
        </a:xfrm>
      </p:grpSpPr>
      <p:sp>
        <p:nvSpPr>
          <p:cNvPr id="74" name="Google Shape;74;p11"/>
          <p:cNvSpPr txBox="1">
            <a:spLocks noGrp="1"/>
          </p:cNvSpPr>
          <p:nvPr>
            <p:ph type="title"/>
          </p:nvPr>
        </p:nvSpPr>
        <p:spPr>
          <a:xfrm>
            <a:off x="1019850" y="606250"/>
            <a:ext cx="18063900" cy="908100"/>
          </a:xfrm>
          <a:prstGeom prst="rect">
            <a:avLst/>
          </a:prstGeom>
        </p:spPr>
        <p:txBody>
          <a:bodyPr spcFirstLastPara="1" wrap="square" lIns="91425" tIns="91425" rIns="91425" bIns="91425" anchor="t" anchorCtr="0">
            <a:noAutofit/>
          </a:bodyPr>
          <a:lstStyle/>
          <a:p>
            <a:pPr marL="1098550" lvl="0" indent="-1074738"/>
            <a:r>
              <a:rPr lang="en-US" dirty="0"/>
              <a:t>12.	</a:t>
            </a:r>
            <a:r>
              <a:rPr lang="en-US" cap="all" dirty="0"/>
              <a:t>Prevent deficit budgeting</a:t>
            </a:r>
            <a:endParaRPr cap="all" dirty="0"/>
          </a:p>
        </p:txBody>
      </p:sp>
      <p:sp>
        <p:nvSpPr>
          <p:cNvPr id="13" name="Google Shape;57;p9">
            <a:extLst>
              <a:ext uri="{FF2B5EF4-FFF2-40B4-BE49-F238E27FC236}">
                <a16:creationId xmlns:a16="http://schemas.microsoft.com/office/drawing/2014/main" id="{1EC175D4-4C93-F648-8C72-2CBA6DF2AE36}"/>
              </a:ext>
            </a:extLst>
          </p:cNvPr>
          <p:cNvSpPr txBox="1">
            <a:spLocks/>
          </p:cNvSpPr>
          <p:nvPr/>
        </p:nvSpPr>
        <p:spPr>
          <a:xfrm>
            <a:off x="1243116" y="2029968"/>
            <a:ext cx="17840634" cy="4608648"/>
          </a:xfrm>
          <a:prstGeom prst="rect">
            <a:avLst/>
          </a:prstGeom>
          <a:noFill/>
          <a:ln>
            <a:noFill/>
          </a:ln>
        </p:spPr>
        <p:txBody>
          <a:bodyPr spcFirstLastPara="1" wrap="square" lIns="91425" tIns="91425" rIns="91425" bIns="73150" anchor="t" anchorCtr="0">
            <a:noAutofit/>
          </a:bodyPr>
          <a:lstStyle>
            <a:defPPr marR="0" lvl="0" algn="l" rtl="0">
              <a:lnSpc>
                <a:spcPct val="100000"/>
              </a:lnSpc>
              <a:spcBef>
                <a:spcPts val="0"/>
              </a:spcBef>
              <a:spcAft>
                <a:spcPts val="0"/>
              </a:spcAft>
            </a:defPPr>
            <a:lvl1pPr marR="0" lvl="0" algn="r" rtl="0">
              <a:lnSpc>
                <a:spcPct val="100000"/>
              </a:lnSpc>
              <a:spcBef>
                <a:spcPts val="0"/>
              </a:spcBef>
              <a:spcAft>
                <a:spcPts val="0"/>
              </a:spcAft>
              <a:buClr>
                <a:srgbClr val="000000"/>
              </a:buClr>
              <a:buFont typeface="Arial"/>
              <a:buNone/>
              <a:defRPr sz="3000" b="0" i="0" u="none" strike="noStrike" cap="none">
                <a:solidFill>
                  <a:srgbClr val="9EABAE"/>
                </a:solidFill>
                <a:latin typeface="Calibri"/>
                <a:ea typeface="Calibri"/>
                <a:cs typeface="Calibri"/>
                <a:sym typeface="Calibri"/>
              </a:defRPr>
            </a:lvl1pPr>
            <a:lvl2pPr marR="0" lvl="1" algn="l" rtl="0">
              <a:lnSpc>
                <a:spcPct val="100000"/>
              </a:lnSpc>
              <a:spcBef>
                <a:spcPts val="0"/>
              </a:spcBef>
              <a:spcAft>
                <a:spcPts val="0"/>
              </a:spcAft>
              <a:buClr>
                <a:srgbClr val="000000"/>
              </a:buClr>
              <a:buFont typeface="Arial"/>
              <a:buNone/>
              <a:defRPr sz="3000" b="0" i="0" u="none" strike="noStrike" cap="none">
                <a:solidFill>
                  <a:srgbClr val="9EABAE"/>
                </a:solidFill>
                <a:latin typeface="Calibri"/>
                <a:ea typeface="Calibri"/>
                <a:cs typeface="Calibri"/>
                <a:sym typeface="Calibri"/>
              </a:defRPr>
            </a:lvl2pPr>
            <a:lvl3pPr marR="0" lvl="2" algn="l" rtl="0">
              <a:lnSpc>
                <a:spcPct val="100000"/>
              </a:lnSpc>
              <a:spcBef>
                <a:spcPts val="0"/>
              </a:spcBef>
              <a:spcAft>
                <a:spcPts val="0"/>
              </a:spcAft>
              <a:buClr>
                <a:srgbClr val="000000"/>
              </a:buClr>
              <a:buFont typeface="Arial"/>
              <a:buNone/>
              <a:defRPr sz="3000" b="0" i="0" u="none" strike="noStrike" cap="none">
                <a:solidFill>
                  <a:srgbClr val="9EABAE"/>
                </a:solidFill>
                <a:latin typeface="Calibri"/>
                <a:ea typeface="Calibri"/>
                <a:cs typeface="Calibri"/>
                <a:sym typeface="Calibri"/>
              </a:defRPr>
            </a:lvl3pPr>
            <a:lvl4pPr marR="0" lvl="3" algn="l" rtl="0">
              <a:lnSpc>
                <a:spcPct val="100000"/>
              </a:lnSpc>
              <a:spcBef>
                <a:spcPts val="0"/>
              </a:spcBef>
              <a:spcAft>
                <a:spcPts val="0"/>
              </a:spcAft>
              <a:buClr>
                <a:srgbClr val="000000"/>
              </a:buClr>
              <a:buFont typeface="Arial"/>
              <a:buNone/>
              <a:defRPr sz="3000" b="0" i="0" u="none" strike="noStrike" cap="none">
                <a:solidFill>
                  <a:srgbClr val="9EABAE"/>
                </a:solidFill>
                <a:latin typeface="Calibri"/>
                <a:ea typeface="Calibri"/>
                <a:cs typeface="Calibri"/>
                <a:sym typeface="Calibri"/>
              </a:defRPr>
            </a:lvl4pPr>
            <a:lvl5pPr marR="0" lvl="4" algn="l" rtl="0">
              <a:lnSpc>
                <a:spcPct val="100000"/>
              </a:lnSpc>
              <a:spcBef>
                <a:spcPts val="0"/>
              </a:spcBef>
              <a:spcAft>
                <a:spcPts val="0"/>
              </a:spcAft>
              <a:buClr>
                <a:srgbClr val="000000"/>
              </a:buClr>
              <a:buFont typeface="Arial"/>
              <a:buNone/>
              <a:defRPr sz="3000" b="0" i="0" u="none" strike="noStrike" cap="none">
                <a:solidFill>
                  <a:srgbClr val="9EABAE"/>
                </a:solidFill>
                <a:latin typeface="Calibri"/>
                <a:ea typeface="Calibri"/>
                <a:cs typeface="Calibri"/>
                <a:sym typeface="Calibri"/>
              </a:defRPr>
            </a:lvl5pPr>
            <a:lvl6pPr marR="0" lvl="5" algn="l" rtl="0">
              <a:lnSpc>
                <a:spcPct val="100000"/>
              </a:lnSpc>
              <a:spcBef>
                <a:spcPts val="0"/>
              </a:spcBef>
              <a:spcAft>
                <a:spcPts val="0"/>
              </a:spcAft>
              <a:buClr>
                <a:srgbClr val="000000"/>
              </a:buClr>
              <a:buFont typeface="Arial"/>
              <a:buNone/>
              <a:defRPr sz="3000" b="0" i="0" u="none" strike="noStrike" cap="none">
                <a:solidFill>
                  <a:srgbClr val="9EABAE"/>
                </a:solidFill>
                <a:latin typeface="Calibri"/>
                <a:ea typeface="Calibri"/>
                <a:cs typeface="Calibri"/>
                <a:sym typeface="Calibri"/>
              </a:defRPr>
            </a:lvl6pPr>
            <a:lvl7pPr marR="0" lvl="6" algn="l" rtl="0">
              <a:lnSpc>
                <a:spcPct val="100000"/>
              </a:lnSpc>
              <a:spcBef>
                <a:spcPts val="0"/>
              </a:spcBef>
              <a:spcAft>
                <a:spcPts val="0"/>
              </a:spcAft>
              <a:buClr>
                <a:srgbClr val="000000"/>
              </a:buClr>
              <a:buFont typeface="Arial"/>
              <a:buNone/>
              <a:defRPr sz="3000" b="0" i="0" u="none" strike="noStrike" cap="none">
                <a:solidFill>
                  <a:srgbClr val="9EABAE"/>
                </a:solidFill>
                <a:latin typeface="Calibri"/>
                <a:ea typeface="Calibri"/>
                <a:cs typeface="Calibri"/>
                <a:sym typeface="Calibri"/>
              </a:defRPr>
            </a:lvl7pPr>
            <a:lvl8pPr marR="0" lvl="7" algn="l" rtl="0">
              <a:lnSpc>
                <a:spcPct val="100000"/>
              </a:lnSpc>
              <a:spcBef>
                <a:spcPts val="0"/>
              </a:spcBef>
              <a:spcAft>
                <a:spcPts val="0"/>
              </a:spcAft>
              <a:buClr>
                <a:srgbClr val="000000"/>
              </a:buClr>
              <a:buFont typeface="Arial"/>
              <a:buNone/>
              <a:defRPr sz="3000" b="0" i="0" u="none" strike="noStrike" cap="none">
                <a:solidFill>
                  <a:srgbClr val="9EABAE"/>
                </a:solidFill>
                <a:latin typeface="Calibri"/>
                <a:ea typeface="Calibri"/>
                <a:cs typeface="Calibri"/>
                <a:sym typeface="Calibri"/>
              </a:defRPr>
            </a:lvl8pPr>
            <a:lvl9pPr marR="0" lvl="8" algn="l" rtl="0">
              <a:lnSpc>
                <a:spcPct val="100000"/>
              </a:lnSpc>
              <a:spcBef>
                <a:spcPts val="0"/>
              </a:spcBef>
              <a:spcAft>
                <a:spcPts val="0"/>
              </a:spcAft>
              <a:buClr>
                <a:srgbClr val="000000"/>
              </a:buClr>
              <a:buFont typeface="Arial"/>
              <a:buNone/>
              <a:defRPr sz="3000" b="0" i="0" u="none" strike="noStrike" cap="none">
                <a:solidFill>
                  <a:srgbClr val="9EABAE"/>
                </a:solidFill>
                <a:latin typeface="Calibri"/>
                <a:ea typeface="Calibri"/>
                <a:cs typeface="Calibri"/>
                <a:sym typeface="Calibri"/>
              </a:defRPr>
            </a:lvl9pPr>
          </a:lstStyle>
          <a:p>
            <a:pPr marL="457200" indent="-431800" algn="l">
              <a:lnSpc>
                <a:spcPct val="150000"/>
              </a:lnSpc>
              <a:buClr>
                <a:schemeClr val="tx2"/>
              </a:buClr>
              <a:buSzPts val="3200"/>
              <a:buFont typeface="Arial"/>
              <a:buChar char="●"/>
            </a:pPr>
            <a:r>
              <a:rPr lang="en-US" dirty="0"/>
              <a:t>Discipline in preventing deficit budgeting at all levels would help minimize structural deficits from emerging.</a:t>
            </a:r>
          </a:p>
          <a:p>
            <a:pPr marL="457200" indent="-431800" algn="l">
              <a:lnSpc>
                <a:spcPct val="150000"/>
              </a:lnSpc>
              <a:buClr>
                <a:schemeClr val="tx2"/>
              </a:buClr>
              <a:buSzPts val="3200"/>
              <a:buFont typeface="Arial"/>
              <a:buChar char="●"/>
            </a:pPr>
            <a:r>
              <a:rPr lang="en-US" dirty="0"/>
              <a:t>Budget guidance on carry-forwards / contingency fund levels would support improved decision making.</a:t>
            </a:r>
          </a:p>
          <a:p>
            <a:pPr marL="457200" indent="-431800" algn="l">
              <a:lnSpc>
                <a:spcPct val="150000"/>
              </a:lnSpc>
              <a:buClr>
                <a:schemeClr val="tx2"/>
              </a:buClr>
              <a:buSzPts val="3200"/>
              <a:buFont typeface="Arial"/>
              <a:buChar char="●"/>
            </a:pPr>
            <a:r>
              <a:rPr lang="en-US" dirty="0"/>
              <a:t>Controls on deficit spending would also support improved decision making. </a:t>
            </a:r>
          </a:p>
          <a:p>
            <a:pPr marL="457200" indent="-431800" algn="l">
              <a:lnSpc>
                <a:spcPct val="150000"/>
              </a:lnSpc>
              <a:buClr>
                <a:schemeClr val="tx2"/>
              </a:buClr>
              <a:buSzPts val="3200"/>
              <a:buFont typeface="Arial"/>
              <a:buChar char="●"/>
            </a:pPr>
            <a:r>
              <a:rPr lang="en-US" dirty="0"/>
              <a:t>Including all major revenue sources within one budget model would make this approach more manageable for leaders.</a:t>
            </a:r>
          </a:p>
          <a:p>
            <a:pPr marL="457200" indent="-431800" algn="l">
              <a:lnSpc>
                <a:spcPct val="150000"/>
              </a:lnSpc>
              <a:buClr>
                <a:schemeClr val="tx2"/>
              </a:buClr>
              <a:buSzPts val="3200"/>
              <a:buFont typeface="Arial"/>
              <a:buChar char="●"/>
            </a:pPr>
            <a:endParaRPr lang="en-US" dirty="0"/>
          </a:p>
        </p:txBody>
      </p:sp>
      <p:sp>
        <p:nvSpPr>
          <p:cNvPr id="14" name="Google Shape;159;p17">
            <a:extLst>
              <a:ext uri="{FF2B5EF4-FFF2-40B4-BE49-F238E27FC236}">
                <a16:creationId xmlns:a16="http://schemas.microsoft.com/office/drawing/2014/main" id="{18789F65-77F9-B643-AB8B-6C02170146A3}"/>
              </a:ext>
            </a:extLst>
          </p:cNvPr>
          <p:cNvSpPr/>
          <p:nvPr/>
        </p:nvSpPr>
        <p:spPr>
          <a:xfrm>
            <a:off x="1291241" y="7442154"/>
            <a:ext cx="13940177" cy="2042088"/>
          </a:xfrm>
          <a:prstGeom prst="rect">
            <a:avLst/>
          </a:prstGeom>
          <a:solidFill>
            <a:srgbClr val="E2E9E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 name="Google Shape;162;p17">
            <a:extLst>
              <a:ext uri="{FF2B5EF4-FFF2-40B4-BE49-F238E27FC236}">
                <a16:creationId xmlns:a16="http://schemas.microsoft.com/office/drawing/2014/main" id="{EF8F7D27-2E15-AE46-9554-09A901B97C8A}"/>
              </a:ext>
            </a:extLst>
          </p:cNvPr>
          <p:cNvSpPr txBox="1"/>
          <p:nvPr/>
        </p:nvSpPr>
        <p:spPr>
          <a:xfrm>
            <a:off x="1701208" y="7805029"/>
            <a:ext cx="13530210" cy="598800"/>
          </a:xfrm>
          <a:prstGeom prst="rect">
            <a:avLst/>
          </a:prstGeom>
          <a:noFill/>
          <a:ln>
            <a:noFill/>
          </a:ln>
        </p:spPr>
        <p:txBody>
          <a:bodyPr spcFirstLastPara="1" wrap="square" lIns="91425" tIns="91425" rIns="91425" bIns="91425" anchor="ctr" anchorCtr="0">
            <a:noAutofit/>
          </a:bodyPr>
          <a:lstStyle/>
          <a:p>
            <a:pPr lvl="0"/>
            <a:r>
              <a:rPr lang="en-US" sz="3200" b="1" dirty="0">
                <a:solidFill>
                  <a:srgbClr val="00275B"/>
                </a:solidFill>
                <a:latin typeface="Calibri"/>
                <a:ea typeface="Calibri"/>
                <a:cs typeface="Calibri"/>
                <a:sym typeface="Calibri"/>
              </a:rPr>
              <a:t>Q: Should controls on deficit budgeting / spending be incorporated into AIB?  </a:t>
            </a:r>
            <a:endParaRPr sz="3200" b="1" dirty="0">
              <a:solidFill>
                <a:srgbClr val="00275B"/>
              </a:solidFill>
              <a:latin typeface="Calibri"/>
              <a:ea typeface="Calibri"/>
              <a:cs typeface="Calibri"/>
              <a:sym typeface="Calibri"/>
            </a:endParaRPr>
          </a:p>
        </p:txBody>
      </p:sp>
      <p:sp>
        <p:nvSpPr>
          <p:cNvPr id="16" name="Google Shape;175;p17">
            <a:extLst>
              <a:ext uri="{FF2B5EF4-FFF2-40B4-BE49-F238E27FC236}">
                <a16:creationId xmlns:a16="http://schemas.microsoft.com/office/drawing/2014/main" id="{7D031F9C-33D5-A146-8A54-8DEEEBF1A578}"/>
              </a:ext>
            </a:extLst>
          </p:cNvPr>
          <p:cNvSpPr/>
          <p:nvPr/>
        </p:nvSpPr>
        <p:spPr>
          <a:xfrm>
            <a:off x="1867485" y="8835679"/>
            <a:ext cx="1326580" cy="483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 name="TextBox 6">
            <a:extLst>
              <a:ext uri="{FF2B5EF4-FFF2-40B4-BE49-F238E27FC236}">
                <a16:creationId xmlns:a16="http://schemas.microsoft.com/office/drawing/2014/main" id="{9C1649DA-0E40-2D46-89C8-BCAAC1E61190}"/>
              </a:ext>
            </a:extLst>
          </p:cNvPr>
          <p:cNvSpPr txBox="1"/>
          <p:nvPr/>
        </p:nvSpPr>
        <p:spPr>
          <a:xfrm>
            <a:off x="15462068" y="7442154"/>
            <a:ext cx="4467497" cy="2042088"/>
          </a:xfrm>
          <a:prstGeom prst="rect">
            <a:avLst/>
          </a:prstGeom>
          <a:solidFill>
            <a:schemeClr val="bg2"/>
          </a:solidFill>
        </p:spPr>
        <p:txBody>
          <a:bodyPr wrap="square" lIns="182880" tIns="91440" rtlCol="0">
            <a:noAutofit/>
          </a:bodyPr>
          <a:lstStyle/>
          <a:p>
            <a:pPr marL="457200" indent="-436563">
              <a:lnSpc>
                <a:spcPct val="120000"/>
              </a:lnSpc>
              <a:spcBef>
                <a:spcPts val="400"/>
              </a:spcBef>
            </a:pPr>
            <a:r>
              <a:rPr lang="en-US" sz="2500" dirty="0">
                <a:solidFill>
                  <a:schemeClr val="bg1"/>
                </a:solidFill>
                <a:latin typeface="Calibri" panose="020F0502020204030204" pitchFamily="34" charset="0"/>
                <a:cs typeface="Calibri" panose="020F0502020204030204" pitchFamily="34" charset="0"/>
              </a:rPr>
              <a:t>5. 	INSTITUTIONAL EXCELLENCE</a:t>
            </a:r>
          </a:p>
          <a:p>
            <a:pPr marL="457200" indent="-436563">
              <a:lnSpc>
                <a:spcPct val="120000"/>
              </a:lnSpc>
            </a:pPr>
            <a:endParaRPr lang="en-US" dirty="0">
              <a:solidFill>
                <a:schemeClr val="bg1"/>
              </a:solidFill>
              <a:latin typeface="Calibri" panose="020F0502020204030204" pitchFamily="34" charset="0"/>
              <a:cs typeface="Calibri" panose="020F0502020204030204" pitchFamily="34" charset="0"/>
            </a:endParaRPr>
          </a:p>
          <a:p>
            <a:pPr marL="457200" indent="-436563">
              <a:lnSpc>
                <a:spcPct val="120000"/>
              </a:lnSpc>
            </a:pPr>
            <a:r>
              <a:rPr lang="en-US" sz="2500" dirty="0">
                <a:solidFill>
                  <a:schemeClr val="bg1"/>
                </a:solidFill>
                <a:latin typeface="Calibri" panose="020F0502020204030204" pitchFamily="34" charset="0"/>
                <a:cs typeface="Calibri" panose="020F0502020204030204" pitchFamily="34" charset="0"/>
              </a:rPr>
              <a:t>	</a:t>
            </a:r>
            <a:r>
              <a:rPr lang="en-US" sz="2500" dirty="0">
                <a:solidFill>
                  <a:schemeClr val="bg1"/>
                </a:solidFill>
                <a:latin typeface="Calibri Light" panose="020F0302020204030204" pitchFamily="34" charset="0"/>
                <a:cs typeface="Calibri Light" panose="020F0302020204030204" pitchFamily="34" charset="0"/>
              </a:rPr>
              <a:t>Enable a high performing institution</a:t>
            </a:r>
          </a:p>
        </p:txBody>
      </p:sp>
    </p:spTree>
    <p:extLst>
      <p:ext uri="{BB962C8B-B14F-4D97-AF65-F5344CB8AC3E}">
        <p14:creationId xmlns:p14="http://schemas.microsoft.com/office/powerpoint/2010/main" val="338639426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66"/>
        <p:cNvGrpSpPr/>
        <p:nvPr/>
      </p:nvGrpSpPr>
      <p:grpSpPr>
        <a:xfrm>
          <a:off x="0" y="0"/>
          <a:ext cx="0" cy="0"/>
          <a:chOff x="0" y="0"/>
          <a:chExt cx="0" cy="0"/>
        </a:xfrm>
      </p:grpSpPr>
      <p:sp>
        <p:nvSpPr>
          <p:cNvPr id="74" name="Google Shape;74;p11"/>
          <p:cNvSpPr txBox="1">
            <a:spLocks noGrp="1"/>
          </p:cNvSpPr>
          <p:nvPr>
            <p:ph type="title"/>
          </p:nvPr>
        </p:nvSpPr>
        <p:spPr>
          <a:xfrm>
            <a:off x="1019849" y="606250"/>
            <a:ext cx="18909715" cy="908100"/>
          </a:xfrm>
          <a:prstGeom prst="rect">
            <a:avLst/>
          </a:prstGeom>
        </p:spPr>
        <p:txBody>
          <a:bodyPr spcFirstLastPara="1" wrap="square" lIns="91425" tIns="91425" rIns="91425" bIns="91425" anchor="t" anchorCtr="0">
            <a:noAutofit/>
          </a:bodyPr>
          <a:lstStyle/>
          <a:p>
            <a:pPr marL="1098550" lvl="0" indent="-1074738"/>
            <a:r>
              <a:rPr lang="en-US" dirty="0"/>
              <a:t>13.	</a:t>
            </a:r>
            <a:r>
              <a:rPr lang="en-US" cap="all" dirty="0"/>
              <a:t>ESTABLISH ACTIVITY-INFORMED BUDGETS FOR CENTRAL SUPPORT UNITS</a:t>
            </a:r>
            <a:endParaRPr cap="all" dirty="0"/>
          </a:p>
        </p:txBody>
      </p:sp>
      <p:sp>
        <p:nvSpPr>
          <p:cNvPr id="13" name="Google Shape;57;p9">
            <a:extLst>
              <a:ext uri="{FF2B5EF4-FFF2-40B4-BE49-F238E27FC236}">
                <a16:creationId xmlns:a16="http://schemas.microsoft.com/office/drawing/2014/main" id="{1EC175D4-4C93-F648-8C72-2CBA6DF2AE36}"/>
              </a:ext>
            </a:extLst>
          </p:cNvPr>
          <p:cNvSpPr txBox="1">
            <a:spLocks/>
          </p:cNvSpPr>
          <p:nvPr/>
        </p:nvSpPr>
        <p:spPr>
          <a:xfrm>
            <a:off x="1243116" y="2596896"/>
            <a:ext cx="18296168" cy="4608648"/>
          </a:xfrm>
          <a:prstGeom prst="rect">
            <a:avLst/>
          </a:prstGeom>
          <a:noFill/>
          <a:ln>
            <a:noFill/>
          </a:ln>
        </p:spPr>
        <p:txBody>
          <a:bodyPr spcFirstLastPara="1" wrap="square" lIns="91425" tIns="91425" rIns="91425" bIns="73150" anchor="t" anchorCtr="0">
            <a:noAutofit/>
          </a:bodyPr>
          <a:lstStyle>
            <a:defPPr marR="0" lvl="0" algn="l" rtl="0">
              <a:lnSpc>
                <a:spcPct val="100000"/>
              </a:lnSpc>
              <a:spcBef>
                <a:spcPts val="0"/>
              </a:spcBef>
              <a:spcAft>
                <a:spcPts val="0"/>
              </a:spcAft>
            </a:defPPr>
            <a:lvl1pPr marR="0" lvl="0" algn="r" rtl="0">
              <a:lnSpc>
                <a:spcPct val="100000"/>
              </a:lnSpc>
              <a:spcBef>
                <a:spcPts val="0"/>
              </a:spcBef>
              <a:spcAft>
                <a:spcPts val="0"/>
              </a:spcAft>
              <a:buClr>
                <a:srgbClr val="000000"/>
              </a:buClr>
              <a:buFont typeface="Arial"/>
              <a:buNone/>
              <a:defRPr sz="3000" b="0" i="0" u="none" strike="noStrike" cap="none">
                <a:solidFill>
                  <a:srgbClr val="9EABAE"/>
                </a:solidFill>
                <a:latin typeface="Calibri"/>
                <a:ea typeface="Calibri"/>
                <a:cs typeface="Calibri"/>
                <a:sym typeface="Calibri"/>
              </a:defRPr>
            </a:lvl1pPr>
            <a:lvl2pPr marR="0" lvl="1" algn="l" rtl="0">
              <a:lnSpc>
                <a:spcPct val="100000"/>
              </a:lnSpc>
              <a:spcBef>
                <a:spcPts val="0"/>
              </a:spcBef>
              <a:spcAft>
                <a:spcPts val="0"/>
              </a:spcAft>
              <a:buClr>
                <a:srgbClr val="000000"/>
              </a:buClr>
              <a:buFont typeface="Arial"/>
              <a:buNone/>
              <a:defRPr sz="3000" b="0" i="0" u="none" strike="noStrike" cap="none">
                <a:solidFill>
                  <a:srgbClr val="9EABAE"/>
                </a:solidFill>
                <a:latin typeface="Calibri"/>
                <a:ea typeface="Calibri"/>
                <a:cs typeface="Calibri"/>
                <a:sym typeface="Calibri"/>
              </a:defRPr>
            </a:lvl2pPr>
            <a:lvl3pPr marR="0" lvl="2" algn="l" rtl="0">
              <a:lnSpc>
                <a:spcPct val="100000"/>
              </a:lnSpc>
              <a:spcBef>
                <a:spcPts val="0"/>
              </a:spcBef>
              <a:spcAft>
                <a:spcPts val="0"/>
              </a:spcAft>
              <a:buClr>
                <a:srgbClr val="000000"/>
              </a:buClr>
              <a:buFont typeface="Arial"/>
              <a:buNone/>
              <a:defRPr sz="3000" b="0" i="0" u="none" strike="noStrike" cap="none">
                <a:solidFill>
                  <a:srgbClr val="9EABAE"/>
                </a:solidFill>
                <a:latin typeface="Calibri"/>
                <a:ea typeface="Calibri"/>
                <a:cs typeface="Calibri"/>
                <a:sym typeface="Calibri"/>
              </a:defRPr>
            </a:lvl3pPr>
            <a:lvl4pPr marR="0" lvl="3" algn="l" rtl="0">
              <a:lnSpc>
                <a:spcPct val="100000"/>
              </a:lnSpc>
              <a:spcBef>
                <a:spcPts val="0"/>
              </a:spcBef>
              <a:spcAft>
                <a:spcPts val="0"/>
              </a:spcAft>
              <a:buClr>
                <a:srgbClr val="000000"/>
              </a:buClr>
              <a:buFont typeface="Arial"/>
              <a:buNone/>
              <a:defRPr sz="3000" b="0" i="0" u="none" strike="noStrike" cap="none">
                <a:solidFill>
                  <a:srgbClr val="9EABAE"/>
                </a:solidFill>
                <a:latin typeface="Calibri"/>
                <a:ea typeface="Calibri"/>
                <a:cs typeface="Calibri"/>
                <a:sym typeface="Calibri"/>
              </a:defRPr>
            </a:lvl4pPr>
            <a:lvl5pPr marR="0" lvl="4" algn="l" rtl="0">
              <a:lnSpc>
                <a:spcPct val="100000"/>
              </a:lnSpc>
              <a:spcBef>
                <a:spcPts val="0"/>
              </a:spcBef>
              <a:spcAft>
                <a:spcPts val="0"/>
              </a:spcAft>
              <a:buClr>
                <a:srgbClr val="000000"/>
              </a:buClr>
              <a:buFont typeface="Arial"/>
              <a:buNone/>
              <a:defRPr sz="3000" b="0" i="0" u="none" strike="noStrike" cap="none">
                <a:solidFill>
                  <a:srgbClr val="9EABAE"/>
                </a:solidFill>
                <a:latin typeface="Calibri"/>
                <a:ea typeface="Calibri"/>
                <a:cs typeface="Calibri"/>
                <a:sym typeface="Calibri"/>
              </a:defRPr>
            </a:lvl5pPr>
            <a:lvl6pPr marR="0" lvl="5" algn="l" rtl="0">
              <a:lnSpc>
                <a:spcPct val="100000"/>
              </a:lnSpc>
              <a:spcBef>
                <a:spcPts val="0"/>
              </a:spcBef>
              <a:spcAft>
                <a:spcPts val="0"/>
              </a:spcAft>
              <a:buClr>
                <a:srgbClr val="000000"/>
              </a:buClr>
              <a:buFont typeface="Arial"/>
              <a:buNone/>
              <a:defRPr sz="3000" b="0" i="0" u="none" strike="noStrike" cap="none">
                <a:solidFill>
                  <a:srgbClr val="9EABAE"/>
                </a:solidFill>
                <a:latin typeface="Calibri"/>
                <a:ea typeface="Calibri"/>
                <a:cs typeface="Calibri"/>
                <a:sym typeface="Calibri"/>
              </a:defRPr>
            </a:lvl6pPr>
            <a:lvl7pPr marR="0" lvl="6" algn="l" rtl="0">
              <a:lnSpc>
                <a:spcPct val="100000"/>
              </a:lnSpc>
              <a:spcBef>
                <a:spcPts val="0"/>
              </a:spcBef>
              <a:spcAft>
                <a:spcPts val="0"/>
              </a:spcAft>
              <a:buClr>
                <a:srgbClr val="000000"/>
              </a:buClr>
              <a:buFont typeface="Arial"/>
              <a:buNone/>
              <a:defRPr sz="3000" b="0" i="0" u="none" strike="noStrike" cap="none">
                <a:solidFill>
                  <a:srgbClr val="9EABAE"/>
                </a:solidFill>
                <a:latin typeface="Calibri"/>
                <a:ea typeface="Calibri"/>
                <a:cs typeface="Calibri"/>
                <a:sym typeface="Calibri"/>
              </a:defRPr>
            </a:lvl7pPr>
            <a:lvl8pPr marR="0" lvl="7" algn="l" rtl="0">
              <a:lnSpc>
                <a:spcPct val="100000"/>
              </a:lnSpc>
              <a:spcBef>
                <a:spcPts val="0"/>
              </a:spcBef>
              <a:spcAft>
                <a:spcPts val="0"/>
              </a:spcAft>
              <a:buClr>
                <a:srgbClr val="000000"/>
              </a:buClr>
              <a:buFont typeface="Arial"/>
              <a:buNone/>
              <a:defRPr sz="3000" b="0" i="0" u="none" strike="noStrike" cap="none">
                <a:solidFill>
                  <a:srgbClr val="9EABAE"/>
                </a:solidFill>
                <a:latin typeface="Calibri"/>
                <a:ea typeface="Calibri"/>
                <a:cs typeface="Calibri"/>
                <a:sym typeface="Calibri"/>
              </a:defRPr>
            </a:lvl8pPr>
            <a:lvl9pPr marR="0" lvl="8" algn="l" rtl="0">
              <a:lnSpc>
                <a:spcPct val="100000"/>
              </a:lnSpc>
              <a:spcBef>
                <a:spcPts val="0"/>
              </a:spcBef>
              <a:spcAft>
                <a:spcPts val="0"/>
              </a:spcAft>
              <a:buClr>
                <a:srgbClr val="000000"/>
              </a:buClr>
              <a:buFont typeface="Arial"/>
              <a:buNone/>
              <a:defRPr sz="3000" b="0" i="0" u="none" strike="noStrike" cap="none">
                <a:solidFill>
                  <a:srgbClr val="9EABAE"/>
                </a:solidFill>
                <a:latin typeface="Calibri"/>
                <a:ea typeface="Calibri"/>
                <a:cs typeface="Calibri"/>
                <a:sym typeface="Calibri"/>
              </a:defRPr>
            </a:lvl9pPr>
          </a:lstStyle>
          <a:p>
            <a:pPr marL="457200" indent="-431800" algn="l">
              <a:lnSpc>
                <a:spcPct val="150000"/>
              </a:lnSpc>
              <a:buClr>
                <a:schemeClr val="tx2"/>
              </a:buClr>
              <a:buSzPts val="3200"/>
              <a:buFont typeface="Arial"/>
              <a:buChar char="●"/>
            </a:pPr>
            <a:r>
              <a:rPr lang="en-US" dirty="0"/>
              <a:t>Central Support Units are not currently funded via activity metrics, even where scaling is appropriate.</a:t>
            </a:r>
          </a:p>
          <a:p>
            <a:pPr marL="457200" indent="-431800" algn="l">
              <a:lnSpc>
                <a:spcPct val="150000"/>
              </a:lnSpc>
              <a:buClr>
                <a:schemeClr val="tx2"/>
              </a:buClr>
              <a:buSzPts val="3200"/>
              <a:buFont typeface="Arial"/>
              <a:buChar char="●"/>
            </a:pPr>
            <a:r>
              <a:rPr lang="en-US" dirty="0"/>
              <a:t>Support for RII services, in particular,  should scale with research and innovation to enable consistent, high quality staffing of required RII compliance and administrative functions, and to deliver great service to faculty.</a:t>
            </a:r>
          </a:p>
          <a:p>
            <a:pPr marL="457200" indent="-431800" algn="l">
              <a:lnSpc>
                <a:spcPct val="150000"/>
              </a:lnSpc>
              <a:buClr>
                <a:schemeClr val="tx2"/>
              </a:buClr>
              <a:buSzPts val="3200"/>
              <a:buFont typeface="Arial"/>
              <a:buChar char="●"/>
            </a:pPr>
            <a:r>
              <a:rPr lang="en-US" dirty="0"/>
              <a:t>There is a lack of transparency around allocations to Central Support Units.</a:t>
            </a:r>
          </a:p>
          <a:p>
            <a:pPr marL="457200" indent="-431800" algn="l">
              <a:lnSpc>
                <a:spcPct val="150000"/>
              </a:lnSpc>
              <a:buClr>
                <a:schemeClr val="tx2"/>
              </a:buClr>
              <a:buSzPts val="3200"/>
              <a:buFont typeface="Arial"/>
              <a:buChar char="●"/>
            </a:pPr>
            <a:r>
              <a:rPr lang="en-US" dirty="0"/>
              <a:t>The strategic objectives for Central Support Units are unclear to many.</a:t>
            </a:r>
          </a:p>
        </p:txBody>
      </p:sp>
      <p:sp>
        <p:nvSpPr>
          <p:cNvPr id="14" name="Google Shape;159;p17">
            <a:extLst>
              <a:ext uri="{FF2B5EF4-FFF2-40B4-BE49-F238E27FC236}">
                <a16:creationId xmlns:a16="http://schemas.microsoft.com/office/drawing/2014/main" id="{18789F65-77F9-B643-AB8B-6C02170146A3}"/>
              </a:ext>
            </a:extLst>
          </p:cNvPr>
          <p:cNvSpPr/>
          <p:nvPr/>
        </p:nvSpPr>
        <p:spPr>
          <a:xfrm>
            <a:off x="1291241" y="7442154"/>
            <a:ext cx="13940177" cy="2042088"/>
          </a:xfrm>
          <a:prstGeom prst="rect">
            <a:avLst/>
          </a:prstGeom>
          <a:solidFill>
            <a:srgbClr val="E2E9E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 name="Google Shape;162;p17">
            <a:extLst>
              <a:ext uri="{FF2B5EF4-FFF2-40B4-BE49-F238E27FC236}">
                <a16:creationId xmlns:a16="http://schemas.microsoft.com/office/drawing/2014/main" id="{EF8F7D27-2E15-AE46-9554-09A901B97C8A}"/>
              </a:ext>
            </a:extLst>
          </p:cNvPr>
          <p:cNvSpPr txBox="1"/>
          <p:nvPr/>
        </p:nvSpPr>
        <p:spPr>
          <a:xfrm>
            <a:off x="1701208" y="7805029"/>
            <a:ext cx="13530210" cy="598800"/>
          </a:xfrm>
          <a:prstGeom prst="rect">
            <a:avLst/>
          </a:prstGeom>
          <a:noFill/>
          <a:ln>
            <a:noFill/>
          </a:ln>
        </p:spPr>
        <p:txBody>
          <a:bodyPr spcFirstLastPara="1" wrap="square" lIns="91425" tIns="91425" rIns="91425" bIns="91425" anchor="ctr" anchorCtr="0">
            <a:noAutofit/>
          </a:bodyPr>
          <a:lstStyle/>
          <a:p>
            <a:pPr lvl="0"/>
            <a:r>
              <a:rPr lang="en-US" sz="3200" b="1" dirty="0">
                <a:solidFill>
                  <a:srgbClr val="00275B"/>
                </a:solidFill>
                <a:latin typeface="Calibri"/>
                <a:ea typeface="Calibri"/>
                <a:cs typeface="Calibri"/>
                <a:sym typeface="Calibri"/>
              </a:rPr>
              <a:t>Q: Should AIB include activity-informed budgeting for central support needs?</a:t>
            </a:r>
            <a:endParaRPr sz="3200" b="1" dirty="0">
              <a:solidFill>
                <a:srgbClr val="00275B"/>
              </a:solidFill>
              <a:latin typeface="Calibri"/>
              <a:ea typeface="Calibri"/>
              <a:cs typeface="Calibri"/>
              <a:sym typeface="Calibri"/>
            </a:endParaRPr>
          </a:p>
        </p:txBody>
      </p:sp>
      <p:sp>
        <p:nvSpPr>
          <p:cNvPr id="16" name="Google Shape;175;p17">
            <a:extLst>
              <a:ext uri="{FF2B5EF4-FFF2-40B4-BE49-F238E27FC236}">
                <a16:creationId xmlns:a16="http://schemas.microsoft.com/office/drawing/2014/main" id="{7D031F9C-33D5-A146-8A54-8DEEEBF1A578}"/>
              </a:ext>
            </a:extLst>
          </p:cNvPr>
          <p:cNvSpPr/>
          <p:nvPr/>
        </p:nvSpPr>
        <p:spPr>
          <a:xfrm>
            <a:off x="1867485" y="8835679"/>
            <a:ext cx="1326580" cy="483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 name="TextBox 6">
            <a:extLst>
              <a:ext uri="{FF2B5EF4-FFF2-40B4-BE49-F238E27FC236}">
                <a16:creationId xmlns:a16="http://schemas.microsoft.com/office/drawing/2014/main" id="{9BDFA8D9-E7A2-A949-A1DF-349C23B63495}"/>
              </a:ext>
            </a:extLst>
          </p:cNvPr>
          <p:cNvSpPr txBox="1"/>
          <p:nvPr/>
        </p:nvSpPr>
        <p:spPr>
          <a:xfrm>
            <a:off x="15462068" y="7442154"/>
            <a:ext cx="4467497" cy="2042088"/>
          </a:xfrm>
          <a:prstGeom prst="rect">
            <a:avLst/>
          </a:prstGeom>
          <a:solidFill>
            <a:schemeClr val="bg2"/>
          </a:solidFill>
        </p:spPr>
        <p:txBody>
          <a:bodyPr wrap="square" lIns="182880" tIns="91440" rtlCol="0">
            <a:noAutofit/>
          </a:bodyPr>
          <a:lstStyle/>
          <a:p>
            <a:pPr marL="457200" indent="-436563">
              <a:lnSpc>
                <a:spcPct val="120000"/>
              </a:lnSpc>
              <a:spcBef>
                <a:spcPts val="400"/>
              </a:spcBef>
            </a:pPr>
            <a:r>
              <a:rPr lang="en-US" sz="2500" dirty="0">
                <a:solidFill>
                  <a:schemeClr val="bg1"/>
                </a:solidFill>
                <a:latin typeface="Calibri" panose="020F0502020204030204" pitchFamily="34" charset="0"/>
                <a:cs typeface="Calibri" panose="020F0502020204030204" pitchFamily="34" charset="0"/>
              </a:rPr>
              <a:t>5. 	INSTITUTIONAL EXCELLENCE</a:t>
            </a:r>
          </a:p>
          <a:p>
            <a:pPr marL="457200" indent="-436563">
              <a:lnSpc>
                <a:spcPct val="120000"/>
              </a:lnSpc>
            </a:pPr>
            <a:endParaRPr lang="en-US" dirty="0">
              <a:solidFill>
                <a:schemeClr val="bg1"/>
              </a:solidFill>
              <a:latin typeface="Calibri" panose="020F0502020204030204" pitchFamily="34" charset="0"/>
              <a:cs typeface="Calibri" panose="020F0502020204030204" pitchFamily="34" charset="0"/>
            </a:endParaRPr>
          </a:p>
          <a:p>
            <a:pPr marL="457200" indent="-436563">
              <a:lnSpc>
                <a:spcPct val="120000"/>
              </a:lnSpc>
            </a:pPr>
            <a:r>
              <a:rPr lang="en-US" sz="2500" dirty="0">
                <a:solidFill>
                  <a:schemeClr val="bg1"/>
                </a:solidFill>
                <a:latin typeface="Calibri" panose="020F0502020204030204" pitchFamily="34" charset="0"/>
                <a:cs typeface="Calibri" panose="020F0502020204030204" pitchFamily="34" charset="0"/>
              </a:rPr>
              <a:t>	</a:t>
            </a:r>
            <a:r>
              <a:rPr lang="en-US" sz="2500" dirty="0">
                <a:solidFill>
                  <a:schemeClr val="bg1"/>
                </a:solidFill>
                <a:latin typeface="Calibri Light" panose="020F0302020204030204" pitchFamily="34" charset="0"/>
                <a:cs typeface="Calibri Light" panose="020F0302020204030204" pitchFamily="34" charset="0"/>
              </a:rPr>
              <a:t>Enable a high performing institution</a:t>
            </a:r>
          </a:p>
        </p:txBody>
      </p:sp>
    </p:spTree>
    <p:extLst>
      <p:ext uri="{BB962C8B-B14F-4D97-AF65-F5344CB8AC3E}">
        <p14:creationId xmlns:p14="http://schemas.microsoft.com/office/powerpoint/2010/main" val="287450472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66"/>
        <p:cNvGrpSpPr/>
        <p:nvPr/>
      </p:nvGrpSpPr>
      <p:grpSpPr>
        <a:xfrm>
          <a:off x="0" y="0"/>
          <a:ext cx="0" cy="0"/>
          <a:chOff x="0" y="0"/>
          <a:chExt cx="0" cy="0"/>
        </a:xfrm>
      </p:grpSpPr>
      <p:sp>
        <p:nvSpPr>
          <p:cNvPr id="74" name="Google Shape;74;p11"/>
          <p:cNvSpPr txBox="1">
            <a:spLocks noGrp="1"/>
          </p:cNvSpPr>
          <p:nvPr>
            <p:ph type="title"/>
          </p:nvPr>
        </p:nvSpPr>
        <p:spPr>
          <a:xfrm>
            <a:off x="1019849" y="606250"/>
            <a:ext cx="18909715" cy="908100"/>
          </a:xfrm>
          <a:prstGeom prst="rect">
            <a:avLst/>
          </a:prstGeom>
        </p:spPr>
        <p:txBody>
          <a:bodyPr spcFirstLastPara="1" wrap="square" lIns="91425" tIns="91425" rIns="91425" bIns="91425" anchor="t" anchorCtr="0">
            <a:noAutofit/>
          </a:bodyPr>
          <a:lstStyle/>
          <a:p>
            <a:pPr marL="1098550" lvl="0" indent="-1074738"/>
            <a:r>
              <a:rPr lang="en-US" dirty="0"/>
              <a:t>14.	</a:t>
            </a:r>
            <a:r>
              <a:rPr lang="en-US" cap="all" dirty="0"/>
              <a:t>MANAGE ADEQUATE funds centrally to meet institutional strategic needs</a:t>
            </a:r>
            <a:endParaRPr cap="all" dirty="0"/>
          </a:p>
        </p:txBody>
      </p:sp>
      <p:sp>
        <p:nvSpPr>
          <p:cNvPr id="13" name="Google Shape;57;p9">
            <a:extLst>
              <a:ext uri="{FF2B5EF4-FFF2-40B4-BE49-F238E27FC236}">
                <a16:creationId xmlns:a16="http://schemas.microsoft.com/office/drawing/2014/main" id="{1EC175D4-4C93-F648-8C72-2CBA6DF2AE36}"/>
              </a:ext>
            </a:extLst>
          </p:cNvPr>
          <p:cNvSpPr txBox="1">
            <a:spLocks/>
          </p:cNvSpPr>
          <p:nvPr/>
        </p:nvSpPr>
        <p:spPr>
          <a:xfrm>
            <a:off x="1243116" y="2596896"/>
            <a:ext cx="18686448" cy="4608648"/>
          </a:xfrm>
          <a:prstGeom prst="rect">
            <a:avLst/>
          </a:prstGeom>
          <a:noFill/>
          <a:ln>
            <a:noFill/>
          </a:ln>
        </p:spPr>
        <p:txBody>
          <a:bodyPr spcFirstLastPara="1" wrap="square" lIns="91425" tIns="91425" rIns="91425" bIns="73150" anchor="t" anchorCtr="0">
            <a:noAutofit/>
          </a:bodyPr>
          <a:lstStyle>
            <a:defPPr marR="0" lvl="0" algn="l" rtl="0">
              <a:lnSpc>
                <a:spcPct val="100000"/>
              </a:lnSpc>
              <a:spcBef>
                <a:spcPts val="0"/>
              </a:spcBef>
              <a:spcAft>
                <a:spcPts val="0"/>
              </a:spcAft>
            </a:defPPr>
            <a:lvl1pPr marR="0" lvl="0" algn="r" rtl="0">
              <a:lnSpc>
                <a:spcPct val="100000"/>
              </a:lnSpc>
              <a:spcBef>
                <a:spcPts val="0"/>
              </a:spcBef>
              <a:spcAft>
                <a:spcPts val="0"/>
              </a:spcAft>
              <a:buClr>
                <a:srgbClr val="000000"/>
              </a:buClr>
              <a:buFont typeface="Arial"/>
              <a:buNone/>
              <a:defRPr sz="3000" b="0" i="0" u="none" strike="noStrike" cap="none">
                <a:solidFill>
                  <a:srgbClr val="9EABAE"/>
                </a:solidFill>
                <a:latin typeface="Calibri"/>
                <a:ea typeface="Calibri"/>
                <a:cs typeface="Calibri"/>
                <a:sym typeface="Calibri"/>
              </a:defRPr>
            </a:lvl1pPr>
            <a:lvl2pPr marR="0" lvl="1" algn="l" rtl="0">
              <a:lnSpc>
                <a:spcPct val="100000"/>
              </a:lnSpc>
              <a:spcBef>
                <a:spcPts val="0"/>
              </a:spcBef>
              <a:spcAft>
                <a:spcPts val="0"/>
              </a:spcAft>
              <a:buClr>
                <a:srgbClr val="000000"/>
              </a:buClr>
              <a:buFont typeface="Arial"/>
              <a:buNone/>
              <a:defRPr sz="3000" b="0" i="0" u="none" strike="noStrike" cap="none">
                <a:solidFill>
                  <a:srgbClr val="9EABAE"/>
                </a:solidFill>
                <a:latin typeface="Calibri"/>
                <a:ea typeface="Calibri"/>
                <a:cs typeface="Calibri"/>
                <a:sym typeface="Calibri"/>
              </a:defRPr>
            </a:lvl2pPr>
            <a:lvl3pPr marR="0" lvl="2" algn="l" rtl="0">
              <a:lnSpc>
                <a:spcPct val="100000"/>
              </a:lnSpc>
              <a:spcBef>
                <a:spcPts val="0"/>
              </a:spcBef>
              <a:spcAft>
                <a:spcPts val="0"/>
              </a:spcAft>
              <a:buClr>
                <a:srgbClr val="000000"/>
              </a:buClr>
              <a:buFont typeface="Arial"/>
              <a:buNone/>
              <a:defRPr sz="3000" b="0" i="0" u="none" strike="noStrike" cap="none">
                <a:solidFill>
                  <a:srgbClr val="9EABAE"/>
                </a:solidFill>
                <a:latin typeface="Calibri"/>
                <a:ea typeface="Calibri"/>
                <a:cs typeface="Calibri"/>
                <a:sym typeface="Calibri"/>
              </a:defRPr>
            </a:lvl3pPr>
            <a:lvl4pPr marR="0" lvl="3" algn="l" rtl="0">
              <a:lnSpc>
                <a:spcPct val="100000"/>
              </a:lnSpc>
              <a:spcBef>
                <a:spcPts val="0"/>
              </a:spcBef>
              <a:spcAft>
                <a:spcPts val="0"/>
              </a:spcAft>
              <a:buClr>
                <a:srgbClr val="000000"/>
              </a:buClr>
              <a:buFont typeface="Arial"/>
              <a:buNone/>
              <a:defRPr sz="3000" b="0" i="0" u="none" strike="noStrike" cap="none">
                <a:solidFill>
                  <a:srgbClr val="9EABAE"/>
                </a:solidFill>
                <a:latin typeface="Calibri"/>
                <a:ea typeface="Calibri"/>
                <a:cs typeface="Calibri"/>
                <a:sym typeface="Calibri"/>
              </a:defRPr>
            </a:lvl4pPr>
            <a:lvl5pPr marR="0" lvl="4" algn="l" rtl="0">
              <a:lnSpc>
                <a:spcPct val="100000"/>
              </a:lnSpc>
              <a:spcBef>
                <a:spcPts val="0"/>
              </a:spcBef>
              <a:spcAft>
                <a:spcPts val="0"/>
              </a:spcAft>
              <a:buClr>
                <a:srgbClr val="000000"/>
              </a:buClr>
              <a:buFont typeface="Arial"/>
              <a:buNone/>
              <a:defRPr sz="3000" b="0" i="0" u="none" strike="noStrike" cap="none">
                <a:solidFill>
                  <a:srgbClr val="9EABAE"/>
                </a:solidFill>
                <a:latin typeface="Calibri"/>
                <a:ea typeface="Calibri"/>
                <a:cs typeface="Calibri"/>
                <a:sym typeface="Calibri"/>
              </a:defRPr>
            </a:lvl5pPr>
            <a:lvl6pPr marR="0" lvl="5" algn="l" rtl="0">
              <a:lnSpc>
                <a:spcPct val="100000"/>
              </a:lnSpc>
              <a:spcBef>
                <a:spcPts val="0"/>
              </a:spcBef>
              <a:spcAft>
                <a:spcPts val="0"/>
              </a:spcAft>
              <a:buClr>
                <a:srgbClr val="000000"/>
              </a:buClr>
              <a:buFont typeface="Arial"/>
              <a:buNone/>
              <a:defRPr sz="3000" b="0" i="0" u="none" strike="noStrike" cap="none">
                <a:solidFill>
                  <a:srgbClr val="9EABAE"/>
                </a:solidFill>
                <a:latin typeface="Calibri"/>
                <a:ea typeface="Calibri"/>
                <a:cs typeface="Calibri"/>
                <a:sym typeface="Calibri"/>
              </a:defRPr>
            </a:lvl6pPr>
            <a:lvl7pPr marR="0" lvl="6" algn="l" rtl="0">
              <a:lnSpc>
                <a:spcPct val="100000"/>
              </a:lnSpc>
              <a:spcBef>
                <a:spcPts val="0"/>
              </a:spcBef>
              <a:spcAft>
                <a:spcPts val="0"/>
              </a:spcAft>
              <a:buClr>
                <a:srgbClr val="000000"/>
              </a:buClr>
              <a:buFont typeface="Arial"/>
              <a:buNone/>
              <a:defRPr sz="3000" b="0" i="0" u="none" strike="noStrike" cap="none">
                <a:solidFill>
                  <a:srgbClr val="9EABAE"/>
                </a:solidFill>
                <a:latin typeface="Calibri"/>
                <a:ea typeface="Calibri"/>
                <a:cs typeface="Calibri"/>
                <a:sym typeface="Calibri"/>
              </a:defRPr>
            </a:lvl7pPr>
            <a:lvl8pPr marR="0" lvl="7" algn="l" rtl="0">
              <a:lnSpc>
                <a:spcPct val="100000"/>
              </a:lnSpc>
              <a:spcBef>
                <a:spcPts val="0"/>
              </a:spcBef>
              <a:spcAft>
                <a:spcPts val="0"/>
              </a:spcAft>
              <a:buClr>
                <a:srgbClr val="000000"/>
              </a:buClr>
              <a:buFont typeface="Arial"/>
              <a:buNone/>
              <a:defRPr sz="3000" b="0" i="0" u="none" strike="noStrike" cap="none">
                <a:solidFill>
                  <a:srgbClr val="9EABAE"/>
                </a:solidFill>
                <a:latin typeface="Calibri"/>
                <a:ea typeface="Calibri"/>
                <a:cs typeface="Calibri"/>
                <a:sym typeface="Calibri"/>
              </a:defRPr>
            </a:lvl8pPr>
            <a:lvl9pPr marR="0" lvl="8" algn="l" rtl="0">
              <a:lnSpc>
                <a:spcPct val="100000"/>
              </a:lnSpc>
              <a:spcBef>
                <a:spcPts val="0"/>
              </a:spcBef>
              <a:spcAft>
                <a:spcPts val="0"/>
              </a:spcAft>
              <a:buClr>
                <a:srgbClr val="000000"/>
              </a:buClr>
              <a:buFont typeface="Arial"/>
              <a:buNone/>
              <a:defRPr sz="3000" b="0" i="0" u="none" strike="noStrike" cap="none">
                <a:solidFill>
                  <a:srgbClr val="9EABAE"/>
                </a:solidFill>
                <a:latin typeface="Calibri"/>
                <a:ea typeface="Calibri"/>
                <a:cs typeface="Calibri"/>
                <a:sym typeface="Calibri"/>
              </a:defRPr>
            </a:lvl9pPr>
          </a:lstStyle>
          <a:p>
            <a:pPr marL="457200" indent="-431800" algn="l">
              <a:lnSpc>
                <a:spcPct val="150000"/>
              </a:lnSpc>
              <a:buClr>
                <a:schemeClr val="tx2"/>
              </a:buClr>
              <a:buSzPts val="3200"/>
              <a:buFont typeface="Arial"/>
              <a:buChar char="●"/>
            </a:pPr>
            <a:r>
              <a:rPr lang="en-US" dirty="0"/>
              <a:t>There is general recognition that RCM does not adequately address institutional strategic objectives, which may require large scale investments in individual Colleges, Centers or Institutes, or in campus infrastructure, to elevate the institution overall and leverage new opportunities.</a:t>
            </a:r>
          </a:p>
          <a:p>
            <a:pPr marL="457200" indent="-431800" algn="l">
              <a:lnSpc>
                <a:spcPct val="150000"/>
              </a:lnSpc>
              <a:buClr>
                <a:schemeClr val="tx2"/>
              </a:buClr>
              <a:buSzPts val="3200"/>
              <a:buFont typeface="Arial"/>
              <a:buChar char="●"/>
            </a:pPr>
            <a:r>
              <a:rPr lang="en-US" dirty="0"/>
              <a:t>RII should have the resources to strategically invest in our research CORES in a more forward-looking manner, anticipating and serving our most significant multi-disciplinary and multi-unit research needs.</a:t>
            </a:r>
          </a:p>
          <a:p>
            <a:pPr marL="457200" indent="-431800" algn="l">
              <a:lnSpc>
                <a:spcPct val="150000"/>
              </a:lnSpc>
              <a:buClr>
                <a:schemeClr val="tx2"/>
              </a:buClr>
              <a:buSzPts val="3200"/>
              <a:buFont typeface="Arial"/>
              <a:buChar char="●"/>
            </a:pPr>
            <a:r>
              <a:rPr lang="en-US" dirty="0"/>
              <a:t>RII should stimulate and strengthen non-STEM research as well as the STEM-focused high $$ research areas.</a:t>
            </a:r>
          </a:p>
          <a:p>
            <a:pPr marL="457200" indent="-431800" algn="l">
              <a:lnSpc>
                <a:spcPct val="150000"/>
              </a:lnSpc>
              <a:buClr>
                <a:schemeClr val="tx2"/>
              </a:buClr>
              <a:buSzPts val="3200"/>
              <a:buFont typeface="Arial"/>
              <a:buChar char="●"/>
            </a:pPr>
            <a:endParaRPr lang="en-US" dirty="0"/>
          </a:p>
          <a:p>
            <a:pPr marL="457200" indent="-431800" algn="l">
              <a:lnSpc>
                <a:spcPct val="150000"/>
              </a:lnSpc>
              <a:buClr>
                <a:schemeClr val="tx2"/>
              </a:buClr>
              <a:buSzPts val="3200"/>
              <a:buFont typeface="Arial"/>
              <a:buChar char="●"/>
            </a:pPr>
            <a:endParaRPr lang="en-US" dirty="0"/>
          </a:p>
          <a:p>
            <a:pPr marL="457200" indent="-431800" algn="l">
              <a:lnSpc>
                <a:spcPct val="150000"/>
              </a:lnSpc>
              <a:buClr>
                <a:schemeClr val="tx2"/>
              </a:buClr>
              <a:buSzPts val="3200"/>
              <a:buFont typeface="Arial"/>
              <a:buChar char="●"/>
            </a:pPr>
            <a:endParaRPr lang="en-US" dirty="0"/>
          </a:p>
        </p:txBody>
      </p:sp>
      <p:sp>
        <p:nvSpPr>
          <p:cNvPr id="14" name="Google Shape;159;p17">
            <a:extLst>
              <a:ext uri="{FF2B5EF4-FFF2-40B4-BE49-F238E27FC236}">
                <a16:creationId xmlns:a16="http://schemas.microsoft.com/office/drawing/2014/main" id="{18789F65-77F9-B643-AB8B-6C02170146A3}"/>
              </a:ext>
            </a:extLst>
          </p:cNvPr>
          <p:cNvSpPr/>
          <p:nvPr/>
        </p:nvSpPr>
        <p:spPr>
          <a:xfrm>
            <a:off x="1291241" y="7442154"/>
            <a:ext cx="13940177" cy="2042088"/>
          </a:xfrm>
          <a:prstGeom prst="rect">
            <a:avLst/>
          </a:prstGeom>
          <a:solidFill>
            <a:srgbClr val="E2E9E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 name="Google Shape;162;p17">
            <a:extLst>
              <a:ext uri="{FF2B5EF4-FFF2-40B4-BE49-F238E27FC236}">
                <a16:creationId xmlns:a16="http://schemas.microsoft.com/office/drawing/2014/main" id="{EF8F7D27-2E15-AE46-9554-09A901B97C8A}"/>
              </a:ext>
            </a:extLst>
          </p:cNvPr>
          <p:cNvSpPr txBox="1"/>
          <p:nvPr/>
        </p:nvSpPr>
        <p:spPr>
          <a:xfrm>
            <a:off x="1701208" y="7805029"/>
            <a:ext cx="13530210" cy="598800"/>
          </a:xfrm>
          <a:prstGeom prst="rect">
            <a:avLst/>
          </a:prstGeom>
          <a:noFill/>
          <a:ln>
            <a:noFill/>
          </a:ln>
        </p:spPr>
        <p:txBody>
          <a:bodyPr spcFirstLastPara="1" wrap="square" lIns="91425" tIns="91425" rIns="91425" bIns="91425" anchor="ctr" anchorCtr="0">
            <a:noAutofit/>
          </a:bodyPr>
          <a:lstStyle/>
          <a:p>
            <a:pPr lvl="0"/>
            <a:r>
              <a:rPr lang="en-US" sz="3200" b="1" dirty="0">
                <a:solidFill>
                  <a:srgbClr val="00275B"/>
                </a:solidFill>
                <a:latin typeface="Calibri"/>
                <a:ea typeface="Calibri"/>
                <a:cs typeface="Calibri"/>
                <a:sym typeface="Calibri"/>
              </a:rPr>
              <a:t>Q: Should AIB address the need for periodic institutional strategic investments?</a:t>
            </a:r>
            <a:endParaRPr sz="3200" b="1" dirty="0">
              <a:solidFill>
                <a:srgbClr val="00275B"/>
              </a:solidFill>
              <a:latin typeface="Calibri"/>
              <a:ea typeface="Calibri"/>
              <a:cs typeface="Calibri"/>
              <a:sym typeface="Calibri"/>
            </a:endParaRPr>
          </a:p>
        </p:txBody>
      </p:sp>
      <p:sp>
        <p:nvSpPr>
          <p:cNvPr id="16" name="Google Shape;175;p17">
            <a:extLst>
              <a:ext uri="{FF2B5EF4-FFF2-40B4-BE49-F238E27FC236}">
                <a16:creationId xmlns:a16="http://schemas.microsoft.com/office/drawing/2014/main" id="{7D031F9C-33D5-A146-8A54-8DEEEBF1A578}"/>
              </a:ext>
            </a:extLst>
          </p:cNvPr>
          <p:cNvSpPr/>
          <p:nvPr/>
        </p:nvSpPr>
        <p:spPr>
          <a:xfrm>
            <a:off x="1867485" y="8835679"/>
            <a:ext cx="1326580" cy="483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 name="TextBox 6">
            <a:extLst>
              <a:ext uri="{FF2B5EF4-FFF2-40B4-BE49-F238E27FC236}">
                <a16:creationId xmlns:a16="http://schemas.microsoft.com/office/drawing/2014/main" id="{9BDFA8D9-E7A2-A949-A1DF-349C23B63495}"/>
              </a:ext>
            </a:extLst>
          </p:cNvPr>
          <p:cNvSpPr txBox="1"/>
          <p:nvPr/>
        </p:nvSpPr>
        <p:spPr>
          <a:xfrm>
            <a:off x="15462068" y="7442154"/>
            <a:ext cx="4467497" cy="2042088"/>
          </a:xfrm>
          <a:prstGeom prst="rect">
            <a:avLst/>
          </a:prstGeom>
          <a:solidFill>
            <a:schemeClr val="bg2"/>
          </a:solidFill>
        </p:spPr>
        <p:txBody>
          <a:bodyPr wrap="square" lIns="182880" tIns="91440" rtlCol="0">
            <a:noAutofit/>
          </a:bodyPr>
          <a:lstStyle/>
          <a:p>
            <a:pPr marL="457200" indent="-436563">
              <a:lnSpc>
                <a:spcPct val="120000"/>
              </a:lnSpc>
              <a:spcBef>
                <a:spcPts val="400"/>
              </a:spcBef>
            </a:pPr>
            <a:r>
              <a:rPr lang="en-US" sz="2500" dirty="0">
                <a:solidFill>
                  <a:schemeClr val="bg1"/>
                </a:solidFill>
                <a:latin typeface="Calibri" panose="020F0502020204030204" pitchFamily="34" charset="0"/>
                <a:cs typeface="Calibri" panose="020F0502020204030204" pitchFamily="34" charset="0"/>
              </a:rPr>
              <a:t>5. 	INSTITUTIONAL EXCELLENCE</a:t>
            </a:r>
          </a:p>
          <a:p>
            <a:pPr marL="457200" indent="-436563">
              <a:lnSpc>
                <a:spcPct val="120000"/>
              </a:lnSpc>
            </a:pPr>
            <a:endParaRPr lang="en-US" dirty="0">
              <a:solidFill>
                <a:schemeClr val="bg1"/>
              </a:solidFill>
              <a:latin typeface="Calibri" panose="020F0502020204030204" pitchFamily="34" charset="0"/>
              <a:cs typeface="Calibri" panose="020F0502020204030204" pitchFamily="34" charset="0"/>
            </a:endParaRPr>
          </a:p>
          <a:p>
            <a:pPr marL="457200" indent="-436563">
              <a:lnSpc>
                <a:spcPct val="120000"/>
              </a:lnSpc>
            </a:pPr>
            <a:r>
              <a:rPr lang="en-US" sz="2500" dirty="0">
                <a:solidFill>
                  <a:schemeClr val="bg1"/>
                </a:solidFill>
                <a:latin typeface="Calibri" panose="020F0502020204030204" pitchFamily="34" charset="0"/>
                <a:cs typeface="Calibri" panose="020F0502020204030204" pitchFamily="34" charset="0"/>
              </a:rPr>
              <a:t>	</a:t>
            </a:r>
            <a:r>
              <a:rPr lang="en-US" sz="2500" dirty="0">
                <a:solidFill>
                  <a:schemeClr val="bg1"/>
                </a:solidFill>
                <a:latin typeface="Calibri Light" panose="020F0302020204030204" pitchFamily="34" charset="0"/>
                <a:cs typeface="Calibri Light" panose="020F0302020204030204" pitchFamily="34" charset="0"/>
              </a:rPr>
              <a:t>Enable a high performing institution</a:t>
            </a:r>
          </a:p>
        </p:txBody>
      </p:sp>
    </p:spTree>
    <p:extLst>
      <p:ext uri="{BB962C8B-B14F-4D97-AF65-F5344CB8AC3E}">
        <p14:creationId xmlns:p14="http://schemas.microsoft.com/office/powerpoint/2010/main" val="84898286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66"/>
        <p:cNvGrpSpPr/>
        <p:nvPr/>
      </p:nvGrpSpPr>
      <p:grpSpPr>
        <a:xfrm>
          <a:off x="0" y="0"/>
          <a:ext cx="0" cy="0"/>
          <a:chOff x="0" y="0"/>
          <a:chExt cx="0" cy="0"/>
        </a:xfrm>
      </p:grpSpPr>
      <p:sp>
        <p:nvSpPr>
          <p:cNvPr id="74" name="Google Shape;74;p11"/>
          <p:cNvSpPr txBox="1">
            <a:spLocks noGrp="1"/>
          </p:cNvSpPr>
          <p:nvPr>
            <p:ph type="title"/>
          </p:nvPr>
        </p:nvSpPr>
        <p:spPr>
          <a:xfrm>
            <a:off x="1019850" y="606250"/>
            <a:ext cx="14864584" cy="908100"/>
          </a:xfrm>
          <a:prstGeom prst="rect">
            <a:avLst/>
          </a:prstGeom>
        </p:spPr>
        <p:txBody>
          <a:bodyPr spcFirstLastPara="1" wrap="square" lIns="91425" tIns="91425" rIns="91425" bIns="91425" anchor="t" anchorCtr="0">
            <a:noAutofit/>
          </a:bodyPr>
          <a:lstStyle/>
          <a:p>
            <a:pPr marL="1098550" lvl="0" indent="-1074738"/>
            <a:r>
              <a:rPr lang="en-US" dirty="0"/>
              <a:t>15.	</a:t>
            </a:r>
            <a:r>
              <a:rPr lang="en-US" cap="all" dirty="0"/>
              <a:t>Budgets to include an Activity Informed component and a Strategic Budget Adjustment component</a:t>
            </a:r>
            <a:endParaRPr cap="all" dirty="0"/>
          </a:p>
        </p:txBody>
      </p:sp>
      <p:sp>
        <p:nvSpPr>
          <p:cNvPr id="13" name="Google Shape;57;p9">
            <a:extLst>
              <a:ext uri="{FF2B5EF4-FFF2-40B4-BE49-F238E27FC236}">
                <a16:creationId xmlns:a16="http://schemas.microsoft.com/office/drawing/2014/main" id="{1EC175D4-4C93-F648-8C72-2CBA6DF2AE36}"/>
              </a:ext>
            </a:extLst>
          </p:cNvPr>
          <p:cNvSpPr txBox="1">
            <a:spLocks/>
          </p:cNvSpPr>
          <p:nvPr/>
        </p:nvSpPr>
        <p:spPr>
          <a:xfrm>
            <a:off x="1243115" y="3504320"/>
            <a:ext cx="18011535" cy="3701223"/>
          </a:xfrm>
          <a:prstGeom prst="rect">
            <a:avLst/>
          </a:prstGeom>
          <a:noFill/>
          <a:ln>
            <a:noFill/>
          </a:ln>
        </p:spPr>
        <p:txBody>
          <a:bodyPr spcFirstLastPara="1" wrap="square" lIns="91425" tIns="91425" rIns="91425" bIns="73150" anchor="t" anchorCtr="0">
            <a:noAutofit/>
          </a:bodyPr>
          <a:lstStyle>
            <a:defPPr marR="0" lvl="0" algn="l" rtl="0">
              <a:lnSpc>
                <a:spcPct val="100000"/>
              </a:lnSpc>
              <a:spcBef>
                <a:spcPts val="0"/>
              </a:spcBef>
              <a:spcAft>
                <a:spcPts val="0"/>
              </a:spcAft>
            </a:defPPr>
            <a:lvl1pPr marR="0" lvl="0" algn="r" rtl="0">
              <a:lnSpc>
                <a:spcPct val="100000"/>
              </a:lnSpc>
              <a:spcBef>
                <a:spcPts val="0"/>
              </a:spcBef>
              <a:spcAft>
                <a:spcPts val="0"/>
              </a:spcAft>
              <a:buClr>
                <a:srgbClr val="000000"/>
              </a:buClr>
              <a:buFont typeface="Arial"/>
              <a:buNone/>
              <a:defRPr sz="3000" b="0" i="0" u="none" strike="noStrike" cap="none">
                <a:solidFill>
                  <a:srgbClr val="9EABAE"/>
                </a:solidFill>
                <a:latin typeface="Calibri"/>
                <a:ea typeface="Calibri"/>
                <a:cs typeface="Calibri"/>
                <a:sym typeface="Calibri"/>
              </a:defRPr>
            </a:lvl1pPr>
            <a:lvl2pPr marR="0" lvl="1" algn="l" rtl="0">
              <a:lnSpc>
                <a:spcPct val="100000"/>
              </a:lnSpc>
              <a:spcBef>
                <a:spcPts val="0"/>
              </a:spcBef>
              <a:spcAft>
                <a:spcPts val="0"/>
              </a:spcAft>
              <a:buClr>
                <a:srgbClr val="000000"/>
              </a:buClr>
              <a:buFont typeface="Arial"/>
              <a:buNone/>
              <a:defRPr sz="3000" b="0" i="0" u="none" strike="noStrike" cap="none">
                <a:solidFill>
                  <a:srgbClr val="9EABAE"/>
                </a:solidFill>
                <a:latin typeface="Calibri"/>
                <a:ea typeface="Calibri"/>
                <a:cs typeface="Calibri"/>
                <a:sym typeface="Calibri"/>
              </a:defRPr>
            </a:lvl2pPr>
            <a:lvl3pPr marR="0" lvl="2" algn="l" rtl="0">
              <a:lnSpc>
                <a:spcPct val="100000"/>
              </a:lnSpc>
              <a:spcBef>
                <a:spcPts val="0"/>
              </a:spcBef>
              <a:spcAft>
                <a:spcPts val="0"/>
              </a:spcAft>
              <a:buClr>
                <a:srgbClr val="000000"/>
              </a:buClr>
              <a:buFont typeface="Arial"/>
              <a:buNone/>
              <a:defRPr sz="3000" b="0" i="0" u="none" strike="noStrike" cap="none">
                <a:solidFill>
                  <a:srgbClr val="9EABAE"/>
                </a:solidFill>
                <a:latin typeface="Calibri"/>
                <a:ea typeface="Calibri"/>
                <a:cs typeface="Calibri"/>
                <a:sym typeface="Calibri"/>
              </a:defRPr>
            </a:lvl3pPr>
            <a:lvl4pPr marR="0" lvl="3" algn="l" rtl="0">
              <a:lnSpc>
                <a:spcPct val="100000"/>
              </a:lnSpc>
              <a:spcBef>
                <a:spcPts val="0"/>
              </a:spcBef>
              <a:spcAft>
                <a:spcPts val="0"/>
              </a:spcAft>
              <a:buClr>
                <a:srgbClr val="000000"/>
              </a:buClr>
              <a:buFont typeface="Arial"/>
              <a:buNone/>
              <a:defRPr sz="3000" b="0" i="0" u="none" strike="noStrike" cap="none">
                <a:solidFill>
                  <a:srgbClr val="9EABAE"/>
                </a:solidFill>
                <a:latin typeface="Calibri"/>
                <a:ea typeface="Calibri"/>
                <a:cs typeface="Calibri"/>
                <a:sym typeface="Calibri"/>
              </a:defRPr>
            </a:lvl4pPr>
            <a:lvl5pPr marR="0" lvl="4" algn="l" rtl="0">
              <a:lnSpc>
                <a:spcPct val="100000"/>
              </a:lnSpc>
              <a:spcBef>
                <a:spcPts val="0"/>
              </a:spcBef>
              <a:spcAft>
                <a:spcPts val="0"/>
              </a:spcAft>
              <a:buClr>
                <a:srgbClr val="000000"/>
              </a:buClr>
              <a:buFont typeface="Arial"/>
              <a:buNone/>
              <a:defRPr sz="3000" b="0" i="0" u="none" strike="noStrike" cap="none">
                <a:solidFill>
                  <a:srgbClr val="9EABAE"/>
                </a:solidFill>
                <a:latin typeface="Calibri"/>
                <a:ea typeface="Calibri"/>
                <a:cs typeface="Calibri"/>
                <a:sym typeface="Calibri"/>
              </a:defRPr>
            </a:lvl5pPr>
            <a:lvl6pPr marR="0" lvl="5" algn="l" rtl="0">
              <a:lnSpc>
                <a:spcPct val="100000"/>
              </a:lnSpc>
              <a:spcBef>
                <a:spcPts val="0"/>
              </a:spcBef>
              <a:spcAft>
                <a:spcPts val="0"/>
              </a:spcAft>
              <a:buClr>
                <a:srgbClr val="000000"/>
              </a:buClr>
              <a:buFont typeface="Arial"/>
              <a:buNone/>
              <a:defRPr sz="3000" b="0" i="0" u="none" strike="noStrike" cap="none">
                <a:solidFill>
                  <a:srgbClr val="9EABAE"/>
                </a:solidFill>
                <a:latin typeface="Calibri"/>
                <a:ea typeface="Calibri"/>
                <a:cs typeface="Calibri"/>
                <a:sym typeface="Calibri"/>
              </a:defRPr>
            </a:lvl6pPr>
            <a:lvl7pPr marR="0" lvl="6" algn="l" rtl="0">
              <a:lnSpc>
                <a:spcPct val="100000"/>
              </a:lnSpc>
              <a:spcBef>
                <a:spcPts val="0"/>
              </a:spcBef>
              <a:spcAft>
                <a:spcPts val="0"/>
              </a:spcAft>
              <a:buClr>
                <a:srgbClr val="000000"/>
              </a:buClr>
              <a:buFont typeface="Arial"/>
              <a:buNone/>
              <a:defRPr sz="3000" b="0" i="0" u="none" strike="noStrike" cap="none">
                <a:solidFill>
                  <a:srgbClr val="9EABAE"/>
                </a:solidFill>
                <a:latin typeface="Calibri"/>
                <a:ea typeface="Calibri"/>
                <a:cs typeface="Calibri"/>
                <a:sym typeface="Calibri"/>
              </a:defRPr>
            </a:lvl7pPr>
            <a:lvl8pPr marR="0" lvl="7" algn="l" rtl="0">
              <a:lnSpc>
                <a:spcPct val="100000"/>
              </a:lnSpc>
              <a:spcBef>
                <a:spcPts val="0"/>
              </a:spcBef>
              <a:spcAft>
                <a:spcPts val="0"/>
              </a:spcAft>
              <a:buClr>
                <a:srgbClr val="000000"/>
              </a:buClr>
              <a:buFont typeface="Arial"/>
              <a:buNone/>
              <a:defRPr sz="3000" b="0" i="0" u="none" strike="noStrike" cap="none">
                <a:solidFill>
                  <a:srgbClr val="9EABAE"/>
                </a:solidFill>
                <a:latin typeface="Calibri"/>
                <a:ea typeface="Calibri"/>
                <a:cs typeface="Calibri"/>
                <a:sym typeface="Calibri"/>
              </a:defRPr>
            </a:lvl8pPr>
            <a:lvl9pPr marR="0" lvl="8" algn="l" rtl="0">
              <a:lnSpc>
                <a:spcPct val="100000"/>
              </a:lnSpc>
              <a:spcBef>
                <a:spcPts val="0"/>
              </a:spcBef>
              <a:spcAft>
                <a:spcPts val="0"/>
              </a:spcAft>
              <a:buClr>
                <a:srgbClr val="000000"/>
              </a:buClr>
              <a:buFont typeface="Arial"/>
              <a:buNone/>
              <a:defRPr sz="3000" b="0" i="0" u="none" strike="noStrike" cap="none">
                <a:solidFill>
                  <a:srgbClr val="9EABAE"/>
                </a:solidFill>
                <a:latin typeface="Calibri"/>
                <a:ea typeface="Calibri"/>
                <a:cs typeface="Calibri"/>
                <a:sym typeface="Calibri"/>
              </a:defRPr>
            </a:lvl9pPr>
          </a:lstStyle>
          <a:p>
            <a:pPr marL="457200" indent="-431800" algn="l">
              <a:lnSpc>
                <a:spcPct val="150000"/>
              </a:lnSpc>
              <a:buClr>
                <a:schemeClr val="tx2"/>
              </a:buClr>
              <a:buSzPts val="3200"/>
              <a:buFont typeface="Arial"/>
              <a:buChar char="●"/>
            </a:pPr>
            <a:r>
              <a:rPr lang="en-US" dirty="0"/>
              <a:t>The term “subvention” is unusual and creates confusion – propose replacing it with the phrase Strategic Budget Adjustment (SBA).</a:t>
            </a:r>
          </a:p>
          <a:p>
            <a:pPr marL="457200" indent="-431800" algn="l">
              <a:lnSpc>
                <a:spcPct val="150000"/>
              </a:lnSpc>
              <a:buClr>
                <a:schemeClr val="tx2"/>
              </a:buClr>
              <a:buSzPts val="3200"/>
              <a:buFont typeface="Arial"/>
              <a:buChar char="●"/>
            </a:pPr>
            <a:r>
              <a:rPr lang="en-US" dirty="0"/>
              <a:t>An unwillingness to modify subvention amounts has cemented certain funds flows that may not be as strategic as they were when RCM was introduced.</a:t>
            </a:r>
          </a:p>
          <a:p>
            <a:pPr marL="457200" indent="-431800" algn="l">
              <a:lnSpc>
                <a:spcPct val="150000"/>
              </a:lnSpc>
              <a:buClr>
                <a:schemeClr val="tx2"/>
              </a:buClr>
              <a:buSzPts val="3200"/>
              <a:buFont typeface="Arial"/>
              <a:buChar char="●"/>
            </a:pPr>
            <a:r>
              <a:rPr lang="en-US" i="1" dirty="0"/>
              <a:t>SBAs are likely needed to address cost-of-instruction and cost-of-infrastructure differences in transparent ways.</a:t>
            </a:r>
          </a:p>
          <a:p>
            <a:pPr marL="457200" indent="-431800" algn="l">
              <a:lnSpc>
                <a:spcPct val="150000"/>
              </a:lnSpc>
              <a:buClr>
                <a:schemeClr val="tx2"/>
              </a:buClr>
              <a:buSzPts val="3200"/>
              <a:buFont typeface="Arial"/>
              <a:buChar char="●"/>
            </a:pPr>
            <a:endParaRPr lang="en-US" dirty="0"/>
          </a:p>
          <a:p>
            <a:pPr marL="457200" indent="-431800" algn="l">
              <a:lnSpc>
                <a:spcPct val="150000"/>
              </a:lnSpc>
              <a:buClr>
                <a:schemeClr val="tx2"/>
              </a:buClr>
              <a:buSzPts val="3200"/>
              <a:buFont typeface="Arial"/>
              <a:buChar char="●"/>
            </a:pPr>
            <a:endParaRPr lang="en-US" dirty="0"/>
          </a:p>
        </p:txBody>
      </p:sp>
      <p:sp>
        <p:nvSpPr>
          <p:cNvPr id="14" name="Google Shape;159;p17">
            <a:extLst>
              <a:ext uri="{FF2B5EF4-FFF2-40B4-BE49-F238E27FC236}">
                <a16:creationId xmlns:a16="http://schemas.microsoft.com/office/drawing/2014/main" id="{18789F65-77F9-B643-AB8B-6C02170146A3}"/>
              </a:ext>
            </a:extLst>
          </p:cNvPr>
          <p:cNvSpPr/>
          <p:nvPr/>
        </p:nvSpPr>
        <p:spPr>
          <a:xfrm>
            <a:off x="1291241" y="7442154"/>
            <a:ext cx="13940177" cy="2042088"/>
          </a:xfrm>
          <a:prstGeom prst="rect">
            <a:avLst/>
          </a:prstGeom>
          <a:solidFill>
            <a:srgbClr val="E2E9E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 name="Google Shape;162;p17">
            <a:extLst>
              <a:ext uri="{FF2B5EF4-FFF2-40B4-BE49-F238E27FC236}">
                <a16:creationId xmlns:a16="http://schemas.microsoft.com/office/drawing/2014/main" id="{EF8F7D27-2E15-AE46-9554-09A901B97C8A}"/>
              </a:ext>
            </a:extLst>
          </p:cNvPr>
          <p:cNvSpPr txBox="1"/>
          <p:nvPr/>
        </p:nvSpPr>
        <p:spPr>
          <a:xfrm>
            <a:off x="1701208" y="7805029"/>
            <a:ext cx="13530210" cy="598800"/>
          </a:xfrm>
          <a:prstGeom prst="rect">
            <a:avLst/>
          </a:prstGeom>
          <a:noFill/>
          <a:ln>
            <a:noFill/>
          </a:ln>
        </p:spPr>
        <p:txBody>
          <a:bodyPr spcFirstLastPara="1" wrap="square" lIns="91425" tIns="91425" rIns="91425" bIns="91425" anchor="ctr" anchorCtr="0">
            <a:noAutofit/>
          </a:bodyPr>
          <a:lstStyle/>
          <a:p>
            <a:pPr lvl="0"/>
            <a:r>
              <a:rPr lang="en-US" sz="3200" b="1" dirty="0">
                <a:solidFill>
                  <a:srgbClr val="00275B"/>
                </a:solidFill>
                <a:latin typeface="Calibri"/>
                <a:ea typeface="Calibri"/>
                <a:cs typeface="Calibri"/>
                <a:sym typeface="Calibri"/>
              </a:rPr>
              <a:t>Q: Should SBA replace subvention, with amounts to be reviewed / modified annually? </a:t>
            </a:r>
            <a:endParaRPr sz="3200" b="1" dirty="0">
              <a:solidFill>
                <a:srgbClr val="00275B"/>
              </a:solidFill>
              <a:latin typeface="Calibri"/>
              <a:ea typeface="Calibri"/>
              <a:cs typeface="Calibri"/>
              <a:sym typeface="Calibri"/>
            </a:endParaRPr>
          </a:p>
        </p:txBody>
      </p:sp>
      <p:sp>
        <p:nvSpPr>
          <p:cNvPr id="16" name="Google Shape;175;p17">
            <a:extLst>
              <a:ext uri="{FF2B5EF4-FFF2-40B4-BE49-F238E27FC236}">
                <a16:creationId xmlns:a16="http://schemas.microsoft.com/office/drawing/2014/main" id="{7D031F9C-33D5-A146-8A54-8DEEEBF1A578}"/>
              </a:ext>
            </a:extLst>
          </p:cNvPr>
          <p:cNvSpPr/>
          <p:nvPr/>
        </p:nvSpPr>
        <p:spPr>
          <a:xfrm>
            <a:off x="1867485" y="8835679"/>
            <a:ext cx="1326580" cy="483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2" name="Group 1">
            <a:extLst>
              <a:ext uri="{FF2B5EF4-FFF2-40B4-BE49-F238E27FC236}">
                <a16:creationId xmlns:a16="http://schemas.microsoft.com/office/drawing/2014/main" id="{9E456977-FBFA-A342-9984-2F5A866B4964}"/>
              </a:ext>
            </a:extLst>
          </p:cNvPr>
          <p:cNvGrpSpPr/>
          <p:nvPr/>
        </p:nvGrpSpPr>
        <p:grpSpPr>
          <a:xfrm>
            <a:off x="15992856" y="494161"/>
            <a:ext cx="3417529" cy="1517608"/>
            <a:chOff x="15992856" y="494161"/>
            <a:chExt cx="3417529" cy="1517608"/>
          </a:xfrm>
        </p:grpSpPr>
        <p:sp>
          <p:nvSpPr>
            <p:cNvPr id="7" name="Oval 6">
              <a:extLst>
                <a:ext uri="{FF2B5EF4-FFF2-40B4-BE49-F238E27FC236}">
                  <a16:creationId xmlns:a16="http://schemas.microsoft.com/office/drawing/2014/main" id="{28F0BE29-8D3C-D847-96DC-16E56159747B}"/>
                </a:ext>
              </a:extLst>
            </p:cNvPr>
            <p:cNvSpPr/>
            <p:nvPr/>
          </p:nvSpPr>
          <p:spPr>
            <a:xfrm>
              <a:off x="15992856" y="494161"/>
              <a:ext cx="3417529" cy="1517608"/>
            </a:xfrm>
            <a:prstGeom prst="ellips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extBox 7">
              <a:extLst>
                <a:ext uri="{FF2B5EF4-FFF2-40B4-BE49-F238E27FC236}">
                  <a16:creationId xmlns:a16="http://schemas.microsoft.com/office/drawing/2014/main" id="{885589F7-FD75-DC4D-92DF-B6545A0FC736}"/>
                </a:ext>
              </a:extLst>
            </p:cNvPr>
            <p:cNvSpPr txBox="1"/>
            <p:nvPr/>
          </p:nvSpPr>
          <p:spPr>
            <a:xfrm>
              <a:off x="16846258" y="727786"/>
              <a:ext cx="1710725" cy="1077218"/>
            </a:xfrm>
            <a:prstGeom prst="rect">
              <a:avLst/>
            </a:prstGeom>
            <a:noFill/>
          </p:spPr>
          <p:txBody>
            <a:bodyPr wrap="none" rtlCol="0">
              <a:spAutoFit/>
            </a:bodyPr>
            <a:lstStyle/>
            <a:p>
              <a:pPr algn="ctr"/>
              <a:r>
                <a:rPr lang="en-US" sz="3200" dirty="0">
                  <a:solidFill>
                    <a:schemeClr val="bg1"/>
                  </a:solidFill>
                </a:rPr>
                <a:t>Campus</a:t>
              </a:r>
              <a:br>
                <a:rPr lang="en-US" sz="3200" dirty="0">
                  <a:solidFill>
                    <a:schemeClr val="bg1"/>
                  </a:solidFill>
                </a:rPr>
              </a:br>
              <a:r>
                <a:rPr lang="en-US" sz="3200" dirty="0">
                  <a:solidFill>
                    <a:schemeClr val="bg1"/>
                  </a:solidFill>
                </a:rPr>
                <a:t>Culture</a:t>
              </a:r>
            </a:p>
          </p:txBody>
        </p:sp>
      </p:grpSp>
    </p:spTree>
    <p:extLst>
      <p:ext uri="{BB962C8B-B14F-4D97-AF65-F5344CB8AC3E}">
        <p14:creationId xmlns:p14="http://schemas.microsoft.com/office/powerpoint/2010/main" val="226705620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66"/>
        <p:cNvGrpSpPr/>
        <p:nvPr/>
      </p:nvGrpSpPr>
      <p:grpSpPr>
        <a:xfrm>
          <a:off x="0" y="0"/>
          <a:ext cx="0" cy="0"/>
          <a:chOff x="0" y="0"/>
          <a:chExt cx="0" cy="0"/>
        </a:xfrm>
      </p:grpSpPr>
      <p:sp>
        <p:nvSpPr>
          <p:cNvPr id="74" name="Google Shape;74;p11"/>
          <p:cNvSpPr txBox="1">
            <a:spLocks noGrp="1"/>
          </p:cNvSpPr>
          <p:nvPr>
            <p:ph type="title"/>
          </p:nvPr>
        </p:nvSpPr>
        <p:spPr>
          <a:xfrm>
            <a:off x="1019850" y="606250"/>
            <a:ext cx="14248502" cy="908100"/>
          </a:xfrm>
          <a:prstGeom prst="rect">
            <a:avLst/>
          </a:prstGeom>
        </p:spPr>
        <p:txBody>
          <a:bodyPr spcFirstLastPara="1" wrap="square" lIns="91425" tIns="91425" rIns="91425" bIns="91425" anchor="t" anchorCtr="0">
            <a:noAutofit/>
          </a:bodyPr>
          <a:lstStyle/>
          <a:p>
            <a:pPr marL="1098550" lvl="0" indent="-1074738"/>
            <a:r>
              <a:rPr lang="en-US" dirty="0"/>
              <a:t>16.	</a:t>
            </a:r>
            <a:r>
              <a:rPr lang="en-US" cap="all" dirty="0"/>
              <a:t>Ensure 100% transparency on budget and finance data</a:t>
            </a:r>
            <a:endParaRPr cap="all" dirty="0"/>
          </a:p>
        </p:txBody>
      </p:sp>
      <p:sp>
        <p:nvSpPr>
          <p:cNvPr id="13" name="Google Shape;57;p9">
            <a:extLst>
              <a:ext uri="{FF2B5EF4-FFF2-40B4-BE49-F238E27FC236}">
                <a16:creationId xmlns:a16="http://schemas.microsoft.com/office/drawing/2014/main" id="{1EC175D4-4C93-F648-8C72-2CBA6DF2AE36}"/>
              </a:ext>
            </a:extLst>
          </p:cNvPr>
          <p:cNvSpPr txBox="1">
            <a:spLocks/>
          </p:cNvSpPr>
          <p:nvPr/>
        </p:nvSpPr>
        <p:spPr>
          <a:xfrm>
            <a:off x="1243116" y="2596896"/>
            <a:ext cx="18657116" cy="4608648"/>
          </a:xfrm>
          <a:prstGeom prst="rect">
            <a:avLst/>
          </a:prstGeom>
          <a:noFill/>
          <a:ln>
            <a:noFill/>
          </a:ln>
        </p:spPr>
        <p:txBody>
          <a:bodyPr spcFirstLastPara="1" wrap="square" lIns="91425" tIns="91425" rIns="91425" bIns="73150" anchor="t" anchorCtr="0">
            <a:noAutofit/>
          </a:bodyPr>
          <a:lstStyle>
            <a:defPPr marR="0" lvl="0" algn="l" rtl="0">
              <a:lnSpc>
                <a:spcPct val="100000"/>
              </a:lnSpc>
              <a:spcBef>
                <a:spcPts val="0"/>
              </a:spcBef>
              <a:spcAft>
                <a:spcPts val="0"/>
              </a:spcAft>
            </a:defPPr>
            <a:lvl1pPr marR="0" lvl="0" algn="r" rtl="0">
              <a:lnSpc>
                <a:spcPct val="100000"/>
              </a:lnSpc>
              <a:spcBef>
                <a:spcPts val="0"/>
              </a:spcBef>
              <a:spcAft>
                <a:spcPts val="0"/>
              </a:spcAft>
              <a:buClr>
                <a:srgbClr val="000000"/>
              </a:buClr>
              <a:buFont typeface="Arial"/>
              <a:buNone/>
              <a:defRPr sz="3000" b="0" i="0" u="none" strike="noStrike" cap="none">
                <a:solidFill>
                  <a:srgbClr val="9EABAE"/>
                </a:solidFill>
                <a:latin typeface="Calibri"/>
                <a:ea typeface="Calibri"/>
                <a:cs typeface="Calibri"/>
                <a:sym typeface="Calibri"/>
              </a:defRPr>
            </a:lvl1pPr>
            <a:lvl2pPr marR="0" lvl="1" algn="l" rtl="0">
              <a:lnSpc>
                <a:spcPct val="100000"/>
              </a:lnSpc>
              <a:spcBef>
                <a:spcPts val="0"/>
              </a:spcBef>
              <a:spcAft>
                <a:spcPts val="0"/>
              </a:spcAft>
              <a:buClr>
                <a:srgbClr val="000000"/>
              </a:buClr>
              <a:buFont typeface="Arial"/>
              <a:buNone/>
              <a:defRPr sz="3000" b="0" i="0" u="none" strike="noStrike" cap="none">
                <a:solidFill>
                  <a:srgbClr val="9EABAE"/>
                </a:solidFill>
                <a:latin typeface="Calibri"/>
                <a:ea typeface="Calibri"/>
                <a:cs typeface="Calibri"/>
                <a:sym typeface="Calibri"/>
              </a:defRPr>
            </a:lvl2pPr>
            <a:lvl3pPr marR="0" lvl="2" algn="l" rtl="0">
              <a:lnSpc>
                <a:spcPct val="100000"/>
              </a:lnSpc>
              <a:spcBef>
                <a:spcPts val="0"/>
              </a:spcBef>
              <a:spcAft>
                <a:spcPts val="0"/>
              </a:spcAft>
              <a:buClr>
                <a:srgbClr val="000000"/>
              </a:buClr>
              <a:buFont typeface="Arial"/>
              <a:buNone/>
              <a:defRPr sz="3000" b="0" i="0" u="none" strike="noStrike" cap="none">
                <a:solidFill>
                  <a:srgbClr val="9EABAE"/>
                </a:solidFill>
                <a:latin typeface="Calibri"/>
                <a:ea typeface="Calibri"/>
                <a:cs typeface="Calibri"/>
                <a:sym typeface="Calibri"/>
              </a:defRPr>
            </a:lvl3pPr>
            <a:lvl4pPr marR="0" lvl="3" algn="l" rtl="0">
              <a:lnSpc>
                <a:spcPct val="100000"/>
              </a:lnSpc>
              <a:spcBef>
                <a:spcPts val="0"/>
              </a:spcBef>
              <a:spcAft>
                <a:spcPts val="0"/>
              </a:spcAft>
              <a:buClr>
                <a:srgbClr val="000000"/>
              </a:buClr>
              <a:buFont typeface="Arial"/>
              <a:buNone/>
              <a:defRPr sz="3000" b="0" i="0" u="none" strike="noStrike" cap="none">
                <a:solidFill>
                  <a:srgbClr val="9EABAE"/>
                </a:solidFill>
                <a:latin typeface="Calibri"/>
                <a:ea typeface="Calibri"/>
                <a:cs typeface="Calibri"/>
                <a:sym typeface="Calibri"/>
              </a:defRPr>
            </a:lvl4pPr>
            <a:lvl5pPr marR="0" lvl="4" algn="l" rtl="0">
              <a:lnSpc>
                <a:spcPct val="100000"/>
              </a:lnSpc>
              <a:spcBef>
                <a:spcPts val="0"/>
              </a:spcBef>
              <a:spcAft>
                <a:spcPts val="0"/>
              </a:spcAft>
              <a:buClr>
                <a:srgbClr val="000000"/>
              </a:buClr>
              <a:buFont typeface="Arial"/>
              <a:buNone/>
              <a:defRPr sz="3000" b="0" i="0" u="none" strike="noStrike" cap="none">
                <a:solidFill>
                  <a:srgbClr val="9EABAE"/>
                </a:solidFill>
                <a:latin typeface="Calibri"/>
                <a:ea typeface="Calibri"/>
                <a:cs typeface="Calibri"/>
                <a:sym typeface="Calibri"/>
              </a:defRPr>
            </a:lvl5pPr>
            <a:lvl6pPr marR="0" lvl="5" algn="l" rtl="0">
              <a:lnSpc>
                <a:spcPct val="100000"/>
              </a:lnSpc>
              <a:spcBef>
                <a:spcPts val="0"/>
              </a:spcBef>
              <a:spcAft>
                <a:spcPts val="0"/>
              </a:spcAft>
              <a:buClr>
                <a:srgbClr val="000000"/>
              </a:buClr>
              <a:buFont typeface="Arial"/>
              <a:buNone/>
              <a:defRPr sz="3000" b="0" i="0" u="none" strike="noStrike" cap="none">
                <a:solidFill>
                  <a:srgbClr val="9EABAE"/>
                </a:solidFill>
                <a:latin typeface="Calibri"/>
                <a:ea typeface="Calibri"/>
                <a:cs typeface="Calibri"/>
                <a:sym typeface="Calibri"/>
              </a:defRPr>
            </a:lvl6pPr>
            <a:lvl7pPr marR="0" lvl="6" algn="l" rtl="0">
              <a:lnSpc>
                <a:spcPct val="100000"/>
              </a:lnSpc>
              <a:spcBef>
                <a:spcPts val="0"/>
              </a:spcBef>
              <a:spcAft>
                <a:spcPts val="0"/>
              </a:spcAft>
              <a:buClr>
                <a:srgbClr val="000000"/>
              </a:buClr>
              <a:buFont typeface="Arial"/>
              <a:buNone/>
              <a:defRPr sz="3000" b="0" i="0" u="none" strike="noStrike" cap="none">
                <a:solidFill>
                  <a:srgbClr val="9EABAE"/>
                </a:solidFill>
                <a:latin typeface="Calibri"/>
                <a:ea typeface="Calibri"/>
                <a:cs typeface="Calibri"/>
                <a:sym typeface="Calibri"/>
              </a:defRPr>
            </a:lvl7pPr>
            <a:lvl8pPr marR="0" lvl="7" algn="l" rtl="0">
              <a:lnSpc>
                <a:spcPct val="100000"/>
              </a:lnSpc>
              <a:spcBef>
                <a:spcPts val="0"/>
              </a:spcBef>
              <a:spcAft>
                <a:spcPts val="0"/>
              </a:spcAft>
              <a:buClr>
                <a:srgbClr val="000000"/>
              </a:buClr>
              <a:buFont typeface="Arial"/>
              <a:buNone/>
              <a:defRPr sz="3000" b="0" i="0" u="none" strike="noStrike" cap="none">
                <a:solidFill>
                  <a:srgbClr val="9EABAE"/>
                </a:solidFill>
                <a:latin typeface="Calibri"/>
                <a:ea typeface="Calibri"/>
                <a:cs typeface="Calibri"/>
                <a:sym typeface="Calibri"/>
              </a:defRPr>
            </a:lvl8pPr>
            <a:lvl9pPr marR="0" lvl="8" algn="l" rtl="0">
              <a:lnSpc>
                <a:spcPct val="100000"/>
              </a:lnSpc>
              <a:spcBef>
                <a:spcPts val="0"/>
              </a:spcBef>
              <a:spcAft>
                <a:spcPts val="0"/>
              </a:spcAft>
              <a:buClr>
                <a:srgbClr val="000000"/>
              </a:buClr>
              <a:buFont typeface="Arial"/>
              <a:buNone/>
              <a:defRPr sz="3000" b="0" i="0" u="none" strike="noStrike" cap="none">
                <a:solidFill>
                  <a:srgbClr val="9EABAE"/>
                </a:solidFill>
                <a:latin typeface="Calibri"/>
                <a:ea typeface="Calibri"/>
                <a:cs typeface="Calibri"/>
                <a:sym typeface="Calibri"/>
              </a:defRPr>
            </a:lvl9pPr>
          </a:lstStyle>
          <a:p>
            <a:pPr marL="457200" indent="-431800" algn="l">
              <a:lnSpc>
                <a:spcPct val="150000"/>
              </a:lnSpc>
              <a:buClr>
                <a:schemeClr val="tx2"/>
              </a:buClr>
              <a:buSzPts val="3200"/>
              <a:buFont typeface="Arial"/>
              <a:buChar char="●"/>
            </a:pPr>
            <a:r>
              <a:rPr lang="en-US" dirty="0"/>
              <a:t>RCM is highly transparent, in that the budget allocation worksheets are available for review / analysis.</a:t>
            </a:r>
          </a:p>
          <a:p>
            <a:pPr marL="457200" indent="-431800" algn="l">
              <a:lnSpc>
                <a:spcPct val="150000"/>
              </a:lnSpc>
              <a:buClr>
                <a:schemeClr val="tx2"/>
              </a:buClr>
              <a:buSzPts val="3200"/>
              <a:buFont typeface="Arial"/>
              <a:buChar char="●"/>
            </a:pPr>
            <a:r>
              <a:rPr lang="en-US" dirty="0"/>
              <a:t>The complexity of the RCM model makes it challenging to digest for non-experts.</a:t>
            </a:r>
          </a:p>
          <a:p>
            <a:pPr marL="457200" indent="-431800" algn="l">
              <a:lnSpc>
                <a:spcPct val="150000"/>
              </a:lnSpc>
              <a:buClr>
                <a:schemeClr val="tx2"/>
              </a:buClr>
              <a:buSzPts val="3200"/>
              <a:buFont typeface="Arial"/>
              <a:buChar char="●"/>
            </a:pPr>
            <a:r>
              <a:rPr lang="en-US" dirty="0"/>
              <a:t>Limited effort has been invested in communicating budget and finance matters clearly and regularly to non-experts.</a:t>
            </a:r>
          </a:p>
          <a:p>
            <a:pPr marL="457200" indent="-431800" algn="l">
              <a:lnSpc>
                <a:spcPct val="150000"/>
              </a:lnSpc>
              <a:buClr>
                <a:schemeClr val="tx2"/>
              </a:buClr>
              <a:buSzPts val="3200"/>
              <a:buFont typeface="Arial"/>
              <a:buChar char="●"/>
            </a:pPr>
            <a:r>
              <a:rPr lang="en-US" dirty="0"/>
              <a:t>Ad hoc deals have created suspicion about preferential treatments for various units across campus.</a:t>
            </a:r>
          </a:p>
          <a:p>
            <a:pPr marL="457200" indent="-431800" algn="l">
              <a:lnSpc>
                <a:spcPct val="150000"/>
              </a:lnSpc>
              <a:buClr>
                <a:schemeClr val="tx2"/>
              </a:buClr>
              <a:buSzPts val="3200"/>
              <a:buFont typeface="Arial"/>
              <a:buChar char="●"/>
            </a:pPr>
            <a:r>
              <a:rPr lang="en-US" dirty="0"/>
              <a:t>Some revenue streams are outside of RCM and are not as transparently managed.</a:t>
            </a:r>
          </a:p>
          <a:p>
            <a:pPr marL="457200" indent="-431800" algn="l">
              <a:lnSpc>
                <a:spcPct val="150000"/>
              </a:lnSpc>
              <a:buClr>
                <a:schemeClr val="tx2"/>
              </a:buClr>
              <a:buSzPts val="3200"/>
              <a:buFont typeface="Arial"/>
              <a:buChar char="●"/>
            </a:pPr>
            <a:endParaRPr lang="en-US" dirty="0"/>
          </a:p>
          <a:p>
            <a:pPr marL="457200" indent="-431800" algn="l">
              <a:lnSpc>
                <a:spcPct val="150000"/>
              </a:lnSpc>
              <a:buClr>
                <a:schemeClr val="tx2"/>
              </a:buClr>
              <a:buSzPts val="3200"/>
              <a:buFont typeface="Arial"/>
              <a:buChar char="●"/>
            </a:pPr>
            <a:endParaRPr lang="en-US" dirty="0"/>
          </a:p>
        </p:txBody>
      </p:sp>
      <p:sp>
        <p:nvSpPr>
          <p:cNvPr id="14" name="Google Shape;159;p17">
            <a:extLst>
              <a:ext uri="{FF2B5EF4-FFF2-40B4-BE49-F238E27FC236}">
                <a16:creationId xmlns:a16="http://schemas.microsoft.com/office/drawing/2014/main" id="{18789F65-77F9-B643-AB8B-6C02170146A3}"/>
              </a:ext>
            </a:extLst>
          </p:cNvPr>
          <p:cNvSpPr/>
          <p:nvPr/>
        </p:nvSpPr>
        <p:spPr>
          <a:xfrm>
            <a:off x="1291241" y="7442154"/>
            <a:ext cx="13940177" cy="2042088"/>
          </a:xfrm>
          <a:prstGeom prst="rect">
            <a:avLst/>
          </a:prstGeom>
          <a:solidFill>
            <a:srgbClr val="E2E9E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 name="Google Shape;162;p17">
            <a:extLst>
              <a:ext uri="{FF2B5EF4-FFF2-40B4-BE49-F238E27FC236}">
                <a16:creationId xmlns:a16="http://schemas.microsoft.com/office/drawing/2014/main" id="{EF8F7D27-2E15-AE46-9554-09A901B97C8A}"/>
              </a:ext>
            </a:extLst>
          </p:cNvPr>
          <p:cNvSpPr txBox="1"/>
          <p:nvPr/>
        </p:nvSpPr>
        <p:spPr>
          <a:xfrm>
            <a:off x="1701208" y="7805029"/>
            <a:ext cx="13530210" cy="598800"/>
          </a:xfrm>
          <a:prstGeom prst="rect">
            <a:avLst/>
          </a:prstGeom>
          <a:noFill/>
          <a:ln>
            <a:noFill/>
          </a:ln>
        </p:spPr>
        <p:txBody>
          <a:bodyPr spcFirstLastPara="1" wrap="square" lIns="91425" tIns="91425" rIns="91425" bIns="91425" anchor="ctr" anchorCtr="0">
            <a:noAutofit/>
          </a:bodyPr>
          <a:lstStyle/>
          <a:p>
            <a:pPr lvl="0"/>
            <a:r>
              <a:rPr lang="en-US" sz="3200" b="1" dirty="0">
                <a:solidFill>
                  <a:srgbClr val="00275B"/>
                </a:solidFill>
                <a:latin typeface="Calibri"/>
                <a:ea typeface="Calibri"/>
                <a:cs typeface="Calibri"/>
                <a:sym typeface="Calibri"/>
              </a:rPr>
              <a:t>Q: Should AIB work to increase transparency on budget and finance? </a:t>
            </a:r>
            <a:endParaRPr sz="3200" b="1" dirty="0">
              <a:solidFill>
                <a:srgbClr val="00275B"/>
              </a:solidFill>
              <a:latin typeface="Calibri"/>
              <a:ea typeface="Calibri"/>
              <a:cs typeface="Calibri"/>
              <a:sym typeface="Calibri"/>
            </a:endParaRPr>
          </a:p>
        </p:txBody>
      </p:sp>
      <p:sp>
        <p:nvSpPr>
          <p:cNvPr id="16" name="Google Shape;175;p17">
            <a:extLst>
              <a:ext uri="{FF2B5EF4-FFF2-40B4-BE49-F238E27FC236}">
                <a16:creationId xmlns:a16="http://schemas.microsoft.com/office/drawing/2014/main" id="{7D031F9C-33D5-A146-8A54-8DEEEBF1A578}"/>
              </a:ext>
            </a:extLst>
          </p:cNvPr>
          <p:cNvSpPr/>
          <p:nvPr/>
        </p:nvSpPr>
        <p:spPr>
          <a:xfrm>
            <a:off x="1867485" y="8835679"/>
            <a:ext cx="1326580" cy="483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9" name="Group 8">
            <a:extLst>
              <a:ext uri="{FF2B5EF4-FFF2-40B4-BE49-F238E27FC236}">
                <a16:creationId xmlns:a16="http://schemas.microsoft.com/office/drawing/2014/main" id="{C24CF11B-24CD-1944-8F1C-E09DE3121FFA}"/>
              </a:ext>
            </a:extLst>
          </p:cNvPr>
          <p:cNvGrpSpPr/>
          <p:nvPr/>
        </p:nvGrpSpPr>
        <p:grpSpPr>
          <a:xfrm>
            <a:off x="15992856" y="494161"/>
            <a:ext cx="3417529" cy="1517608"/>
            <a:chOff x="15992856" y="494161"/>
            <a:chExt cx="3417529" cy="1517608"/>
          </a:xfrm>
        </p:grpSpPr>
        <p:sp>
          <p:nvSpPr>
            <p:cNvPr id="10" name="Oval 9">
              <a:extLst>
                <a:ext uri="{FF2B5EF4-FFF2-40B4-BE49-F238E27FC236}">
                  <a16:creationId xmlns:a16="http://schemas.microsoft.com/office/drawing/2014/main" id="{80E53C01-7E95-E441-8F00-CBC1CAFE9E26}"/>
                </a:ext>
              </a:extLst>
            </p:cNvPr>
            <p:cNvSpPr/>
            <p:nvPr/>
          </p:nvSpPr>
          <p:spPr>
            <a:xfrm>
              <a:off x="15992856" y="494161"/>
              <a:ext cx="3417529" cy="1517608"/>
            </a:xfrm>
            <a:prstGeom prst="ellips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TextBox 10">
              <a:extLst>
                <a:ext uri="{FF2B5EF4-FFF2-40B4-BE49-F238E27FC236}">
                  <a16:creationId xmlns:a16="http://schemas.microsoft.com/office/drawing/2014/main" id="{FE5CF420-B17E-1A49-9AC9-2B52AA09D0C3}"/>
                </a:ext>
              </a:extLst>
            </p:cNvPr>
            <p:cNvSpPr txBox="1"/>
            <p:nvPr/>
          </p:nvSpPr>
          <p:spPr>
            <a:xfrm>
              <a:off x="16846258" y="727786"/>
              <a:ext cx="1710725" cy="1077218"/>
            </a:xfrm>
            <a:prstGeom prst="rect">
              <a:avLst/>
            </a:prstGeom>
            <a:noFill/>
          </p:spPr>
          <p:txBody>
            <a:bodyPr wrap="none" rtlCol="0">
              <a:spAutoFit/>
            </a:bodyPr>
            <a:lstStyle/>
            <a:p>
              <a:pPr algn="ctr"/>
              <a:r>
                <a:rPr lang="en-US" sz="3200" dirty="0">
                  <a:solidFill>
                    <a:schemeClr val="bg1"/>
                  </a:solidFill>
                </a:rPr>
                <a:t>Campus</a:t>
              </a:r>
              <a:br>
                <a:rPr lang="en-US" sz="3200" dirty="0">
                  <a:solidFill>
                    <a:schemeClr val="bg1"/>
                  </a:solidFill>
                </a:rPr>
              </a:br>
              <a:r>
                <a:rPr lang="en-US" sz="3200" dirty="0">
                  <a:solidFill>
                    <a:schemeClr val="bg1"/>
                  </a:solidFill>
                </a:rPr>
                <a:t>Culture</a:t>
              </a:r>
            </a:p>
          </p:txBody>
        </p:sp>
      </p:grpSp>
    </p:spTree>
    <p:extLst>
      <p:ext uri="{BB962C8B-B14F-4D97-AF65-F5344CB8AC3E}">
        <p14:creationId xmlns:p14="http://schemas.microsoft.com/office/powerpoint/2010/main" val="50257110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66"/>
        <p:cNvGrpSpPr/>
        <p:nvPr/>
      </p:nvGrpSpPr>
      <p:grpSpPr>
        <a:xfrm>
          <a:off x="0" y="0"/>
          <a:ext cx="0" cy="0"/>
          <a:chOff x="0" y="0"/>
          <a:chExt cx="0" cy="0"/>
        </a:xfrm>
      </p:grpSpPr>
      <p:sp>
        <p:nvSpPr>
          <p:cNvPr id="74" name="Google Shape;74;p11"/>
          <p:cNvSpPr txBox="1">
            <a:spLocks noGrp="1"/>
          </p:cNvSpPr>
          <p:nvPr>
            <p:ph type="title"/>
          </p:nvPr>
        </p:nvSpPr>
        <p:spPr>
          <a:xfrm>
            <a:off x="1019850" y="606250"/>
            <a:ext cx="18063900" cy="908100"/>
          </a:xfrm>
          <a:prstGeom prst="rect">
            <a:avLst/>
          </a:prstGeom>
        </p:spPr>
        <p:txBody>
          <a:bodyPr spcFirstLastPara="1" wrap="square" lIns="91425" tIns="91425" rIns="91425" bIns="91425" anchor="ctr" anchorCtr="0">
            <a:noAutofit/>
          </a:bodyPr>
          <a:lstStyle/>
          <a:p>
            <a:pPr marL="0" lvl="0" indent="0" algn="l" rtl="0">
              <a:spcBef>
                <a:spcPts val="0"/>
              </a:spcBef>
              <a:spcAft>
                <a:spcPts val="0"/>
              </a:spcAft>
              <a:buNone/>
            </a:pPr>
            <a:r>
              <a:rPr lang="en-US" dirty="0"/>
              <a:t>Process, to date …</a:t>
            </a:r>
            <a:endParaRPr dirty="0"/>
          </a:p>
        </p:txBody>
      </p:sp>
      <p:sp>
        <p:nvSpPr>
          <p:cNvPr id="13" name="Google Shape;57;p9">
            <a:extLst>
              <a:ext uri="{FF2B5EF4-FFF2-40B4-BE49-F238E27FC236}">
                <a16:creationId xmlns:a16="http://schemas.microsoft.com/office/drawing/2014/main" id="{1EC175D4-4C93-F648-8C72-2CBA6DF2AE36}"/>
              </a:ext>
            </a:extLst>
          </p:cNvPr>
          <p:cNvSpPr txBox="1">
            <a:spLocks/>
          </p:cNvSpPr>
          <p:nvPr/>
        </p:nvSpPr>
        <p:spPr>
          <a:xfrm>
            <a:off x="1243116" y="1514350"/>
            <a:ext cx="9383696" cy="5195700"/>
          </a:xfrm>
          <a:prstGeom prst="rect">
            <a:avLst/>
          </a:prstGeom>
          <a:noFill/>
          <a:ln>
            <a:noFill/>
          </a:ln>
        </p:spPr>
        <p:txBody>
          <a:bodyPr spcFirstLastPara="1" wrap="square" lIns="91425" tIns="91425" rIns="91425" bIns="73150" anchor="t" anchorCtr="0">
            <a:noAutofit/>
          </a:bodyPr>
          <a:lstStyle>
            <a:defPPr marR="0" lvl="0" algn="l" rtl="0">
              <a:lnSpc>
                <a:spcPct val="100000"/>
              </a:lnSpc>
              <a:spcBef>
                <a:spcPts val="0"/>
              </a:spcBef>
              <a:spcAft>
                <a:spcPts val="0"/>
              </a:spcAft>
            </a:defPPr>
            <a:lvl1pPr marR="0" lvl="0" algn="r" rtl="0">
              <a:lnSpc>
                <a:spcPct val="100000"/>
              </a:lnSpc>
              <a:spcBef>
                <a:spcPts val="0"/>
              </a:spcBef>
              <a:spcAft>
                <a:spcPts val="0"/>
              </a:spcAft>
              <a:buClr>
                <a:srgbClr val="000000"/>
              </a:buClr>
              <a:buFont typeface="Arial"/>
              <a:buNone/>
              <a:defRPr sz="3000" b="0" i="0" u="none" strike="noStrike" cap="none">
                <a:solidFill>
                  <a:srgbClr val="9EABAE"/>
                </a:solidFill>
                <a:latin typeface="Calibri"/>
                <a:ea typeface="Calibri"/>
                <a:cs typeface="Calibri"/>
                <a:sym typeface="Calibri"/>
              </a:defRPr>
            </a:lvl1pPr>
            <a:lvl2pPr marR="0" lvl="1" algn="l" rtl="0">
              <a:lnSpc>
                <a:spcPct val="100000"/>
              </a:lnSpc>
              <a:spcBef>
                <a:spcPts val="0"/>
              </a:spcBef>
              <a:spcAft>
                <a:spcPts val="0"/>
              </a:spcAft>
              <a:buClr>
                <a:srgbClr val="000000"/>
              </a:buClr>
              <a:buFont typeface="Arial"/>
              <a:buNone/>
              <a:defRPr sz="3000" b="0" i="0" u="none" strike="noStrike" cap="none">
                <a:solidFill>
                  <a:srgbClr val="9EABAE"/>
                </a:solidFill>
                <a:latin typeface="Calibri"/>
                <a:ea typeface="Calibri"/>
                <a:cs typeface="Calibri"/>
                <a:sym typeface="Calibri"/>
              </a:defRPr>
            </a:lvl2pPr>
            <a:lvl3pPr marR="0" lvl="2" algn="l" rtl="0">
              <a:lnSpc>
                <a:spcPct val="100000"/>
              </a:lnSpc>
              <a:spcBef>
                <a:spcPts val="0"/>
              </a:spcBef>
              <a:spcAft>
                <a:spcPts val="0"/>
              </a:spcAft>
              <a:buClr>
                <a:srgbClr val="000000"/>
              </a:buClr>
              <a:buFont typeface="Arial"/>
              <a:buNone/>
              <a:defRPr sz="3000" b="0" i="0" u="none" strike="noStrike" cap="none">
                <a:solidFill>
                  <a:srgbClr val="9EABAE"/>
                </a:solidFill>
                <a:latin typeface="Calibri"/>
                <a:ea typeface="Calibri"/>
                <a:cs typeface="Calibri"/>
                <a:sym typeface="Calibri"/>
              </a:defRPr>
            </a:lvl3pPr>
            <a:lvl4pPr marR="0" lvl="3" algn="l" rtl="0">
              <a:lnSpc>
                <a:spcPct val="100000"/>
              </a:lnSpc>
              <a:spcBef>
                <a:spcPts val="0"/>
              </a:spcBef>
              <a:spcAft>
                <a:spcPts val="0"/>
              </a:spcAft>
              <a:buClr>
                <a:srgbClr val="000000"/>
              </a:buClr>
              <a:buFont typeface="Arial"/>
              <a:buNone/>
              <a:defRPr sz="3000" b="0" i="0" u="none" strike="noStrike" cap="none">
                <a:solidFill>
                  <a:srgbClr val="9EABAE"/>
                </a:solidFill>
                <a:latin typeface="Calibri"/>
                <a:ea typeface="Calibri"/>
                <a:cs typeface="Calibri"/>
                <a:sym typeface="Calibri"/>
              </a:defRPr>
            </a:lvl4pPr>
            <a:lvl5pPr marR="0" lvl="4" algn="l" rtl="0">
              <a:lnSpc>
                <a:spcPct val="100000"/>
              </a:lnSpc>
              <a:spcBef>
                <a:spcPts val="0"/>
              </a:spcBef>
              <a:spcAft>
                <a:spcPts val="0"/>
              </a:spcAft>
              <a:buClr>
                <a:srgbClr val="000000"/>
              </a:buClr>
              <a:buFont typeface="Arial"/>
              <a:buNone/>
              <a:defRPr sz="3000" b="0" i="0" u="none" strike="noStrike" cap="none">
                <a:solidFill>
                  <a:srgbClr val="9EABAE"/>
                </a:solidFill>
                <a:latin typeface="Calibri"/>
                <a:ea typeface="Calibri"/>
                <a:cs typeface="Calibri"/>
                <a:sym typeface="Calibri"/>
              </a:defRPr>
            </a:lvl5pPr>
            <a:lvl6pPr marR="0" lvl="5" algn="l" rtl="0">
              <a:lnSpc>
                <a:spcPct val="100000"/>
              </a:lnSpc>
              <a:spcBef>
                <a:spcPts val="0"/>
              </a:spcBef>
              <a:spcAft>
                <a:spcPts val="0"/>
              </a:spcAft>
              <a:buClr>
                <a:srgbClr val="000000"/>
              </a:buClr>
              <a:buFont typeface="Arial"/>
              <a:buNone/>
              <a:defRPr sz="3000" b="0" i="0" u="none" strike="noStrike" cap="none">
                <a:solidFill>
                  <a:srgbClr val="9EABAE"/>
                </a:solidFill>
                <a:latin typeface="Calibri"/>
                <a:ea typeface="Calibri"/>
                <a:cs typeface="Calibri"/>
                <a:sym typeface="Calibri"/>
              </a:defRPr>
            </a:lvl6pPr>
            <a:lvl7pPr marR="0" lvl="6" algn="l" rtl="0">
              <a:lnSpc>
                <a:spcPct val="100000"/>
              </a:lnSpc>
              <a:spcBef>
                <a:spcPts val="0"/>
              </a:spcBef>
              <a:spcAft>
                <a:spcPts val="0"/>
              </a:spcAft>
              <a:buClr>
                <a:srgbClr val="000000"/>
              </a:buClr>
              <a:buFont typeface="Arial"/>
              <a:buNone/>
              <a:defRPr sz="3000" b="0" i="0" u="none" strike="noStrike" cap="none">
                <a:solidFill>
                  <a:srgbClr val="9EABAE"/>
                </a:solidFill>
                <a:latin typeface="Calibri"/>
                <a:ea typeface="Calibri"/>
                <a:cs typeface="Calibri"/>
                <a:sym typeface="Calibri"/>
              </a:defRPr>
            </a:lvl7pPr>
            <a:lvl8pPr marR="0" lvl="7" algn="l" rtl="0">
              <a:lnSpc>
                <a:spcPct val="100000"/>
              </a:lnSpc>
              <a:spcBef>
                <a:spcPts val="0"/>
              </a:spcBef>
              <a:spcAft>
                <a:spcPts val="0"/>
              </a:spcAft>
              <a:buClr>
                <a:srgbClr val="000000"/>
              </a:buClr>
              <a:buFont typeface="Arial"/>
              <a:buNone/>
              <a:defRPr sz="3000" b="0" i="0" u="none" strike="noStrike" cap="none">
                <a:solidFill>
                  <a:srgbClr val="9EABAE"/>
                </a:solidFill>
                <a:latin typeface="Calibri"/>
                <a:ea typeface="Calibri"/>
                <a:cs typeface="Calibri"/>
                <a:sym typeface="Calibri"/>
              </a:defRPr>
            </a:lvl8pPr>
            <a:lvl9pPr marR="0" lvl="8" algn="l" rtl="0">
              <a:lnSpc>
                <a:spcPct val="100000"/>
              </a:lnSpc>
              <a:spcBef>
                <a:spcPts val="0"/>
              </a:spcBef>
              <a:spcAft>
                <a:spcPts val="0"/>
              </a:spcAft>
              <a:buClr>
                <a:srgbClr val="000000"/>
              </a:buClr>
              <a:buFont typeface="Arial"/>
              <a:buNone/>
              <a:defRPr sz="3000" b="0" i="0" u="none" strike="noStrike" cap="none">
                <a:solidFill>
                  <a:srgbClr val="9EABAE"/>
                </a:solidFill>
                <a:latin typeface="Calibri"/>
                <a:ea typeface="Calibri"/>
                <a:cs typeface="Calibri"/>
                <a:sym typeface="Calibri"/>
              </a:defRPr>
            </a:lvl9pPr>
          </a:lstStyle>
          <a:p>
            <a:pPr marL="457200" indent="-431800" algn="l">
              <a:lnSpc>
                <a:spcPct val="150000"/>
              </a:lnSpc>
              <a:buClr>
                <a:schemeClr val="tx2"/>
              </a:buClr>
              <a:buSzPts val="3200"/>
              <a:buFont typeface="Arial" panose="020B0604020202020204" pitchFamily="34" charset="0"/>
              <a:buChar char="•"/>
            </a:pPr>
            <a:r>
              <a:rPr lang="en-US" sz="2000" dirty="0"/>
              <a:t>9/11/2020 – Draft GPs for AIB developed from discussions with President Robbins. </a:t>
            </a:r>
          </a:p>
          <a:p>
            <a:pPr marL="457200" indent="-431800" algn="l">
              <a:lnSpc>
                <a:spcPct val="150000"/>
              </a:lnSpc>
              <a:buClr>
                <a:schemeClr val="tx2"/>
              </a:buClr>
              <a:buSzPts val="3200"/>
              <a:buFont typeface="Arial" panose="020B0604020202020204" pitchFamily="34" charset="0"/>
              <a:buChar char="•"/>
            </a:pPr>
            <a:r>
              <a:rPr lang="en-US" sz="2000" dirty="0"/>
              <a:t>9/21/2020 – Draft shared to academic college deans for review / comment.</a:t>
            </a:r>
          </a:p>
          <a:p>
            <a:pPr marL="457200" indent="-431800" algn="l">
              <a:lnSpc>
                <a:spcPct val="150000"/>
              </a:lnSpc>
              <a:buClr>
                <a:schemeClr val="tx2"/>
              </a:buClr>
              <a:buSzPts val="3200"/>
              <a:buFont typeface="Arial" panose="020B0604020202020204" pitchFamily="34" charset="0"/>
              <a:buChar char="•"/>
            </a:pPr>
            <a:r>
              <a:rPr lang="en-US" sz="2000" dirty="0"/>
              <a:t>9/22/2020 – Draft shared to RUBO for review / comment.</a:t>
            </a:r>
          </a:p>
          <a:p>
            <a:pPr marL="457200" indent="-431800" algn="l">
              <a:lnSpc>
                <a:spcPct val="150000"/>
              </a:lnSpc>
              <a:buClr>
                <a:schemeClr val="tx2"/>
              </a:buClr>
              <a:buSzPts val="3200"/>
              <a:buFont typeface="Arial" panose="020B0604020202020204" pitchFamily="34" charset="0"/>
              <a:buChar char="•"/>
            </a:pPr>
            <a:r>
              <a:rPr lang="en-US" sz="2000" dirty="0"/>
              <a:t>9/24/2020 - Draft shared to H/C/Ds for review / comment. </a:t>
            </a:r>
          </a:p>
          <a:p>
            <a:pPr marL="457200" indent="-431800" algn="l">
              <a:lnSpc>
                <a:spcPct val="150000"/>
              </a:lnSpc>
              <a:buClr>
                <a:schemeClr val="tx2"/>
              </a:buClr>
              <a:buSzPts val="3200"/>
              <a:buFont typeface="Arial" panose="020B0604020202020204" pitchFamily="34" charset="0"/>
              <a:buChar char="•"/>
            </a:pPr>
            <a:r>
              <a:rPr lang="en-US" sz="2000" dirty="0"/>
              <a:t>10/7/2020 – Draft shared to SPBAC for review / comment.</a:t>
            </a:r>
          </a:p>
          <a:p>
            <a:pPr marL="457200" indent="-431800" algn="l">
              <a:lnSpc>
                <a:spcPct val="150000"/>
              </a:lnSpc>
              <a:buClr>
                <a:schemeClr val="tx2"/>
              </a:buClr>
              <a:buSzPts val="3200"/>
              <a:buFont typeface="Arial" panose="020B0604020202020204" pitchFamily="34" charset="0"/>
              <a:buChar char="•"/>
            </a:pPr>
            <a:r>
              <a:rPr lang="en-US" sz="2000" dirty="0"/>
              <a:t>10/9/2020 - 2018 Three Review of RCM Summary released.</a:t>
            </a:r>
          </a:p>
          <a:p>
            <a:pPr marL="457200" indent="-431800" algn="l">
              <a:lnSpc>
                <a:spcPct val="150000"/>
              </a:lnSpc>
              <a:buClr>
                <a:schemeClr val="tx2"/>
              </a:buClr>
              <a:buSzPts val="3200"/>
              <a:buFont typeface="Arial" panose="020B0604020202020204" pitchFamily="34" charset="0"/>
              <a:buChar char="•"/>
            </a:pPr>
            <a:r>
              <a:rPr lang="en-US" sz="2000" dirty="0"/>
              <a:t>*** REVISIONS / UPDATES / INPUTS incorporated ***</a:t>
            </a:r>
          </a:p>
          <a:p>
            <a:pPr marL="457200" indent="-431800" algn="l">
              <a:lnSpc>
                <a:spcPct val="150000"/>
              </a:lnSpc>
              <a:buClr>
                <a:schemeClr val="tx2"/>
              </a:buClr>
              <a:buSzPts val="3200"/>
              <a:buFont typeface="Arial" panose="020B0604020202020204" pitchFamily="34" charset="0"/>
              <a:buChar char="•"/>
            </a:pPr>
            <a:r>
              <a:rPr lang="en-US" sz="2000" dirty="0"/>
              <a:t>10/26/2020 – GPs shared to Exec Team.</a:t>
            </a:r>
          </a:p>
          <a:p>
            <a:pPr marL="457200" indent="-431800" algn="l">
              <a:lnSpc>
                <a:spcPct val="150000"/>
              </a:lnSpc>
              <a:buClr>
                <a:schemeClr val="tx2"/>
              </a:buClr>
              <a:buSzPts val="3200"/>
              <a:buFont typeface="Arial" panose="020B0604020202020204" pitchFamily="34" charset="0"/>
              <a:buChar char="•"/>
            </a:pPr>
            <a:r>
              <a:rPr lang="en-US" sz="2000" dirty="0"/>
              <a:t>10/28/2020 – GPs shared to Provost’s Council.</a:t>
            </a:r>
          </a:p>
          <a:p>
            <a:pPr marL="457200" indent="-431800" algn="l">
              <a:lnSpc>
                <a:spcPct val="150000"/>
              </a:lnSpc>
              <a:buClr>
                <a:schemeClr val="tx2"/>
              </a:buClr>
              <a:buSzPts val="3200"/>
              <a:buFont typeface="Arial" panose="020B0604020202020204" pitchFamily="34" charset="0"/>
              <a:buChar char="•"/>
            </a:pPr>
            <a:r>
              <a:rPr lang="en-US" sz="2000" dirty="0"/>
              <a:t>11/3/2020 – GPs shared to Academic Deans.</a:t>
            </a:r>
          </a:p>
          <a:p>
            <a:pPr marL="457200" indent="-431800" algn="l">
              <a:lnSpc>
                <a:spcPct val="150000"/>
              </a:lnSpc>
              <a:buClr>
                <a:schemeClr val="tx2"/>
              </a:buClr>
              <a:buSzPts val="3200"/>
              <a:buFont typeface="Arial" panose="020B0604020202020204" pitchFamily="34" charset="0"/>
              <a:buChar char="•"/>
            </a:pPr>
            <a:r>
              <a:rPr lang="en-US" sz="2000" dirty="0"/>
              <a:t>11/4/2020 – GPs shared to SPBAC.</a:t>
            </a:r>
          </a:p>
          <a:p>
            <a:pPr marL="457200" indent="-431800" algn="l">
              <a:lnSpc>
                <a:spcPct val="150000"/>
              </a:lnSpc>
              <a:buClr>
                <a:schemeClr val="tx2"/>
              </a:buClr>
              <a:buSzPts val="3200"/>
              <a:buFont typeface="Arial" panose="020B0604020202020204" pitchFamily="34" charset="0"/>
              <a:buChar char="•"/>
            </a:pPr>
            <a:r>
              <a:rPr lang="en-US" sz="2000" dirty="0"/>
              <a:t>11/4/2020 – GPs shared to Provost’s Council.</a:t>
            </a:r>
          </a:p>
          <a:p>
            <a:pPr marL="457200" indent="-431800" algn="l">
              <a:lnSpc>
                <a:spcPct val="150000"/>
              </a:lnSpc>
              <a:buClr>
                <a:schemeClr val="tx2"/>
              </a:buClr>
              <a:buSzPts val="3200"/>
              <a:buFont typeface="Arial" panose="020B0604020202020204" pitchFamily="34" charset="0"/>
              <a:buChar char="•"/>
            </a:pPr>
            <a:r>
              <a:rPr lang="en-US" sz="2000" dirty="0"/>
              <a:t>11/4/2020 – GPs shared to Academic Deans.</a:t>
            </a:r>
          </a:p>
          <a:p>
            <a:pPr marL="457200" indent="-431800" algn="l">
              <a:lnSpc>
                <a:spcPct val="150000"/>
              </a:lnSpc>
              <a:buClr>
                <a:schemeClr val="tx2"/>
              </a:buClr>
              <a:buSzPts val="3200"/>
              <a:buFont typeface="Arial" panose="020B0604020202020204" pitchFamily="34" charset="0"/>
              <a:buChar char="•"/>
            </a:pPr>
            <a:r>
              <a:rPr lang="en-US" sz="2000" dirty="0"/>
              <a:t>11/6/2020 – GPs shared to CABO/UFO via Financing the Mission.</a:t>
            </a:r>
          </a:p>
          <a:p>
            <a:pPr marL="457200" indent="-431800" algn="l">
              <a:lnSpc>
                <a:spcPct val="150000"/>
              </a:lnSpc>
              <a:buClr>
                <a:schemeClr val="tx2"/>
              </a:buClr>
              <a:buSzPts val="3200"/>
              <a:buFont typeface="Arial" panose="020B0604020202020204" pitchFamily="34" charset="0"/>
              <a:buChar char="•"/>
            </a:pPr>
            <a:r>
              <a:rPr lang="en-US" sz="2000" dirty="0"/>
              <a:t>11/9/2020 – RII updates incorporated.</a:t>
            </a:r>
          </a:p>
          <a:p>
            <a:pPr marL="457200" indent="-431800" algn="l">
              <a:lnSpc>
                <a:spcPct val="150000"/>
              </a:lnSpc>
              <a:buClr>
                <a:schemeClr val="tx2"/>
              </a:buClr>
              <a:buSzPts val="3200"/>
              <a:buFont typeface="Arial" panose="020B0604020202020204" pitchFamily="34" charset="0"/>
              <a:buChar char="•"/>
            </a:pPr>
            <a:r>
              <a:rPr lang="en-US" sz="2000" dirty="0"/>
              <a:t>11/16/2020 – GPs shared to Senate Exec. Committee.</a:t>
            </a:r>
          </a:p>
          <a:p>
            <a:pPr marL="368300" indent="-342900" algn="l">
              <a:lnSpc>
                <a:spcPct val="150000"/>
              </a:lnSpc>
              <a:buClr>
                <a:schemeClr val="tx2"/>
              </a:buClr>
              <a:buSzPts val="3200"/>
              <a:buFont typeface="Arial" panose="020B0604020202020204" pitchFamily="34" charset="0"/>
              <a:buChar char="•"/>
            </a:pPr>
            <a:endParaRPr lang="en-US" sz="2000" dirty="0"/>
          </a:p>
        </p:txBody>
      </p:sp>
      <p:sp>
        <p:nvSpPr>
          <p:cNvPr id="14" name="Google Shape;159;p17">
            <a:extLst>
              <a:ext uri="{FF2B5EF4-FFF2-40B4-BE49-F238E27FC236}">
                <a16:creationId xmlns:a16="http://schemas.microsoft.com/office/drawing/2014/main" id="{18789F65-77F9-B643-AB8B-6C02170146A3}"/>
              </a:ext>
            </a:extLst>
          </p:cNvPr>
          <p:cNvSpPr/>
          <p:nvPr/>
        </p:nvSpPr>
        <p:spPr>
          <a:xfrm>
            <a:off x="1243115" y="8973239"/>
            <a:ext cx="13940177" cy="2042088"/>
          </a:xfrm>
          <a:prstGeom prst="rect">
            <a:avLst/>
          </a:prstGeom>
          <a:solidFill>
            <a:srgbClr val="E2E9E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 name="Google Shape;162;p17">
            <a:extLst>
              <a:ext uri="{FF2B5EF4-FFF2-40B4-BE49-F238E27FC236}">
                <a16:creationId xmlns:a16="http://schemas.microsoft.com/office/drawing/2014/main" id="{EF8F7D27-2E15-AE46-9554-09A901B97C8A}"/>
              </a:ext>
            </a:extLst>
          </p:cNvPr>
          <p:cNvSpPr txBox="1"/>
          <p:nvPr/>
        </p:nvSpPr>
        <p:spPr>
          <a:xfrm>
            <a:off x="1701209" y="9336114"/>
            <a:ext cx="12567684" cy="598800"/>
          </a:xfrm>
          <a:prstGeom prst="rect">
            <a:avLst/>
          </a:prstGeom>
          <a:noFill/>
          <a:ln>
            <a:noFill/>
          </a:ln>
        </p:spPr>
        <p:txBody>
          <a:bodyPr spcFirstLastPara="1" wrap="square" lIns="91425" tIns="91425" rIns="91425" bIns="91425" anchor="ctr" anchorCtr="0">
            <a:noAutofit/>
          </a:bodyPr>
          <a:lstStyle/>
          <a:p>
            <a:pPr marL="0" lvl="0" indent="0" rtl="0">
              <a:spcBef>
                <a:spcPts val="0"/>
              </a:spcBef>
              <a:spcAft>
                <a:spcPts val="0"/>
              </a:spcAft>
              <a:buNone/>
            </a:pPr>
            <a:r>
              <a:rPr lang="en-US" sz="3200" b="1" dirty="0">
                <a:solidFill>
                  <a:srgbClr val="00275B"/>
                </a:solidFill>
                <a:latin typeface="Calibri"/>
                <a:ea typeface="Calibri"/>
                <a:cs typeface="Calibri"/>
                <a:sym typeface="Calibri"/>
              </a:rPr>
              <a:t>The Guiding Principles that follow have been informed by all these discussions.</a:t>
            </a:r>
            <a:endParaRPr sz="3200" b="1" dirty="0">
              <a:solidFill>
                <a:srgbClr val="00275B"/>
              </a:solidFill>
              <a:latin typeface="Calibri"/>
              <a:ea typeface="Calibri"/>
              <a:cs typeface="Calibri"/>
              <a:sym typeface="Calibri"/>
            </a:endParaRPr>
          </a:p>
        </p:txBody>
      </p:sp>
      <p:sp>
        <p:nvSpPr>
          <p:cNvPr id="16" name="Google Shape;175;p17">
            <a:extLst>
              <a:ext uri="{FF2B5EF4-FFF2-40B4-BE49-F238E27FC236}">
                <a16:creationId xmlns:a16="http://schemas.microsoft.com/office/drawing/2014/main" id="{7D031F9C-33D5-A146-8A54-8DEEEBF1A578}"/>
              </a:ext>
            </a:extLst>
          </p:cNvPr>
          <p:cNvSpPr/>
          <p:nvPr/>
        </p:nvSpPr>
        <p:spPr>
          <a:xfrm>
            <a:off x="1867485" y="10366764"/>
            <a:ext cx="1326580" cy="483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pic>
        <p:nvPicPr>
          <p:cNvPr id="1026" name="Picture 2" descr="Amazon.com: 3 Inch Wildcat Logo University of Arizona Wildcats UA AZ  Removable Wall Decal Sticker Art NCAA Home Room Decor 3 by 3 Inches: Baby">
            <a:extLst>
              <a:ext uri="{FF2B5EF4-FFF2-40B4-BE49-F238E27FC236}">
                <a16:creationId xmlns:a16="http://schemas.microsoft.com/office/drawing/2014/main" id="{CAD7E522-600A-0949-8D1E-E3F8833B247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rot="340581">
            <a:off x="17843278" y="181841"/>
            <a:ext cx="2035414" cy="2179244"/>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66"/>
        <p:cNvGrpSpPr/>
        <p:nvPr/>
      </p:nvGrpSpPr>
      <p:grpSpPr>
        <a:xfrm>
          <a:off x="0" y="0"/>
          <a:ext cx="0" cy="0"/>
          <a:chOff x="0" y="0"/>
          <a:chExt cx="0" cy="0"/>
        </a:xfrm>
      </p:grpSpPr>
      <p:sp>
        <p:nvSpPr>
          <p:cNvPr id="74" name="Google Shape;74;p11"/>
          <p:cNvSpPr txBox="1">
            <a:spLocks noGrp="1"/>
          </p:cNvSpPr>
          <p:nvPr>
            <p:ph type="title"/>
          </p:nvPr>
        </p:nvSpPr>
        <p:spPr>
          <a:xfrm>
            <a:off x="1019850" y="606250"/>
            <a:ext cx="15538204" cy="908100"/>
          </a:xfrm>
          <a:prstGeom prst="rect">
            <a:avLst/>
          </a:prstGeom>
        </p:spPr>
        <p:txBody>
          <a:bodyPr spcFirstLastPara="1" wrap="square" lIns="91425" tIns="91425" rIns="91425" bIns="91425" anchor="t" anchorCtr="0">
            <a:noAutofit/>
          </a:bodyPr>
          <a:lstStyle/>
          <a:p>
            <a:pPr marL="1098550" lvl="0" indent="-1074738"/>
            <a:r>
              <a:rPr lang="en-US" dirty="0"/>
              <a:t>17.	</a:t>
            </a:r>
            <a:r>
              <a:rPr lang="en-US" cap="all" dirty="0"/>
              <a:t>Ensure General Education IS FUNDED appropriately, without perverse incentives</a:t>
            </a:r>
            <a:endParaRPr cap="all" dirty="0"/>
          </a:p>
        </p:txBody>
      </p:sp>
      <p:sp>
        <p:nvSpPr>
          <p:cNvPr id="13" name="Google Shape;57;p9">
            <a:extLst>
              <a:ext uri="{FF2B5EF4-FFF2-40B4-BE49-F238E27FC236}">
                <a16:creationId xmlns:a16="http://schemas.microsoft.com/office/drawing/2014/main" id="{1EC175D4-4C93-F648-8C72-2CBA6DF2AE36}"/>
              </a:ext>
            </a:extLst>
          </p:cNvPr>
          <p:cNvSpPr txBox="1">
            <a:spLocks/>
          </p:cNvSpPr>
          <p:nvPr/>
        </p:nvSpPr>
        <p:spPr>
          <a:xfrm>
            <a:off x="1243116" y="2596896"/>
            <a:ext cx="17840634" cy="4608648"/>
          </a:xfrm>
          <a:prstGeom prst="rect">
            <a:avLst/>
          </a:prstGeom>
          <a:noFill/>
          <a:ln>
            <a:noFill/>
          </a:ln>
        </p:spPr>
        <p:txBody>
          <a:bodyPr spcFirstLastPara="1" wrap="square" lIns="91425" tIns="91425" rIns="91425" bIns="73150" anchor="t" anchorCtr="0">
            <a:noAutofit/>
          </a:bodyPr>
          <a:lstStyle>
            <a:defPPr marR="0" lvl="0" algn="l" rtl="0">
              <a:lnSpc>
                <a:spcPct val="100000"/>
              </a:lnSpc>
              <a:spcBef>
                <a:spcPts val="0"/>
              </a:spcBef>
              <a:spcAft>
                <a:spcPts val="0"/>
              </a:spcAft>
            </a:defPPr>
            <a:lvl1pPr marR="0" lvl="0" algn="r" rtl="0">
              <a:lnSpc>
                <a:spcPct val="100000"/>
              </a:lnSpc>
              <a:spcBef>
                <a:spcPts val="0"/>
              </a:spcBef>
              <a:spcAft>
                <a:spcPts val="0"/>
              </a:spcAft>
              <a:buClr>
                <a:srgbClr val="000000"/>
              </a:buClr>
              <a:buFont typeface="Arial"/>
              <a:buNone/>
              <a:defRPr sz="3000" b="0" i="0" u="none" strike="noStrike" cap="none">
                <a:solidFill>
                  <a:srgbClr val="9EABAE"/>
                </a:solidFill>
                <a:latin typeface="Calibri"/>
                <a:ea typeface="Calibri"/>
                <a:cs typeface="Calibri"/>
                <a:sym typeface="Calibri"/>
              </a:defRPr>
            </a:lvl1pPr>
            <a:lvl2pPr marR="0" lvl="1" algn="l" rtl="0">
              <a:lnSpc>
                <a:spcPct val="100000"/>
              </a:lnSpc>
              <a:spcBef>
                <a:spcPts val="0"/>
              </a:spcBef>
              <a:spcAft>
                <a:spcPts val="0"/>
              </a:spcAft>
              <a:buClr>
                <a:srgbClr val="000000"/>
              </a:buClr>
              <a:buFont typeface="Arial"/>
              <a:buNone/>
              <a:defRPr sz="3000" b="0" i="0" u="none" strike="noStrike" cap="none">
                <a:solidFill>
                  <a:srgbClr val="9EABAE"/>
                </a:solidFill>
                <a:latin typeface="Calibri"/>
                <a:ea typeface="Calibri"/>
                <a:cs typeface="Calibri"/>
                <a:sym typeface="Calibri"/>
              </a:defRPr>
            </a:lvl2pPr>
            <a:lvl3pPr marR="0" lvl="2" algn="l" rtl="0">
              <a:lnSpc>
                <a:spcPct val="100000"/>
              </a:lnSpc>
              <a:spcBef>
                <a:spcPts val="0"/>
              </a:spcBef>
              <a:spcAft>
                <a:spcPts val="0"/>
              </a:spcAft>
              <a:buClr>
                <a:srgbClr val="000000"/>
              </a:buClr>
              <a:buFont typeface="Arial"/>
              <a:buNone/>
              <a:defRPr sz="3000" b="0" i="0" u="none" strike="noStrike" cap="none">
                <a:solidFill>
                  <a:srgbClr val="9EABAE"/>
                </a:solidFill>
                <a:latin typeface="Calibri"/>
                <a:ea typeface="Calibri"/>
                <a:cs typeface="Calibri"/>
                <a:sym typeface="Calibri"/>
              </a:defRPr>
            </a:lvl3pPr>
            <a:lvl4pPr marR="0" lvl="3" algn="l" rtl="0">
              <a:lnSpc>
                <a:spcPct val="100000"/>
              </a:lnSpc>
              <a:spcBef>
                <a:spcPts val="0"/>
              </a:spcBef>
              <a:spcAft>
                <a:spcPts val="0"/>
              </a:spcAft>
              <a:buClr>
                <a:srgbClr val="000000"/>
              </a:buClr>
              <a:buFont typeface="Arial"/>
              <a:buNone/>
              <a:defRPr sz="3000" b="0" i="0" u="none" strike="noStrike" cap="none">
                <a:solidFill>
                  <a:srgbClr val="9EABAE"/>
                </a:solidFill>
                <a:latin typeface="Calibri"/>
                <a:ea typeface="Calibri"/>
                <a:cs typeface="Calibri"/>
                <a:sym typeface="Calibri"/>
              </a:defRPr>
            </a:lvl4pPr>
            <a:lvl5pPr marR="0" lvl="4" algn="l" rtl="0">
              <a:lnSpc>
                <a:spcPct val="100000"/>
              </a:lnSpc>
              <a:spcBef>
                <a:spcPts val="0"/>
              </a:spcBef>
              <a:spcAft>
                <a:spcPts val="0"/>
              </a:spcAft>
              <a:buClr>
                <a:srgbClr val="000000"/>
              </a:buClr>
              <a:buFont typeface="Arial"/>
              <a:buNone/>
              <a:defRPr sz="3000" b="0" i="0" u="none" strike="noStrike" cap="none">
                <a:solidFill>
                  <a:srgbClr val="9EABAE"/>
                </a:solidFill>
                <a:latin typeface="Calibri"/>
                <a:ea typeface="Calibri"/>
                <a:cs typeface="Calibri"/>
                <a:sym typeface="Calibri"/>
              </a:defRPr>
            </a:lvl5pPr>
            <a:lvl6pPr marR="0" lvl="5" algn="l" rtl="0">
              <a:lnSpc>
                <a:spcPct val="100000"/>
              </a:lnSpc>
              <a:spcBef>
                <a:spcPts val="0"/>
              </a:spcBef>
              <a:spcAft>
                <a:spcPts val="0"/>
              </a:spcAft>
              <a:buClr>
                <a:srgbClr val="000000"/>
              </a:buClr>
              <a:buFont typeface="Arial"/>
              <a:buNone/>
              <a:defRPr sz="3000" b="0" i="0" u="none" strike="noStrike" cap="none">
                <a:solidFill>
                  <a:srgbClr val="9EABAE"/>
                </a:solidFill>
                <a:latin typeface="Calibri"/>
                <a:ea typeface="Calibri"/>
                <a:cs typeface="Calibri"/>
                <a:sym typeface="Calibri"/>
              </a:defRPr>
            </a:lvl6pPr>
            <a:lvl7pPr marR="0" lvl="6" algn="l" rtl="0">
              <a:lnSpc>
                <a:spcPct val="100000"/>
              </a:lnSpc>
              <a:spcBef>
                <a:spcPts val="0"/>
              </a:spcBef>
              <a:spcAft>
                <a:spcPts val="0"/>
              </a:spcAft>
              <a:buClr>
                <a:srgbClr val="000000"/>
              </a:buClr>
              <a:buFont typeface="Arial"/>
              <a:buNone/>
              <a:defRPr sz="3000" b="0" i="0" u="none" strike="noStrike" cap="none">
                <a:solidFill>
                  <a:srgbClr val="9EABAE"/>
                </a:solidFill>
                <a:latin typeface="Calibri"/>
                <a:ea typeface="Calibri"/>
                <a:cs typeface="Calibri"/>
                <a:sym typeface="Calibri"/>
              </a:defRPr>
            </a:lvl7pPr>
            <a:lvl8pPr marR="0" lvl="7" algn="l" rtl="0">
              <a:lnSpc>
                <a:spcPct val="100000"/>
              </a:lnSpc>
              <a:spcBef>
                <a:spcPts val="0"/>
              </a:spcBef>
              <a:spcAft>
                <a:spcPts val="0"/>
              </a:spcAft>
              <a:buClr>
                <a:srgbClr val="000000"/>
              </a:buClr>
              <a:buFont typeface="Arial"/>
              <a:buNone/>
              <a:defRPr sz="3000" b="0" i="0" u="none" strike="noStrike" cap="none">
                <a:solidFill>
                  <a:srgbClr val="9EABAE"/>
                </a:solidFill>
                <a:latin typeface="Calibri"/>
                <a:ea typeface="Calibri"/>
                <a:cs typeface="Calibri"/>
                <a:sym typeface="Calibri"/>
              </a:defRPr>
            </a:lvl8pPr>
            <a:lvl9pPr marR="0" lvl="8" algn="l" rtl="0">
              <a:lnSpc>
                <a:spcPct val="100000"/>
              </a:lnSpc>
              <a:spcBef>
                <a:spcPts val="0"/>
              </a:spcBef>
              <a:spcAft>
                <a:spcPts val="0"/>
              </a:spcAft>
              <a:buClr>
                <a:srgbClr val="000000"/>
              </a:buClr>
              <a:buFont typeface="Arial"/>
              <a:buNone/>
              <a:defRPr sz="3000" b="0" i="0" u="none" strike="noStrike" cap="none">
                <a:solidFill>
                  <a:srgbClr val="9EABAE"/>
                </a:solidFill>
                <a:latin typeface="Calibri"/>
                <a:ea typeface="Calibri"/>
                <a:cs typeface="Calibri"/>
                <a:sym typeface="Calibri"/>
              </a:defRPr>
            </a:lvl9pPr>
          </a:lstStyle>
          <a:p>
            <a:pPr marL="457200" indent="-431800" algn="l">
              <a:lnSpc>
                <a:spcPct val="150000"/>
              </a:lnSpc>
              <a:buClr>
                <a:schemeClr val="tx2"/>
              </a:buClr>
              <a:buSzPts val="3200"/>
              <a:buFont typeface="Arial"/>
              <a:buChar char="●"/>
            </a:pPr>
            <a:r>
              <a:rPr lang="en-US" dirty="0"/>
              <a:t>GE resides within RCM, in that SCH-based funds flow to Colleges.</a:t>
            </a:r>
          </a:p>
          <a:p>
            <a:pPr marL="457200" indent="-431800" algn="l">
              <a:lnSpc>
                <a:spcPct val="150000"/>
              </a:lnSpc>
              <a:buClr>
                <a:schemeClr val="tx2"/>
              </a:buClr>
              <a:buSzPts val="3200"/>
              <a:buFont typeface="Arial"/>
              <a:buChar char="●"/>
            </a:pPr>
            <a:r>
              <a:rPr lang="en-US" dirty="0"/>
              <a:t>GE has not been actively managed to optimize numbers of courses and seats to meet demand.</a:t>
            </a:r>
          </a:p>
          <a:p>
            <a:pPr marL="457200" indent="-431800" algn="l">
              <a:lnSpc>
                <a:spcPct val="150000"/>
              </a:lnSpc>
              <a:buClr>
                <a:schemeClr val="tx2"/>
              </a:buClr>
              <a:buSzPts val="3200"/>
              <a:buFont typeface="Arial"/>
              <a:buChar char="●"/>
            </a:pPr>
            <a:r>
              <a:rPr lang="en-US" dirty="0"/>
              <a:t>Colleges have introduced many new courses in order to secure a share of the GE revenues, reducing the efficiency of the GE program overall.</a:t>
            </a:r>
          </a:p>
          <a:p>
            <a:pPr marL="457200" indent="-431800" algn="l">
              <a:lnSpc>
                <a:spcPct val="150000"/>
              </a:lnSpc>
              <a:buClr>
                <a:schemeClr val="tx2"/>
              </a:buClr>
              <a:buSzPts val="3200"/>
              <a:buFont typeface="Arial"/>
              <a:buChar char="●"/>
            </a:pPr>
            <a:endParaRPr lang="en-US" dirty="0"/>
          </a:p>
          <a:p>
            <a:pPr marL="457200" indent="-431800" algn="l">
              <a:lnSpc>
                <a:spcPct val="150000"/>
              </a:lnSpc>
              <a:buClr>
                <a:schemeClr val="tx2"/>
              </a:buClr>
              <a:buSzPts val="3200"/>
              <a:buFont typeface="Arial"/>
              <a:buChar char="●"/>
            </a:pPr>
            <a:endParaRPr lang="en-US" dirty="0"/>
          </a:p>
        </p:txBody>
      </p:sp>
      <p:sp>
        <p:nvSpPr>
          <p:cNvPr id="14" name="Google Shape;159;p17">
            <a:extLst>
              <a:ext uri="{FF2B5EF4-FFF2-40B4-BE49-F238E27FC236}">
                <a16:creationId xmlns:a16="http://schemas.microsoft.com/office/drawing/2014/main" id="{18789F65-77F9-B643-AB8B-6C02170146A3}"/>
              </a:ext>
            </a:extLst>
          </p:cNvPr>
          <p:cNvSpPr/>
          <p:nvPr/>
        </p:nvSpPr>
        <p:spPr>
          <a:xfrm>
            <a:off x="1291241" y="7442154"/>
            <a:ext cx="13940177" cy="2042088"/>
          </a:xfrm>
          <a:prstGeom prst="rect">
            <a:avLst/>
          </a:prstGeom>
          <a:solidFill>
            <a:srgbClr val="E2E9E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 name="Google Shape;162;p17">
            <a:extLst>
              <a:ext uri="{FF2B5EF4-FFF2-40B4-BE49-F238E27FC236}">
                <a16:creationId xmlns:a16="http://schemas.microsoft.com/office/drawing/2014/main" id="{EF8F7D27-2E15-AE46-9554-09A901B97C8A}"/>
              </a:ext>
            </a:extLst>
          </p:cNvPr>
          <p:cNvSpPr txBox="1"/>
          <p:nvPr/>
        </p:nvSpPr>
        <p:spPr>
          <a:xfrm>
            <a:off x="1701208" y="7805029"/>
            <a:ext cx="13530210" cy="598800"/>
          </a:xfrm>
          <a:prstGeom prst="rect">
            <a:avLst/>
          </a:prstGeom>
          <a:noFill/>
          <a:ln>
            <a:noFill/>
          </a:ln>
        </p:spPr>
        <p:txBody>
          <a:bodyPr spcFirstLastPara="1" wrap="square" lIns="91425" tIns="91425" rIns="91425" bIns="91425" anchor="ctr" anchorCtr="0">
            <a:noAutofit/>
          </a:bodyPr>
          <a:lstStyle/>
          <a:p>
            <a:pPr lvl="0"/>
            <a:r>
              <a:rPr lang="en-US" sz="3200" b="1" dirty="0">
                <a:solidFill>
                  <a:srgbClr val="00275B"/>
                </a:solidFill>
                <a:latin typeface="Calibri"/>
                <a:ea typeface="Calibri"/>
                <a:cs typeface="Calibri"/>
                <a:sym typeface="Calibri"/>
              </a:rPr>
              <a:t>Q: Should GE be actively managed and funded in AIB via activity metrics?</a:t>
            </a:r>
            <a:endParaRPr sz="3200" b="1" dirty="0">
              <a:solidFill>
                <a:srgbClr val="00275B"/>
              </a:solidFill>
              <a:latin typeface="Calibri"/>
              <a:ea typeface="Calibri"/>
              <a:cs typeface="Calibri"/>
              <a:sym typeface="Calibri"/>
            </a:endParaRPr>
          </a:p>
        </p:txBody>
      </p:sp>
      <p:sp>
        <p:nvSpPr>
          <p:cNvPr id="16" name="Google Shape;175;p17">
            <a:extLst>
              <a:ext uri="{FF2B5EF4-FFF2-40B4-BE49-F238E27FC236}">
                <a16:creationId xmlns:a16="http://schemas.microsoft.com/office/drawing/2014/main" id="{7D031F9C-33D5-A146-8A54-8DEEEBF1A578}"/>
              </a:ext>
            </a:extLst>
          </p:cNvPr>
          <p:cNvSpPr/>
          <p:nvPr/>
        </p:nvSpPr>
        <p:spPr>
          <a:xfrm>
            <a:off x="1867485" y="8835679"/>
            <a:ext cx="1326580" cy="483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 name="Oval 6">
            <a:extLst>
              <a:ext uri="{FF2B5EF4-FFF2-40B4-BE49-F238E27FC236}">
                <a16:creationId xmlns:a16="http://schemas.microsoft.com/office/drawing/2014/main" id="{2E8EF5DF-E918-CF49-915D-69FCE4345814}"/>
              </a:ext>
            </a:extLst>
          </p:cNvPr>
          <p:cNvSpPr/>
          <p:nvPr/>
        </p:nvSpPr>
        <p:spPr>
          <a:xfrm>
            <a:off x="15987052" y="494161"/>
            <a:ext cx="3417529" cy="1517608"/>
          </a:xfrm>
          <a:prstGeom prst="ellips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extBox 7">
            <a:extLst>
              <a:ext uri="{FF2B5EF4-FFF2-40B4-BE49-F238E27FC236}">
                <a16:creationId xmlns:a16="http://schemas.microsoft.com/office/drawing/2014/main" id="{D7360391-21D0-E34F-A2AD-AA451B79EADB}"/>
              </a:ext>
            </a:extLst>
          </p:cNvPr>
          <p:cNvSpPr txBox="1"/>
          <p:nvPr/>
        </p:nvSpPr>
        <p:spPr>
          <a:xfrm>
            <a:off x="16840454" y="727786"/>
            <a:ext cx="1710725" cy="1077218"/>
          </a:xfrm>
          <a:prstGeom prst="rect">
            <a:avLst/>
          </a:prstGeom>
          <a:noFill/>
        </p:spPr>
        <p:txBody>
          <a:bodyPr wrap="none" rtlCol="0">
            <a:spAutoFit/>
          </a:bodyPr>
          <a:lstStyle/>
          <a:p>
            <a:pPr algn="ctr"/>
            <a:r>
              <a:rPr lang="en-US" sz="3200" dirty="0">
                <a:solidFill>
                  <a:schemeClr val="bg1"/>
                </a:solidFill>
              </a:rPr>
              <a:t>Campus</a:t>
            </a:r>
            <a:br>
              <a:rPr lang="en-US" sz="3200" dirty="0">
                <a:solidFill>
                  <a:schemeClr val="bg1"/>
                </a:solidFill>
              </a:rPr>
            </a:br>
            <a:r>
              <a:rPr lang="en-US" sz="3200" dirty="0">
                <a:solidFill>
                  <a:schemeClr val="bg1"/>
                </a:solidFill>
              </a:rPr>
              <a:t>Culture</a:t>
            </a:r>
          </a:p>
        </p:txBody>
      </p:sp>
      <p:sp>
        <p:nvSpPr>
          <p:cNvPr id="9" name="TextBox 8">
            <a:extLst>
              <a:ext uri="{FF2B5EF4-FFF2-40B4-BE49-F238E27FC236}">
                <a16:creationId xmlns:a16="http://schemas.microsoft.com/office/drawing/2014/main" id="{23AA976F-8AA3-194C-AF7F-7582042E7EE5}"/>
              </a:ext>
            </a:extLst>
          </p:cNvPr>
          <p:cNvSpPr txBox="1"/>
          <p:nvPr/>
        </p:nvSpPr>
        <p:spPr>
          <a:xfrm>
            <a:off x="15462068" y="7442154"/>
            <a:ext cx="4467497" cy="2042088"/>
          </a:xfrm>
          <a:prstGeom prst="rect">
            <a:avLst/>
          </a:prstGeom>
          <a:solidFill>
            <a:schemeClr val="bg2"/>
          </a:solidFill>
        </p:spPr>
        <p:txBody>
          <a:bodyPr wrap="square" lIns="182880" tIns="91440" rtlCol="0">
            <a:noAutofit/>
          </a:bodyPr>
          <a:lstStyle/>
          <a:p>
            <a:pPr marL="457200" indent="-436563">
              <a:lnSpc>
                <a:spcPct val="120000"/>
              </a:lnSpc>
              <a:spcBef>
                <a:spcPts val="400"/>
              </a:spcBef>
            </a:pPr>
            <a:r>
              <a:rPr lang="en-US" sz="2500" dirty="0">
                <a:solidFill>
                  <a:schemeClr val="bg1"/>
                </a:solidFill>
                <a:latin typeface="Calibri" panose="020F0502020204030204" pitchFamily="34" charset="0"/>
                <a:cs typeface="Calibri" panose="020F0502020204030204" pitchFamily="34" charset="0"/>
              </a:rPr>
              <a:t>5. 	INSTITUTIONAL EXCELLENCE</a:t>
            </a:r>
          </a:p>
          <a:p>
            <a:pPr marL="457200" indent="-436563">
              <a:lnSpc>
                <a:spcPct val="120000"/>
              </a:lnSpc>
            </a:pPr>
            <a:endParaRPr lang="en-US" dirty="0">
              <a:solidFill>
                <a:schemeClr val="bg1"/>
              </a:solidFill>
              <a:latin typeface="Calibri" panose="020F0502020204030204" pitchFamily="34" charset="0"/>
              <a:cs typeface="Calibri" panose="020F0502020204030204" pitchFamily="34" charset="0"/>
            </a:endParaRPr>
          </a:p>
          <a:p>
            <a:pPr marL="457200" indent="-436563">
              <a:lnSpc>
                <a:spcPct val="120000"/>
              </a:lnSpc>
            </a:pPr>
            <a:r>
              <a:rPr lang="en-US" sz="2500" dirty="0">
                <a:solidFill>
                  <a:schemeClr val="bg1"/>
                </a:solidFill>
                <a:latin typeface="Calibri" panose="020F0502020204030204" pitchFamily="34" charset="0"/>
                <a:cs typeface="Calibri" panose="020F0502020204030204" pitchFamily="34" charset="0"/>
              </a:rPr>
              <a:t>	</a:t>
            </a:r>
            <a:r>
              <a:rPr lang="en-US" sz="2500" dirty="0">
                <a:solidFill>
                  <a:schemeClr val="bg1"/>
                </a:solidFill>
                <a:latin typeface="Calibri Light" panose="020F0302020204030204" pitchFamily="34" charset="0"/>
                <a:cs typeface="Calibri Light" panose="020F0302020204030204" pitchFamily="34" charset="0"/>
              </a:rPr>
              <a:t>Enable a high performing institution</a:t>
            </a:r>
          </a:p>
        </p:txBody>
      </p:sp>
    </p:spTree>
    <p:extLst>
      <p:ext uri="{BB962C8B-B14F-4D97-AF65-F5344CB8AC3E}">
        <p14:creationId xmlns:p14="http://schemas.microsoft.com/office/powerpoint/2010/main" val="38563312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66"/>
        <p:cNvGrpSpPr/>
        <p:nvPr/>
      </p:nvGrpSpPr>
      <p:grpSpPr>
        <a:xfrm>
          <a:off x="0" y="0"/>
          <a:ext cx="0" cy="0"/>
          <a:chOff x="0" y="0"/>
          <a:chExt cx="0" cy="0"/>
        </a:xfrm>
      </p:grpSpPr>
      <p:sp>
        <p:nvSpPr>
          <p:cNvPr id="74" name="Google Shape;74;p11"/>
          <p:cNvSpPr txBox="1">
            <a:spLocks noGrp="1"/>
          </p:cNvSpPr>
          <p:nvPr>
            <p:ph type="title"/>
          </p:nvPr>
        </p:nvSpPr>
        <p:spPr>
          <a:xfrm>
            <a:off x="1019849" y="606250"/>
            <a:ext cx="18034269" cy="908100"/>
          </a:xfrm>
          <a:prstGeom prst="rect">
            <a:avLst/>
          </a:prstGeom>
        </p:spPr>
        <p:txBody>
          <a:bodyPr spcFirstLastPara="1" wrap="square" lIns="91425" tIns="91425" rIns="91425" bIns="91425" anchor="t" anchorCtr="0">
            <a:noAutofit/>
          </a:bodyPr>
          <a:lstStyle/>
          <a:p>
            <a:pPr marL="1098550" lvl="0" indent="-1074738"/>
            <a:r>
              <a:rPr lang="en-US" dirty="0"/>
              <a:t>18.	</a:t>
            </a:r>
            <a:r>
              <a:rPr lang="en-US" cap="all" dirty="0"/>
              <a:t>Continue with current-year (forecast) budgeting</a:t>
            </a:r>
            <a:endParaRPr cap="all" dirty="0"/>
          </a:p>
        </p:txBody>
      </p:sp>
      <p:sp>
        <p:nvSpPr>
          <p:cNvPr id="13" name="Google Shape;57;p9">
            <a:extLst>
              <a:ext uri="{FF2B5EF4-FFF2-40B4-BE49-F238E27FC236}">
                <a16:creationId xmlns:a16="http://schemas.microsoft.com/office/drawing/2014/main" id="{1EC175D4-4C93-F648-8C72-2CBA6DF2AE36}"/>
              </a:ext>
            </a:extLst>
          </p:cNvPr>
          <p:cNvSpPr txBox="1">
            <a:spLocks/>
          </p:cNvSpPr>
          <p:nvPr/>
        </p:nvSpPr>
        <p:spPr>
          <a:xfrm>
            <a:off x="1243115" y="2596896"/>
            <a:ext cx="18686449" cy="4608648"/>
          </a:xfrm>
          <a:prstGeom prst="rect">
            <a:avLst/>
          </a:prstGeom>
          <a:noFill/>
          <a:ln>
            <a:noFill/>
          </a:ln>
        </p:spPr>
        <p:txBody>
          <a:bodyPr spcFirstLastPara="1" wrap="square" lIns="91425" tIns="91425" rIns="91425" bIns="73150" anchor="t" anchorCtr="0">
            <a:noAutofit/>
          </a:bodyPr>
          <a:lstStyle>
            <a:defPPr marR="0" lvl="0" algn="l" rtl="0">
              <a:lnSpc>
                <a:spcPct val="100000"/>
              </a:lnSpc>
              <a:spcBef>
                <a:spcPts val="0"/>
              </a:spcBef>
              <a:spcAft>
                <a:spcPts val="0"/>
              </a:spcAft>
            </a:defPPr>
            <a:lvl1pPr marR="0" lvl="0" algn="r" rtl="0">
              <a:lnSpc>
                <a:spcPct val="100000"/>
              </a:lnSpc>
              <a:spcBef>
                <a:spcPts val="0"/>
              </a:spcBef>
              <a:spcAft>
                <a:spcPts val="0"/>
              </a:spcAft>
              <a:buClr>
                <a:srgbClr val="000000"/>
              </a:buClr>
              <a:buFont typeface="Arial"/>
              <a:buNone/>
              <a:defRPr sz="3000" b="0" i="0" u="none" strike="noStrike" cap="none">
                <a:solidFill>
                  <a:srgbClr val="9EABAE"/>
                </a:solidFill>
                <a:latin typeface="Calibri"/>
                <a:ea typeface="Calibri"/>
                <a:cs typeface="Calibri"/>
                <a:sym typeface="Calibri"/>
              </a:defRPr>
            </a:lvl1pPr>
            <a:lvl2pPr marR="0" lvl="1" algn="l" rtl="0">
              <a:lnSpc>
                <a:spcPct val="100000"/>
              </a:lnSpc>
              <a:spcBef>
                <a:spcPts val="0"/>
              </a:spcBef>
              <a:spcAft>
                <a:spcPts val="0"/>
              </a:spcAft>
              <a:buClr>
                <a:srgbClr val="000000"/>
              </a:buClr>
              <a:buFont typeface="Arial"/>
              <a:buNone/>
              <a:defRPr sz="3000" b="0" i="0" u="none" strike="noStrike" cap="none">
                <a:solidFill>
                  <a:srgbClr val="9EABAE"/>
                </a:solidFill>
                <a:latin typeface="Calibri"/>
                <a:ea typeface="Calibri"/>
                <a:cs typeface="Calibri"/>
                <a:sym typeface="Calibri"/>
              </a:defRPr>
            </a:lvl2pPr>
            <a:lvl3pPr marR="0" lvl="2" algn="l" rtl="0">
              <a:lnSpc>
                <a:spcPct val="100000"/>
              </a:lnSpc>
              <a:spcBef>
                <a:spcPts val="0"/>
              </a:spcBef>
              <a:spcAft>
                <a:spcPts val="0"/>
              </a:spcAft>
              <a:buClr>
                <a:srgbClr val="000000"/>
              </a:buClr>
              <a:buFont typeface="Arial"/>
              <a:buNone/>
              <a:defRPr sz="3000" b="0" i="0" u="none" strike="noStrike" cap="none">
                <a:solidFill>
                  <a:srgbClr val="9EABAE"/>
                </a:solidFill>
                <a:latin typeface="Calibri"/>
                <a:ea typeface="Calibri"/>
                <a:cs typeface="Calibri"/>
                <a:sym typeface="Calibri"/>
              </a:defRPr>
            </a:lvl3pPr>
            <a:lvl4pPr marR="0" lvl="3" algn="l" rtl="0">
              <a:lnSpc>
                <a:spcPct val="100000"/>
              </a:lnSpc>
              <a:spcBef>
                <a:spcPts val="0"/>
              </a:spcBef>
              <a:spcAft>
                <a:spcPts val="0"/>
              </a:spcAft>
              <a:buClr>
                <a:srgbClr val="000000"/>
              </a:buClr>
              <a:buFont typeface="Arial"/>
              <a:buNone/>
              <a:defRPr sz="3000" b="0" i="0" u="none" strike="noStrike" cap="none">
                <a:solidFill>
                  <a:srgbClr val="9EABAE"/>
                </a:solidFill>
                <a:latin typeface="Calibri"/>
                <a:ea typeface="Calibri"/>
                <a:cs typeface="Calibri"/>
                <a:sym typeface="Calibri"/>
              </a:defRPr>
            </a:lvl4pPr>
            <a:lvl5pPr marR="0" lvl="4" algn="l" rtl="0">
              <a:lnSpc>
                <a:spcPct val="100000"/>
              </a:lnSpc>
              <a:spcBef>
                <a:spcPts val="0"/>
              </a:spcBef>
              <a:spcAft>
                <a:spcPts val="0"/>
              </a:spcAft>
              <a:buClr>
                <a:srgbClr val="000000"/>
              </a:buClr>
              <a:buFont typeface="Arial"/>
              <a:buNone/>
              <a:defRPr sz="3000" b="0" i="0" u="none" strike="noStrike" cap="none">
                <a:solidFill>
                  <a:srgbClr val="9EABAE"/>
                </a:solidFill>
                <a:latin typeface="Calibri"/>
                <a:ea typeface="Calibri"/>
                <a:cs typeface="Calibri"/>
                <a:sym typeface="Calibri"/>
              </a:defRPr>
            </a:lvl5pPr>
            <a:lvl6pPr marR="0" lvl="5" algn="l" rtl="0">
              <a:lnSpc>
                <a:spcPct val="100000"/>
              </a:lnSpc>
              <a:spcBef>
                <a:spcPts val="0"/>
              </a:spcBef>
              <a:spcAft>
                <a:spcPts val="0"/>
              </a:spcAft>
              <a:buClr>
                <a:srgbClr val="000000"/>
              </a:buClr>
              <a:buFont typeface="Arial"/>
              <a:buNone/>
              <a:defRPr sz="3000" b="0" i="0" u="none" strike="noStrike" cap="none">
                <a:solidFill>
                  <a:srgbClr val="9EABAE"/>
                </a:solidFill>
                <a:latin typeface="Calibri"/>
                <a:ea typeface="Calibri"/>
                <a:cs typeface="Calibri"/>
                <a:sym typeface="Calibri"/>
              </a:defRPr>
            </a:lvl6pPr>
            <a:lvl7pPr marR="0" lvl="6" algn="l" rtl="0">
              <a:lnSpc>
                <a:spcPct val="100000"/>
              </a:lnSpc>
              <a:spcBef>
                <a:spcPts val="0"/>
              </a:spcBef>
              <a:spcAft>
                <a:spcPts val="0"/>
              </a:spcAft>
              <a:buClr>
                <a:srgbClr val="000000"/>
              </a:buClr>
              <a:buFont typeface="Arial"/>
              <a:buNone/>
              <a:defRPr sz="3000" b="0" i="0" u="none" strike="noStrike" cap="none">
                <a:solidFill>
                  <a:srgbClr val="9EABAE"/>
                </a:solidFill>
                <a:latin typeface="Calibri"/>
                <a:ea typeface="Calibri"/>
                <a:cs typeface="Calibri"/>
                <a:sym typeface="Calibri"/>
              </a:defRPr>
            </a:lvl7pPr>
            <a:lvl8pPr marR="0" lvl="7" algn="l" rtl="0">
              <a:lnSpc>
                <a:spcPct val="100000"/>
              </a:lnSpc>
              <a:spcBef>
                <a:spcPts val="0"/>
              </a:spcBef>
              <a:spcAft>
                <a:spcPts val="0"/>
              </a:spcAft>
              <a:buClr>
                <a:srgbClr val="000000"/>
              </a:buClr>
              <a:buFont typeface="Arial"/>
              <a:buNone/>
              <a:defRPr sz="3000" b="0" i="0" u="none" strike="noStrike" cap="none">
                <a:solidFill>
                  <a:srgbClr val="9EABAE"/>
                </a:solidFill>
                <a:latin typeface="Calibri"/>
                <a:ea typeface="Calibri"/>
                <a:cs typeface="Calibri"/>
                <a:sym typeface="Calibri"/>
              </a:defRPr>
            </a:lvl8pPr>
            <a:lvl9pPr marR="0" lvl="8" algn="l" rtl="0">
              <a:lnSpc>
                <a:spcPct val="100000"/>
              </a:lnSpc>
              <a:spcBef>
                <a:spcPts val="0"/>
              </a:spcBef>
              <a:spcAft>
                <a:spcPts val="0"/>
              </a:spcAft>
              <a:buClr>
                <a:srgbClr val="000000"/>
              </a:buClr>
              <a:buFont typeface="Arial"/>
              <a:buNone/>
              <a:defRPr sz="3000" b="0" i="0" u="none" strike="noStrike" cap="none">
                <a:solidFill>
                  <a:srgbClr val="9EABAE"/>
                </a:solidFill>
                <a:latin typeface="Calibri"/>
                <a:ea typeface="Calibri"/>
                <a:cs typeface="Calibri"/>
                <a:sym typeface="Calibri"/>
              </a:defRPr>
            </a:lvl9pPr>
          </a:lstStyle>
          <a:p>
            <a:pPr marL="457200" indent="-431800" algn="l">
              <a:lnSpc>
                <a:spcPct val="150000"/>
              </a:lnSpc>
              <a:buClr>
                <a:schemeClr val="tx2"/>
              </a:buClr>
              <a:buSzPts val="3200"/>
              <a:buFont typeface="Arial"/>
              <a:buChar char="●"/>
            </a:pPr>
            <a:r>
              <a:rPr lang="en-US" dirty="0"/>
              <a:t>Due to the pandemic, in FY2021 we introduced current-year (forecast) budgeting, to replace trailing-year budgeting.</a:t>
            </a:r>
          </a:p>
          <a:p>
            <a:pPr marL="457200" indent="-431800" algn="l">
              <a:lnSpc>
                <a:spcPct val="150000"/>
              </a:lnSpc>
              <a:buClr>
                <a:schemeClr val="tx2"/>
              </a:buClr>
              <a:buSzPts val="3200"/>
              <a:buFont typeface="Arial"/>
              <a:buChar char="●"/>
            </a:pPr>
            <a:r>
              <a:rPr lang="en-US" dirty="0"/>
              <a:t>Reconciliation to actual performance is required to close the finance cycle, performed once or twice per year.</a:t>
            </a:r>
          </a:p>
          <a:p>
            <a:pPr marL="457200" indent="-431800" algn="l">
              <a:lnSpc>
                <a:spcPct val="150000"/>
              </a:lnSpc>
              <a:buClr>
                <a:schemeClr val="tx2"/>
              </a:buClr>
              <a:buSzPts val="3200"/>
              <a:buFont typeface="Arial"/>
              <a:buChar char="●"/>
            </a:pPr>
            <a:r>
              <a:rPr lang="en-US" dirty="0"/>
              <a:t>Current-year budgeting can stimulate more innovation since new revenues are shared in the same year as they are generated, reducing the need for central investment funds to bridge the start-up year for new initiatives.</a:t>
            </a:r>
          </a:p>
          <a:p>
            <a:pPr marL="457200" indent="-431800" algn="l">
              <a:lnSpc>
                <a:spcPct val="150000"/>
              </a:lnSpc>
              <a:buClr>
                <a:schemeClr val="tx2"/>
              </a:buClr>
              <a:buSzPts val="3200"/>
              <a:buFont typeface="Arial"/>
              <a:buChar char="●"/>
            </a:pPr>
            <a:r>
              <a:rPr lang="en-US" dirty="0"/>
              <a:t>However, forecasts can be very wrong if a mid-year shock is experienced.</a:t>
            </a:r>
          </a:p>
          <a:p>
            <a:pPr marL="457200" indent="-431800" algn="l">
              <a:lnSpc>
                <a:spcPct val="150000"/>
              </a:lnSpc>
              <a:buClr>
                <a:schemeClr val="tx2"/>
              </a:buClr>
              <a:buSzPts val="3200"/>
              <a:buFont typeface="Arial"/>
              <a:buChar char="●"/>
            </a:pPr>
            <a:endParaRPr lang="en-US" dirty="0"/>
          </a:p>
          <a:p>
            <a:pPr marL="457200" indent="-431800" algn="l">
              <a:lnSpc>
                <a:spcPct val="150000"/>
              </a:lnSpc>
              <a:buClr>
                <a:schemeClr val="tx2"/>
              </a:buClr>
              <a:buSzPts val="3200"/>
              <a:buFont typeface="Arial"/>
              <a:buChar char="●"/>
            </a:pPr>
            <a:endParaRPr lang="en-US" dirty="0"/>
          </a:p>
        </p:txBody>
      </p:sp>
      <p:sp>
        <p:nvSpPr>
          <p:cNvPr id="14" name="Google Shape;159;p17">
            <a:extLst>
              <a:ext uri="{FF2B5EF4-FFF2-40B4-BE49-F238E27FC236}">
                <a16:creationId xmlns:a16="http://schemas.microsoft.com/office/drawing/2014/main" id="{18789F65-77F9-B643-AB8B-6C02170146A3}"/>
              </a:ext>
            </a:extLst>
          </p:cNvPr>
          <p:cNvSpPr/>
          <p:nvPr/>
        </p:nvSpPr>
        <p:spPr>
          <a:xfrm>
            <a:off x="1291241" y="7442154"/>
            <a:ext cx="13940177" cy="2042088"/>
          </a:xfrm>
          <a:prstGeom prst="rect">
            <a:avLst/>
          </a:prstGeom>
          <a:solidFill>
            <a:srgbClr val="E2E9E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 name="Google Shape;162;p17">
            <a:extLst>
              <a:ext uri="{FF2B5EF4-FFF2-40B4-BE49-F238E27FC236}">
                <a16:creationId xmlns:a16="http://schemas.microsoft.com/office/drawing/2014/main" id="{EF8F7D27-2E15-AE46-9554-09A901B97C8A}"/>
              </a:ext>
            </a:extLst>
          </p:cNvPr>
          <p:cNvSpPr txBox="1"/>
          <p:nvPr/>
        </p:nvSpPr>
        <p:spPr>
          <a:xfrm>
            <a:off x="1701208" y="7805029"/>
            <a:ext cx="13530210" cy="598800"/>
          </a:xfrm>
          <a:prstGeom prst="rect">
            <a:avLst/>
          </a:prstGeom>
          <a:noFill/>
          <a:ln>
            <a:noFill/>
          </a:ln>
        </p:spPr>
        <p:txBody>
          <a:bodyPr spcFirstLastPara="1" wrap="square" lIns="91425" tIns="91425" rIns="91425" bIns="91425" anchor="ctr" anchorCtr="0">
            <a:noAutofit/>
          </a:bodyPr>
          <a:lstStyle/>
          <a:p>
            <a:pPr lvl="0"/>
            <a:r>
              <a:rPr lang="en-US" sz="3200" b="1" dirty="0">
                <a:solidFill>
                  <a:srgbClr val="00275B"/>
                </a:solidFill>
                <a:latin typeface="Calibri"/>
                <a:ea typeface="Calibri"/>
                <a:cs typeface="Calibri"/>
                <a:sym typeface="Calibri"/>
              </a:rPr>
              <a:t>Q: Should AIB continue with current-year (forecast) budgeting / true-ups?</a:t>
            </a:r>
            <a:endParaRPr sz="3200" b="1" dirty="0">
              <a:solidFill>
                <a:srgbClr val="00275B"/>
              </a:solidFill>
              <a:latin typeface="Calibri"/>
              <a:ea typeface="Calibri"/>
              <a:cs typeface="Calibri"/>
              <a:sym typeface="Calibri"/>
            </a:endParaRPr>
          </a:p>
        </p:txBody>
      </p:sp>
      <p:sp>
        <p:nvSpPr>
          <p:cNvPr id="16" name="Google Shape;175;p17">
            <a:extLst>
              <a:ext uri="{FF2B5EF4-FFF2-40B4-BE49-F238E27FC236}">
                <a16:creationId xmlns:a16="http://schemas.microsoft.com/office/drawing/2014/main" id="{7D031F9C-33D5-A146-8A54-8DEEEBF1A578}"/>
              </a:ext>
            </a:extLst>
          </p:cNvPr>
          <p:cNvSpPr/>
          <p:nvPr/>
        </p:nvSpPr>
        <p:spPr>
          <a:xfrm>
            <a:off x="1867485" y="8835679"/>
            <a:ext cx="1326580" cy="483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 name="TextBox 8">
            <a:extLst>
              <a:ext uri="{FF2B5EF4-FFF2-40B4-BE49-F238E27FC236}">
                <a16:creationId xmlns:a16="http://schemas.microsoft.com/office/drawing/2014/main" id="{23AA976F-8AA3-194C-AF7F-7582042E7EE5}"/>
              </a:ext>
            </a:extLst>
          </p:cNvPr>
          <p:cNvSpPr txBox="1"/>
          <p:nvPr/>
        </p:nvSpPr>
        <p:spPr>
          <a:xfrm>
            <a:off x="15462068" y="7442154"/>
            <a:ext cx="4467497" cy="2042088"/>
          </a:xfrm>
          <a:prstGeom prst="rect">
            <a:avLst/>
          </a:prstGeom>
          <a:solidFill>
            <a:schemeClr val="bg2"/>
          </a:solidFill>
        </p:spPr>
        <p:txBody>
          <a:bodyPr wrap="square" lIns="182880" tIns="91440" rtlCol="0">
            <a:noAutofit/>
          </a:bodyPr>
          <a:lstStyle/>
          <a:p>
            <a:pPr marL="457200" indent="-436563">
              <a:lnSpc>
                <a:spcPct val="120000"/>
              </a:lnSpc>
              <a:spcBef>
                <a:spcPts val="400"/>
              </a:spcBef>
            </a:pPr>
            <a:r>
              <a:rPr lang="en-US" sz="2500" dirty="0">
                <a:solidFill>
                  <a:schemeClr val="bg1"/>
                </a:solidFill>
                <a:latin typeface="Calibri" panose="020F0502020204030204" pitchFamily="34" charset="0"/>
                <a:cs typeface="Calibri" panose="020F0502020204030204" pitchFamily="34" charset="0"/>
              </a:rPr>
              <a:t>5. 	INSTITUTIONAL EXCELLENCE</a:t>
            </a:r>
          </a:p>
          <a:p>
            <a:pPr marL="457200" indent="-436563">
              <a:lnSpc>
                <a:spcPct val="120000"/>
              </a:lnSpc>
            </a:pPr>
            <a:endParaRPr lang="en-US" dirty="0">
              <a:solidFill>
                <a:schemeClr val="bg1"/>
              </a:solidFill>
              <a:latin typeface="Calibri" panose="020F0502020204030204" pitchFamily="34" charset="0"/>
              <a:cs typeface="Calibri" panose="020F0502020204030204" pitchFamily="34" charset="0"/>
            </a:endParaRPr>
          </a:p>
          <a:p>
            <a:pPr marL="457200" indent="-436563">
              <a:lnSpc>
                <a:spcPct val="120000"/>
              </a:lnSpc>
            </a:pPr>
            <a:r>
              <a:rPr lang="en-US" sz="2500" dirty="0">
                <a:solidFill>
                  <a:schemeClr val="bg1"/>
                </a:solidFill>
                <a:latin typeface="Calibri" panose="020F0502020204030204" pitchFamily="34" charset="0"/>
                <a:cs typeface="Calibri" panose="020F0502020204030204" pitchFamily="34" charset="0"/>
              </a:rPr>
              <a:t>	</a:t>
            </a:r>
            <a:r>
              <a:rPr lang="en-US" sz="2500" dirty="0">
                <a:solidFill>
                  <a:schemeClr val="bg1"/>
                </a:solidFill>
                <a:latin typeface="Calibri Light" panose="020F0302020204030204" pitchFamily="34" charset="0"/>
                <a:cs typeface="Calibri Light" panose="020F0302020204030204" pitchFamily="34" charset="0"/>
              </a:rPr>
              <a:t>Enable a high performing institution</a:t>
            </a:r>
          </a:p>
        </p:txBody>
      </p:sp>
    </p:spTree>
    <p:extLst>
      <p:ext uri="{BB962C8B-B14F-4D97-AF65-F5344CB8AC3E}">
        <p14:creationId xmlns:p14="http://schemas.microsoft.com/office/powerpoint/2010/main" val="428394063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Shape 66"/>
        <p:cNvGrpSpPr/>
        <p:nvPr/>
      </p:nvGrpSpPr>
      <p:grpSpPr>
        <a:xfrm>
          <a:off x="0" y="0"/>
          <a:ext cx="0" cy="0"/>
          <a:chOff x="0" y="0"/>
          <a:chExt cx="0" cy="0"/>
        </a:xfrm>
      </p:grpSpPr>
      <p:sp>
        <p:nvSpPr>
          <p:cNvPr id="74" name="Google Shape;74;p11"/>
          <p:cNvSpPr txBox="1">
            <a:spLocks noGrp="1"/>
          </p:cNvSpPr>
          <p:nvPr>
            <p:ph type="title"/>
          </p:nvPr>
        </p:nvSpPr>
        <p:spPr>
          <a:xfrm>
            <a:off x="1019850" y="606250"/>
            <a:ext cx="15125966" cy="908100"/>
          </a:xfrm>
          <a:prstGeom prst="rect">
            <a:avLst/>
          </a:prstGeom>
        </p:spPr>
        <p:txBody>
          <a:bodyPr spcFirstLastPara="1" wrap="square" lIns="91425" tIns="91425" rIns="91425" bIns="91425" anchor="t" anchorCtr="0">
            <a:noAutofit/>
          </a:bodyPr>
          <a:lstStyle/>
          <a:p>
            <a:pPr marL="1098550" lvl="0" indent="-1074738"/>
            <a:r>
              <a:rPr lang="en-US" dirty="0"/>
              <a:t>19.	</a:t>
            </a:r>
            <a:r>
              <a:rPr lang="en-US" cap="all" dirty="0"/>
              <a:t>EXCLUDE COOPERATIVE EXTENSION FROM AIB</a:t>
            </a:r>
            <a:endParaRPr cap="all" dirty="0"/>
          </a:p>
        </p:txBody>
      </p:sp>
      <p:sp>
        <p:nvSpPr>
          <p:cNvPr id="13" name="Google Shape;57;p9">
            <a:extLst>
              <a:ext uri="{FF2B5EF4-FFF2-40B4-BE49-F238E27FC236}">
                <a16:creationId xmlns:a16="http://schemas.microsoft.com/office/drawing/2014/main" id="{1EC175D4-4C93-F648-8C72-2CBA6DF2AE36}"/>
              </a:ext>
            </a:extLst>
          </p:cNvPr>
          <p:cNvSpPr txBox="1">
            <a:spLocks/>
          </p:cNvSpPr>
          <p:nvPr/>
        </p:nvSpPr>
        <p:spPr>
          <a:xfrm>
            <a:off x="1243116" y="2596896"/>
            <a:ext cx="17840634" cy="4608648"/>
          </a:xfrm>
          <a:prstGeom prst="rect">
            <a:avLst/>
          </a:prstGeom>
          <a:noFill/>
          <a:ln>
            <a:noFill/>
          </a:ln>
        </p:spPr>
        <p:txBody>
          <a:bodyPr spcFirstLastPara="1" wrap="square" lIns="91425" tIns="91425" rIns="91425" bIns="73150" anchor="t" anchorCtr="0">
            <a:noAutofit/>
          </a:bodyPr>
          <a:lstStyle>
            <a:defPPr marR="0" lvl="0" algn="l" rtl="0">
              <a:lnSpc>
                <a:spcPct val="100000"/>
              </a:lnSpc>
              <a:spcBef>
                <a:spcPts val="0"/>
              </a:spcBef>
              <a:spcAft>
                <a:spcPts val="0"/>
              </a:spcAft>
            </a:defPPr>
            <a:lvl1pPr marR="0" lvl="0" algn="r" rtl="0">
              <a:lnSpc>
                <a:spcPct val="100000"/>
              </a:lnSpc>
              <a:spcBef>
                <a:spcPts val="0"/>
              </a:spcBef>
              <a:spcAft>
                <a:spcPts val="0"/>
              </a:spcAft>
              <a:buClr>
                <a:srgbClr val="000000"/>
              </a:buClr>
              <a:buFont typeface="Arial"/>
              <a:buNone/>
              <a:defRPr sz="3000" b="0" i="0" u="none" strike="noStrike" cap="none">
                <a:solidFill>
                  <a:srgbClr val="9EABAE"/>
                </a:solidFill>
                <a:latin typeface="Calibri"/>
                <a:ea typeface="Calibri"/>
                <a:cs typeface="Calibri"/>
                <a:sym typeface="Calibri"/>
              </a:defRPr>
            </a:lvl1pPr>
            <a:lvl2pPr marR="0" lvl="1" algn="l" rtl="0">
              <a:lnSpc>
                <a:spcPct val="100000"/>
              </a:lnSpc>
              <a:spcBef>
                <a:spcPts val="0"/>
              </a:spcBef>
              <a:spcAft>
                <a:spcPts val="0"/>
              </a:spcAft>
              <a:buClr>
                <a:srgbClr val="000000"/>
              </a:buClr>
              <a:buFont typeface="Arial"/>
              <a:buNone/>
              <a:defRPr sz="3000" b="0" i="0" u="none" strike="noStrike" cap="none">
                <a:solidFill>
                  <a:srgbClr val="9EABAE"/>
                </a:solidFill>
                <a:latin typeface="Calibri"/>
                <a:ea typeface="Calibri"/>
                <a:cs typeface="Calibri"/>
                <a:sym typeface="Calibri"/>
              </a:defRPr>
            </a:lvl2pPr>
            <a:lvl3pPr marR="0" lvl="2" algn="l" rtl="0">
              <a:lnSpc>
                <a:spcPct val="100000"/>
              </a:lnSpc>
              <a:spcBef>
                <a:spcPts val="0"/>
              </a:spcBef>
              <a:spcAft>
                <a:spcPts val="0"/>
              </a:spcAft>
              <a:buClr>
                <a:srgbClr val="000000"/>
              </a:buClr>
              <a:buFont typeface="Arial"/>
              <a:buNone/>
              <a:defRPr sz="3000" b="0" i="0" u="none" strike="noStrike" cap="none">
                <a:solidFill>
                  <a:srgbClr val="9EABAE"/>
                </a:solidFill>
                <a:latin typeface="Calibri"/>
                <a:ea typeface="Calibri"/>
                <a:cs typeface="Calibri"/>
                <a:sym typeface="Calibri"/>
              </a:defRPr>
            </a:lvl3pPr>
            <a:lvl4pPr marR="0" lvl="3" algn="l" rtl="0">
              <a:lnSpc>
                <a:spcPct val="100000"/>
              </a:lnSpc>
              <a:spcBef>
                <a:spcPts val="0"/>
              </a:spcBef>
              <a:spcAft>
                <a:spcPts val="0"/>
              </a:spcAft>
              <a:buClr>
                <a:srgbClr val="000000"/>
              </a:buClr>
              <a:buFont typeface="Arial"/>
              <a:buNone/>
              <a:defRPr sz="3000" b="0" i="0" u="none" strike="noStrike" cap="none">
                <a:solidFill>
                  <a:srgbClr val="9EABAE"/>
                </a:solidFill>
                <a:latin typeface="Calibri"/>
                <a:ea typeface="Calibri"/>
                <a:cs typeface="Calibri"/>
                <a:sym typeface="Calibri"/>
              </a:defRPr>
            </a:lvl4pPr>
            <a:lvl5pPr marR="0" lvl="4" algn="l" rtl="0">
              <a:lnSpc>
                <a:spcPct val="100000"/>
              </a:lnSpc>
              <a:spcBef>
                <a:spcPts val="0"/>
              </a:spcBef>
              <a:spcAft>
                <a:spcPts val="0"/>
              </a:spcAft>
              <a:buClr>
                <a:srgbClr val="000000"/>
              </a:buClr>
              <a:buFont typeface="Arial"/>
              <a:buNone/>
              <a:defRPr sz="3000" b="0" i="0" u="none" strike="noStrike" cap="none">
                <a:solidFill>
                  <a:srgbClr val="9EABAE"/>
                </a:solidFill>
                <a:latin typeface="Calibri"/>
                <a:ea typeface="Calibri"/>
                <a:cs typeface="Calibri"/>
                <a:sym typeface="Calibri"/>
              </a:defRPr>
            </a:lvl5pPr>
            <a:lvl6pPr marR="0" lvl="5" algn="l" rtl="0">
              <a:lnSpc>
                <a:spcPct val="100000"/>
              </a:lnSpc>
              <a:spcBef>
                <a:spcPts val="0"/>
              </a:spcBef>
              <a:spcAft>
                <a:spcPts val="0"/>
              </a:spcAft>
              <a:buClr>
                <a:srgbClr val="000000"/>
              </a:buClr>
              <a:buFont typeface="Arial"/>
              <a:buNone/>
              <a:defRPr sz="3000" b="0" i="0" u="none" strike="noStrike" cap="none">
                <a:solidFill>
                  <a:srgbClr val="9EABAE"/>
                </a:solidFill>
                <a:latin typeface="Calibri"/>
                <a:ea typeface="Calibri"/>
                <a:cs typeface="Calibri"/>
                <a:sym typeface="Calibri"/>
              </a:defRPr>
            </a:lvl6pPr>
            <a:lvl7pPr marR="0" lvl="6" algn="l" rtl="0">
              <a:lnSpc>
                <a:spcPct val="100000"/>
              </a:lnSpc>
              <a:spcBef>
                <a:spcPts val="0"/>
              </a:spcBef>
              <a:spcAft>
                <a:spcPts val="0"/>
              </a:spcAft>
              <a:buClr>
                <a:srgbClr val="000000"/>
              </a:buClr>
              <a:buFont typeface="Arial"/>
              <a:buNone/>
              <a:defRPr sz="3000" b="0" i="0" u="none" strike="noStrike" cap="none">
                <a:solidFill>
                  <a:srgbClr val="9EABAE"/>
                </a:solidFill>
                <a:latin typeface="Calibri"/>
                <a:ea typeface="Calibri"/>
                <a:cs typeface="Calibri"/>
                <a:sym typeface="Calibri"/>
              </a:defRPr>
            </a:lvl7pPr>
            <a:lvl8pPr marR="0" lvl="7" algn="l" rtl="0">
              <a:lnSpc>
                <a:spcPct val="100000"/>
              </a:lnSpc>
              <a:spcBef>
                <a:spcPts val="0"/>
              </a:spcBef>
              <a:spcAft>
                <a:spcPts val="0"/>
              </a:spcAft>
              <a:buClr>
                <a:srgbClr val="000000"/>
              </a:buClr>
              <a:buFont typeface="Arial"/>
              <a:buNone/>
              <a:defRPr sz="3000" b="0" i="0" u="none" strike="noStrike" cap="none">
                <a:solidFill>
                  <a:srgbClr val="9EABAE"/>
                </a:solidFill>
                <a:latin typeface="Calibri"/>
                <a:ea typeface="Calibri"/>
                <a:cs typeface="Calibri"/>
                <a:sym typeface="Calibri"/>
              </a:defRPr>
            </a:lvl8pPr>
            <a:lvl9pPr marR="0" lvl="8" algn="l" rtl="0">
              <a:lnSpc>
                <a:spcPct val="100000"/>
              </a:lnSpc>
              <a:spcBef>
                <a:spcPts val="0"/>
              </a:spcBef>
              <a:spcAft>
                <a:spcPts val="0"/>
              </a:spcAft>
              <a:buClr>
                <a:srgbClr val="000000"/>
              </a:buClr>
              <a:buFont typeface="Arial"/>
              <a:buNone/>
              <a:defRPr sz="3000" b="0" i="0" u="none" strike="noStrike" cap="none">
                <a:solidFill>
                  <a:srgbClr val="9EABAE"/>
                </a:solidFill>
                <a:latin typeface="Calibri"/>
                <a:ea typeface="Calibri"/>
                <a:cs typeface="Calibri"/>
                <a:sym typeface="Calibri"/>
              </a:defRPr>
            </a:lvl9pPr>
          </a:lstStyle>
          <a:p>
            <a:pPr marL="457200" indent="-431800" algn="l">
              <a:lnSpc>
                <a:spcPct val="150000"/>
              </a:lnSpc>
              <a:buClr>
                <a:schemeClr val="tx2"/>
              </a:buClr>
              <a:buSzPts val="3200"/>
              <a:buFont typeface="Arial"/>
              <a:buChar char="●"/>
            </a:pPr>
            <a:r>
              <a:rPr lang="en-US" dirty="0"/>
              <a:t>Cooperative Extension is captured within RCM, despite being funded via a line-item appropriation, and generating no tuition revenues.</a:t>
            </a:r>
          </a:p>
          <a:p>
            <a:pPr marL="457200" indent="-431800" algn="l">
              <a:lnSpc>
                <a:spcPct val="150000"/>
              </a:lnSpc>
              <a:buClr>
                <a:schemeClr val="tx2"/>
              </a:buClr>
              <a:buSzPts val="3200"/>
              <a:buFont typeface="Arial"/>
              <a:buChar char="●"/>
            </a:pPr>
            <a:endParaRPr lang="en-US" dirty="0"/>
          </a:p>
          <a:p>
            <a:pPr marL="457200" indent="-431800" algn="l">
              <a:lnSpc>
                <a:spcPct val="150000"/>
              </a:lnSpc>
              <a:buClr>
                <a:schemeClr val="tx2"/>
              </a:buClr>
              <a:buSzPts val="3200"/>
              <a:buFont typeface="Arial"/>
              <a:buChar char="●"/>
            </a:pPr>
            <a:endParaRPr lang="en-US" dirty="0"/>
          </a:p>
        </p:txBody>
      </p:sp>
      <p:sp>
        <p:nvSpPr>
          <p:cNvPr id="14" name="Google Shape;159;p17">
            <a:extLst>
              <a:ext uri="{FF2B5EF4-FFF2-40B4-BE49-F238E27FC236}">
                <a16:creationId xmlns:a16="http://schemas.microsoft.com/office/drawing/2014/main" id="{18789F65-77F9-B643-AB8B-6C02170146A3}"/>
              </a:ext>
            </a:extLst>
          </p:cNvPr>
          <p:cNvSpPr/>
          <p:nvPr/>
        </p:nvSpPr>
        <p:spPr>
          <a:xfrm>
            <a:off x="1291241" y="7442154"/>
            <a:ext cx="13940177" cy="2042088"/>
          </a:xfrm>
          <a:prstGeom prst="rect">
            <a:avLst/>
          </a:prstGeom>
          <a:solidFill>
            <a:srgbClr val="E2E9E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 name="Google Shape;162;p17">
            <a:extLst>
              <a:ext uri="{FF2B5EF4-FFF2-40B4-BE49-F238E27FC236}">
                <a16:creationId xmlns:a16="http://schemas.microsoft.com/office/drawing/2014/main" id="{EF8F7D27-2E15-AE46-9554-09A901B97C8A}"/>
              </a:ext>
            </a:extLst>
          </p:cNvPr>
          <p:cNvSpPr txBox="1"/>
          <p:nvPr/>
        </p:nvSpPr>
        <p:spPr>
          <a:xfrm>
            <a:off x="1701208" y="7805029"/>
            <a:ext cx="13530210" cy="598800"/>
          </a:xfrm>
          <a:prstGeom prst="rect">
            <a:avLst/>
          </a:prstGeom>
          <a:noFill/>
          <a:ln>
            <a:noFill/>
          </a:ln>
        </p:spPr>
        <p:txBody>
          <a:bodyPr spcFirstLastPara="1" wrap="square" lIns="91425" tIns="91425" rIns="91425" bIns="91425" anchor="ctr" anchorCtr="0">
            <a:noAutofit/>
          </a:bodyPr>
          <a:lstStyle/>
          <a:p>
            <a:pPr lvl="0"/>
            <a:r>
              <a:rPr lang="en-US" sz="3200" b="1" dirty="0">
                <a:solidFill>
                  <a:srgbClr val="00275B"/>
                </a:solidFill>
                <a:latin typeface="Calibri"/>
                <a:ea typeface="Calibri"/>
                <a:cs typeface="Calibri"/>
                <a:sym typeface="Calibri"/>
              </a:rPr>
              <a:t>Q: Should AIB exclude Cooperative Extension?</a:t>
            </a:r>
            <a:endParaRPr sz="3200" b="1" dirty="0">
              <a:solidFill>
                <a:srgbClr val="00275B"/>
              </a:solidFill>
              <a:latin typeface="Calibri"/>
              <a:ea typeface="Calibri"/>
              <a:cs typeface="Calibri"/>
              <a:sym typeface="Calibri"/>
            </a:endParaRPr>
          </a:p>
        </p:txBody>
      </p:sp>
      <p:sp>
        <p:nvSpPr>
          <p:cNvPr id="16" name="Google Shape;175;p17">
            <a:extLst>
              <a:ext uri="{FF2B5EF4-FFF2-40B4-BE49-F238E27FC236}">
                <a16:creationId xmlns:a16="http://schemas.microsoft.com/office/drawing/2014/main" id="{7D031F9C-33D5-A146-8A54-8DEEEBF1A578}"/>
              </a:ext>
            </a:extLst>
          </p:cNvPr>
          <p:cNvSpPr/>
          <p:nvPr/>
        </p:nvSpPr>
        <p:spPr>
          <a:xfrm>
            <a:off x="1867485" y="8835679"/>
            <a:ext cx="1326580" cy="483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 name="TextBox 8">
            <a:extLst>
              <a:ext uri="{FF2B5EF4-FFF2-40B4-BE49-F238E27FC236}">
                <a16:creationId xmlns:a16="http://schemas.microsoft.com/office/drawing/2014/main" id="{23AA976F-8AA3-194C-AF7F-7582042E7EE5}"/>
              </a:ext>
            </a:extLst>
          </p:cNvPr>
          <p:cNvSpPr txBox="1"/>
          <p:nvPr/>
        </p:nvSpPr>
        <p:spPr>
          <a:xfrm>
            <a:off x="15462068" y="7442154"/>
            <a:ext cx="4467497" cy="2042088"/>
          </a:xfrm>
          <a:prstGeom prst="rect">
            <a:avLst/>
          </a:prstGeom>
          <a:solidFill>
            <a:schemeClr val="bg2"/>
          </a:solidFill>
        </p:spPr>
        <p:txBody>
          <a:bodyPr wrap="square" lIns="182880" tIns="91440" rtlCol="0">
            <a:noAutofit/>
          </a:bodyPr>
          <a:lstStyle/>
          <a:p>
            <a:pPr marL="457200" indent="-436563">
              <a:lnSpc>
                <a:spcPct val="120000"/>
              </a:lnSpc>
              <a:spcBef>
                <a:spcPts val="400"/>
              </a:spcBef>
            </a:pPr>
            <a:r>
              <a:rPr lang="en-US" sz="2500" dirty="0">
                <a:solidFill>
                  <a:schemeClr val="bg1"/>
                </a:solidFill>
                <a:latin typeface="Calibri" panose="020F0502020204030204" pitchFamily="34" charset="0"/>
                <a:cs typeface="Calibri" panose="020F0502020204030204" pitchFamily="34" charset="0"/>
              </a:rPr>
              <a:t>3. 	ARIZONA ADVANTAGE</a:t>
            </a:r>
          </a:p>
          <a:p>
            <a:pPr marL="457200" indent="-436563">
              <a:lnSpc>
                <a:spcPct val="120000"/>
              </a:lnSpc>
            </a:pPr>
            <a:endParaRPr lang="en-US" dirty="0">
              <a:solidFill>
                <a:schemeClr val="bg1"/>
              </a:solidFill>
              <a:latin typeface="Calibri" panose="020F0502020204030204" pitchFamily="34" charset="0"/>
              <a:cs typeface="Calibri" panose="020F0502020204030204" pitchFamily="34" charset="0"/>
            </a:endParaRPr>
          </a:p>
          <a:p>
            <a:pPr marL="457200" indent="-436563">
              <a:lnSpc>
                <a:spcPct val="120000"/>
              </a:lnSpc>
            </a:pPr>
            <a:r>
              <a:rPr lang="en-US" sz="2500" dirty="0">
                <a:solidFill>
                  <a:schemeClr val="bg1"/>
                </a:solidFill>
                <a:latin typeface="Calibri" panose="020F0502020204030204" pitchFamily="34" charset="0"/>
                <a:cs typeface="Calibri" panose="020F0502020204030204" pitchFamily="34" charset="0"/>
              </a:rPr>
              <a:t>	</a:t>
            </a:r>
            <a:r>
              <a:rPr lang="en-US" sz="2500" dirty="0">
                <a:solidFill>
                  <a:schemeClr val="bg1"/>
                </a:solidFill>
                <a:latin typeface="Calibri Light" panose="020F0302020204030204" pitchFamily="34" charset="0"/>
                <a:cs typeface="Calibri Light" panose="020F0302020204030204" pitchFamily="34" charset="0"/>
              </a:rPr>
              <a:t>Advancing our land grant mission</a:t>
            </a:r>
          </a:p>
        </p:txBody>
      </p:sp>
    </p:spTree>
    <p:extLst>
      <p:ext uri="{BB962C8B-B14F-4D97-AF65-F5344CB8AC3E}">
        <p14:creationId xmlns:p14="http://schemas.microsoft.com/office/powerpoint/2010/main" val="16457746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Shape 66"/>
        <p:cNvGrpSpPr/>
        <p:nvPr/>
      </p:nvGrpSpPr>
      <p:grpSpPr>
        <a:xfrm>
          <a:off x="0" y="0"/>
          <a:ext cx="0" cy="0"/>
          <a:chOff x="0" y="0"/>
          <a:chExt cx="0" cy="0"/>
        </a:xfrm>
      </p:grpSpPr>
      <p:sp>
        <p:nvSpPr>
          <p:cNvPr id="74" name="Google Shape;74;p11"/>
          <p:cNvSpPr txBox="1">
            <a:spLocks noGrp="1"/>
          </p:cNvSpPr>
          <p:nvPr>
            <p:ph type="title"/>
          </p:nvPr>
        </p:nvSpPr>
        <p:spPr>
          <a:xfrm>
            <a:off x="1019850" y="606250"/>
            <a:ext cx="15125966" cy="908100"/>
          </a:xfrm>
          <a:prstGeom prst="rect">
            <a:avLst/>
          </a:prstGeom>
        </p:spPr>
        <p:txBody>
          <a:bodyPr spcFirstLastPara="1" wrap="square" lIns="91425" tIns="91425" rIns="91425" bIns="91425" anchor="t" anchorCtr="0">
            <a:noAutofit/>
          </a:bodyPr>
          <a:lstStyle/>
          <a:p>
            <a:pPr marL="933450" lvl="0" indent="-909638"/>
            <a:r>
              <a:rPr lang="en-US" dirty="0"/>
              <a:t>Summary of Guiding Principles (not in priority order!)</a:t>
            </a:r>
            <a:endParaRPr cap="all" dirty="0"/>
          </a:p>
        </p:txBody>
      </p:sp>
      <p:sp>
        <p:nvSpPr>
          <p:cNvPr id="13" name="Google Shape;57;p9">
            <a:extLst>
              <a:ext uri="{FF2B5EF4-FFF2-40B4-BE49-F238E27FC236}">
                <a16:creationId xmlns:a16="http://schemas.microsoft.com/office/drawing/2014/main" id="{1EC175D4-4C93-F648-8C72-2CBA6DF2AE36}"/>
              </a:ext>
            </a:extLst>
          </p:cNvPr>
          <p:cNvSpPr txBox="1">
            <a:spLocks/>
          </p:cNvSpPr>
          <p:nvPr/>
        </p:nvSpPr>
        <p:spPr>
          <a:xfrm>
            <a:off x="1019850" y="1708480"/>
            <a:ext cx="8701666" cy="9275315"/>
          </a:xfrm>
          <a:prstGeom prst="rect">
            <a:avLst/>
          </a:prstGeom>
          <a:noFill/>
          <a:ln>
            <a:noFill/>
          </a:ln>
        </p:spPr>
        <p:txBody>
          <a:bodyPr spcFirstLastPara="1" wrap="square" lIns="91425" tIns="91425" rIns="91425" bIns="73150" anchor="t" anchorCtr="0">
            <a:noAutofit/>
          </a:bodyPr>
          <a:lstStyle>
            <a:defPPr marR="0" lvl="0" algn="l" rtl="0">
              <a:lnSpc>
                <a:spcPct val="100000"/>
              </a:lnSpc>
              <a:spcBef>
                <a:spcPts val="0"/>
              </a:spcBef>
              <a:spcAft>
                <a:spcPts val="0"/>
              </a:spcAft>
            </a:defPPr>
            <a:lvl1pPr marR="0" lvl="0" algn="r" rtl="0">
              <a:lnSpc>
                <a:spcPct val="100000"/>
              </a:lnSpc>
              <a:spcBef>
                <a:spcPts val="0"/>
              </a:spcBef>
              <a:spcAft>
                <a:spcPts val="0"/>
              </a:spcAft>
              <a:buClr>
                <a:srgbClr val="000000"/>
              </a:buClr>
              <a:buFont typeface="Arial"/>
              <a:buNone/>
              <a:defRPr sz="3000" b="0" i="0" u="none" strike="noStrike" cap="none">
                <a:solidFill>
                  <a:srgbClr val="9EABAE"/>
                </a:solidFill>
                <a:latin typeface="Calibri"/>
                <a:ea typeface="Calibri"/>
                <a:cs typeface="Calibri"/>
                <a:sym typeface="Calibri"/>
              </a:defRPr>
            </a:lvl1pPr>
            <a:lvl2pPr marR="0" lvl="1" algn="l" rtl="0">
              <a:lnSpc>
                <a:spcPct val="100000"/>
              </a:lnSpc>
              <a:spcBef>
                <a:spcPts val="0"/>
              </a:spcBef>
              <a:spcAft>
                <a:spcPts val="0"/>
              </a:spcAft>
              <a:buClr>
                <a:srgbClr val="000000"/>
              </a:buClr>
              <a:buFont typeface="Arial"/>
              <a:buNone/>
              <a:defRPr sz="3000" b="0" i="0" u="none" strike="noStrike" cap="none">
                <a:solidFill>
                  <a:srgbClr val="9EABAE"/>
                </a:solidFill>
                <a:latin typeface="Calibri"/>
                <a:ea typeface="Calibri"/>
                <a:cs typeface="Calibri"/>
                <a:sym typeface="Calibri"/>
              </a:defRPr>
            </a:lvl2pPr>
            <a:lvl3pPr marR="0" lvl="2" algn="l" rtl="0">
              <a:lnSpc>
                <a:spcPct val="100000"/>
              </a:lnSpc>
              <a:spcBef>
                <a:spcPts val="0"/>
              </a:spcBef>
              <a:spcAft>
                <a:spcPts val="0"/>
              </a:spcAft>
              <a:buClr>
                <a:srgbClr val="000000"/>
              </a:buClr>
              <a:buFont typeface="Arial"/>
              <a:buNone/>
              <a:defRPr sz="3000" b="0" i="0" u="none" strike="noStrike" cap="none">
                <a:solidFill>
                  <a:srgbClr val="9EABAE"/>
                </a:solidFill>
                <a:latin typeface="Calibri"/>
                <a:ea typeface="Calibri"/>
                <a:cs typeface="Calibri"/>
                <a:sym typeface="Calibri"/>
              </a:defRPr>
            </a:lvl3pPr>
            <a:lvl4pPr marR="0" lvl="3" algn="l" rtl="0">
              <a:lnSpc>
                <a:spcPct val="100000"/>
              </a:lnSpc>
              <a:spcBef>
                <a:spcPts val="0"/>
              </a:spcBef>
              <a:spcAft>
                <a:spcPts val="0"/>
              </a:spcAft>
              <a:buClr>
                <a:srgbClr val="000000"/>
              </a:buClr>
              <a:buFont typeface="Arial"/>
              <a:buNone/>
              <a:defRPr sz="3000" b="0" i="0" u="none" strike="noStrike" cap="none">
                <a:solidFill>
                  <a:srgbClr val="9EABAE"/>
                </a:solidFill>
                <a:latin typeface="Calibri"/>
                <a:ea typeface="Calibri"/>
                <a:cs typeface="Calibri"/>
                <a:sym typeface="Calibri"/>
              </a:defRPr>
            </a:lvl4pPr>
            <a:lvl5pPr marR="0" lvl="4" algn="l" rtl="0">
              <a:lnSpc>
                <a:spcPct val="100000"/>
              </a:lnSpc>
              <a:spcBef>
                <a:spcPts val="0"/>
              </a:spcBef>
              <a:spcAft>
                <a:spcPts val="0"/>
              </a:spcAft>
              <a:buClr>
                <a:srgbClr val="000000"/>
              </a:buClr>
              <a:buFont typeface="Arial"/>
              <a:buNone/>
              <a:defRPr sz="3000" b="0" i="0" u="none" strike="noStrike" cap="none">
                <a:solidFill>
                  <a:srgbClr val="9EABAE"/>
                </a:solidFill>
                <a:latin typeface="Calibri"/>
                <a:ea typeface="Calibri"/>
                <a:cs typeface="Calibri"/>
                <a:sym typeface="Calibri"/>
              </a:defRPr>
            </a:lvl5pPr>
            <a:lvl6pPr marR="0" lvl="5" algn="l" rtl="0">
              <a:lnSpc>
                <a:spcPct val="100000"/>
              </a:lnSpc>
              <a:spcBef>
                <a:spcPts val="0"/>
              </a:spcBef>
              <a:spcAft>
                <a:spcPts val="0"/>
              </a:spcAft>
              <a:buClr>
                <a:srgbClr val="000000"/>
              </a:buClr>
              <a:buFont typeface="Arial"/>
              <a:buNone/>
              <a:defRPr sz="3000" b="0" i="0" u="none" strike="noStrike" cap="none">
                <a:solidFill>
                  <a:srgbClr val="9EABAE"/>
                </a:solidFill>
                <a:latin typeface="Calibri"/>
                <a:ea typeface="Calibri"/>
                <a:cs typeface="Calibri"/>
                <a:sym typeface="Calibri"/>
              </a:defRPr>
            </a:lvl6pPr>
            <a:lvl7pPr marR="0" lvl="6" algn="l" rtl="0">
              <a:lnSpc>
                <a:spcPct val="100000"/>
              </a:lnSpc>
              <a:spcBef>
                <a:spcPts val="0"/>
              </a:spcBef>
              <a:spcAft>
                <a:spcPts val="0"/>
              </a:spcAft>
              <a:buClr>
                <a:srgbClr val="000000"/>
              </a:buClr>
              <a:buFont typeface="Arial"/>
              <a:buNone/>
              <a:defRPr sz="3000" b="0" i="0" u="none" strike="noStrike" cap="none">
                <a:solidFill>
                  <a:srgbClr val="9EABAE"/>
                </a:solidFill>
                <a:latin typeface="Calibri"/>
                <a:ea typeface="Calibri"/>
                <a:cs typeface="Calibri"/>
                <a:sym typeface="Calibri"/>
              </a:defRPr>
            </a:lvl7pPr>
            <a:lvl8pPr marR="0" lvl="7" algn="l" rtl="0">
              <a:lnSpc>
                <a:spcPct val="100000"/>
              </a:lnSpc>
              <a:spcBef>
                <a:spcPts val="0"/>
              </a:spcBef>
              <a:spcAft>
                <a:spcPts val="0"/>
              </a:spcAft>
              <a:buClr>
                <a:srgbClr val="000000"/>
              </a:buClr>
              <a:buFont typeface="Arial"/>
              <a:buNone/>
              <a:defRPr sz="3000" b="0" i="0" u="none" strike="noStrike" cap="none">
                <a:solidFill>
                  <a:srgbClr val="9EABAE"/>
                </a:solidFill>
                <a:latin typeface="Calibri"/>
                <a:ea typeface="Calibri"/>
                <a:cs typeface="Calibri"/>
                <a:sym typeface="Calibri"/>
              </a:defRPr>
            </a:lvl8pPr>
            <a:lvl9pPr marR="0" lvl="8" algn="l" rtl="0">
              <a:lnSpc>
                <a:spcPct val="100000"/>
              </a:lnSpc>
              <a:spcBef>
                <a:spcPts val="0"/>
              </a:spcBef>
              <a:spcAft>
                <a:spcPts val="0"/>
              </a:spcAft>
              <a:buClr>
                <a:srgbClr val="000000"/>
              </a:buClr>
              <a:buFont typeface="Arial"/>
              <a:buNone/>
              <a:defRPr sz="3000" b="0" i="0" u="none" strike="noStrike" cap="none">
                <a:solidFill>
                  <a:srgbClr val="9EABAE"/>
                </a:solidFill>
                <a:latin typeface="Calibri"/>
                <a:ea typeface="Calibri"/>
                <a:cs typeface="Calibri"/>
                <a:sym typeface="Calibri"/>
              </a:defRPr>
            </a:lvl9pPr>
          </a:lstStyle>
          <a:p>
            <a:pPr marL="814388" indent="-742950" algn="l">
              <a:lnSpc>
                <a:spcPct val="150000"/>
              </a:lnSpc>
              <a:buClr>
                <a:schemeClr val="tx2"/>
              </a:buClr>
              <a:buSzPts val="3200"/>
              <a:buFont typeface="+mj-lt"/>
              <a:buAutoNum type="arabicPeriod"/>
            </a:pPr>
            <a:r>
              <a:rPr lang="en-US" sz="2700" dirty="0"/>
              <a:t>Lowered complexity.</a:t>
            </a:r>
          </a:p>
          <a:p>
            <a:pPr marL="814388" indent="-742950" algn="l">
              <a:lnSpc>
                <a:spcPct val="150000"/>
              </a:lnSpc>
              <a:buClr>
                <a:schemeClr val="tx2"/>
              </a:buClr>
              <a:buSzPts val="3200"/>
              <a:buFont typeface="+mj-lt"/>
              <a:buAutoNum type="arabicPeriod"/>
            </a:pPr>
            <a:r>
              <a:rPr lang="en-US" sz="2700" dirty="0"/>
              <a:t>Weight all UG SCH equally.</a:t>
            </a:r>
          </a:p>
          <a:p>
            <a:pPr marL="814388" indent="-742950" algn="l">
              <a:lnSpc>
                <a:spcPct val="150000"/>
              </a:lnSpc>
              <a:buClr>
                <a:schemeClr val="tx2"/>
              </a:buClr>
              <a:buSzPts val="3200"/>
              <a:buFont typeface="+mj-lt"/>
              <a:buAutoNum type="arabicPeriod"/>
            </a:pPr>
            <a:r>
              <a:rPr lang="en-US" sz="2700" dirty="0"/>
              <a:t>Continue to fund teaching effort.</a:t>
            </a:r>
          </a:p>
          <a:p>
            <a:pPr marL="814388" indent="-742950" algn="l">
              <a:lnSpc>
                <a:spcPct val="150000"/>
              </a:lnSpc>
              <a:buClr>
                <a:schemeClr val="tx2"/>
              </a:buClr>
              <a:buSzPts val="3200"/>
              <a:buFont typeface="+mj-lt"/>
              <a:buAutoNum type="arabicPeriod"/>
            </a:pPr>
            <a:r>
              <a:rPr lang="en-US" sz="2700" dirty="0"/>
              <a:t>Reward positive student outcomes.</a:t>
            </a:r>
          </a:p>
          <a:p>
            <a:pPr marL="814388" indent="-742950" algn="l">
              <a:lnSpc>
                <a:spcPct val="150000"/>
              </a:lnSpc>
              <a:buClr>
                <a:schemeClr val="tx2"/>
              </a:buClr>
              <a:buSzPts val="3200"/>
              <a:buFont typeface="+mj-lt"/>
              <a:buAutoNum type="arabicPeriod"/>
            </a:pPr>
            <a:r>
              <a:rPr lang="en-US" sz="2700" dirty="0"/>
              <a:t>Encourage inter/multi-disciplinary </a:t>
            </a:r>
            <a:br>
              <a:rPr lang="en-US" sz="2700" dirty="0"/>
            </a:br>
            <a:r>
              <a:rPr lang="en-US" sz="2700" dirty="0"/>
              <a:t>innovation, teaching, and research.</a:t>
            </a:r>
          </a:p>
          <a:p>
            <a:pPr marL="814388" indent="-742950" algn="l">
              <a:lnSpc>
                <a:spcPct val="150000"/>
              </a:lnSpc>
              <a:buClr>
                <a:schemeClr val="tx2"/>
              </a:buClr>
              <a:buSzPts val="3200"/>
              <a:buFont typeface="+mj-lt"/>
              <a:buAutoNum type="arabicPeriod"/>
            </a:pPr>
            <a:r>
              <a:rPr lang="en-US" sz="2700" dirty="0"/>
              <a:t>Simplify F&amp;A distributions and ensure transparency.</a:t>
            </a:r>
          </a:p>
          <a:p>
            <a:pPr marL="814388" indent="-742950" algn="l">
              <a:lnSpc>
                <a:spcPct val="150000"/>
              </a:lnSpc>
              <a:buClr>
                <a:schemeClr val="tx2"/>
              </a:buClr>
              <a:buSzPts val="3200"/>
              <a:buFont typeface="+mj-lt"/>
              <a:buAutoNum type="arabicPeriod"/>
            </a:pPr>
            <a:r>
              <a:rPr lang="en-US" sz="2700" dirty="0"/>
              <a:t>Reward innovation and growth.</a:t>
            </a:r>
          </a:p>
          <a:p>
            <a:pPr marL="814388" indent="-742950" algn="l">
              <a:lnSpc>
                <a:spcPct val="150000"/>
              </a:lnSpc>
              <a:buClr>
                <a:schemeClr val="tx2"/>
              </a:buClr>
              <a:buSzPts val="3200"/>
              <a:buFont typeface="+mj-lt"/>
              <a:buAutoNum type="arabicPeriod"/>
            </a:pPr>
            <a:r>
              <a:rPr lang="en-US" sz="2700" dirty="0"/>
              <a:t>Fund Central Support Units in proportion to activity, where appropriate.</a:t>
            </a:r>
          </a:p>
          <a:p>
            <a:pPr marL="814388" indent="-742950" algn="l">
              <a:lnSpc>
                <a:spcPct val="150000"/>
              </a:lnSpc>
              <a:buClr>
                <a:schemeClr val="tx2"/>
              </a:buClr>
              <a:buSzPts val="3200"/>
              <a:buFont typeface="+mj-lt"/>
              <a:buAutoNum type="arabicPeriod"/>
            </a:pPr>
            <a:r>
              <a:rPr lang="en-US" sz="2700" dirty="0"/>
              <a:t>Simplify activity taxes and space charges.</a:t>
            </a:r>
          </a:p>
          <a:p>
            <a:pPr marL="814388" indent="-742950" algn="l">
              <a:lnSpc>
                <a:spcPct val="150000"/>
              </a:lnSpc>
              <a:buClr>
                <a:schemeClr val="tx2"/>
              </a:buClr>
              <a:buSzPts val="3200"/>
              <a:buFont typeface="+mj-lt"/>
              <a:buAutoNum type="arabicPeriod"/>
            </a:pPr>
            <a:r>
              <a:rPr lang="en-US" sz="2700" dirty="0">
                <a:solidFill>
                  <a:srgbClr val="9EABAE"/>
                </a:solidFill>
                <a:latin typeface="Calibri"/>
                <a:cs typeface="Calibri"/>
                <a:sym typeface="Calibri"/>
              </a:rPr>
              <a:t>Treat all tuition revenue the same, </a:t>
            </a:r>
            <a:br>
              <a:rPr lang="en-US" sz="2700" dirty="0">
                <a:solidFill>
                  <a:srgbClr val="9EABAE"/>
                </a:solidFill>
                <a:latin typeface="Calibri"/>
                <a:cs typeface="Calibri"/>
                <a:sym typeface="Calibri"/>
              </a:rPr>
            </a:br>
            <a:r>
              <a:rPr lang="en-US" sz="2700" dirty="0">
                <a:solidFill>
                  <a:srgbClr val="9EABAE"/>
                </a:solidFill>
                <a:latin typeface="Calibri"/>
                <a:cs typeface="Calibri"/>
                <a:sym typeface="Calibri"/>
              </a:rPr>
              <a:t>no matter the delivery platform.</a:t>
            </a:r>
          </a:p>
          <a:p>
            <a:pPr marL="814388" indent="-742950" algn="l">
              <a:lnSpc>
                <a:spcPct val="150000"/>
              </a:lnSpc>
              <a:buClr>
                <a:schemeClr val="tx2"/>
              </a:buClr>
              <a:buSzPts val="3200"/>
              <a:buFont typeface="+mj-lt"/>
              <a:buAutoNum type="arabicPeriod"/>
            </a:pPr>
            <a:r>
              <a:rPr lang="en-US" sz="2700" dirty="0">
                <a:solidFill>
                  <a:srgbClr val="9DACAE"/>
                </a:solidFill>
              </a:rPr>
              <a:t>Develop consistent activity-informed allocations to units within Colleges.</a:t>
            </a:r>
            <a:endParaRPr lang="en-US" sz="2700" dirty="0"/>
          </a:p>
          <a:p>
            <a:pPr marL="539750" indent="-514350" algn="l">
              <a:lnSpc>
                <a:spcPct val="150000"/>
              </a:lnSpc>
              <a:buClr>
                <a:schemeClr val="tx2"/>
              </a:buClr>
              <a:buSzPts val="3200"/>
              <a:buFont typeface="+mj-lt"/>
              <a:buAutoNum type="arabicPeriod"/>
            </a:pPr>
            <a:endParaRPr lang="en-US" sz="2700" dirty="0"/>
          </a:p>
          <a:p>
            <a:pPr marL="457200" indent="-431800" algn="l">
              <a:lnSpc>
                <a:spcPct val="150000"/>
              </a:lnSpc>
              <a:buClr>
                <a:schemeClr val="tx2"/>
              </a:buClr>
              <a:buSzPts val="3200"/>
              <a:buFont typeface="Arial"/>
              <a:buChar char="●"/>
            </a:pPr>
            <a:endParaRPr lang="en-US" sz="2700" dirty="0"/>
          </a:p>
          <a:p>
            <a:pPr marL="457200" indent="-431800" algn="l">
              <a:lnSpc>
                <a:spcPct val="150000"/>
              </a:lnSpc>
              <a:buClr>
                <a:schemeClr val="tx2"/>
              </a:buClr>
              <a:buSzPts val="3200"/>
              <a:buFont typeface="Arial"/>
              <a:buChar char="●"/>
            </a:pPr>
            <a:endParaRPr lang="en-US" sz="2700" dirty="0"/>
          </a:p>
        </p:txBody>
      </p:sp>
      <p:sp>
        <p:nvSpPr>
          <p:cNvPr id="2" name="TextBox 1">
            <a:extLst>
              <a:ext uri="{FF2B5EF4-FFF2-40B4-BE49-F238E27FC236}">
                <a16:creationId xmlns:a16="http://schemas.microsoft.com/office/drawing/2014/main" id="{FF401D6A-44C2-42CF-9145-1DFC2868E9F8}"/>
              </a:ext>
            </a:extLst>
          </p:cNvPr>
          <p:cNvSpPr txBox="1"/>
          <p:nvPr/>
        </p:nvSpPr>
        <p:spPr>
          <a:xfrm>
            <a:off x="10052050" y="1708480"/>
            <a:ext cx="9495124" cy="7135158"/>
          </a:xfrm>
          <a:prstGeom prst="rect">
            <a:avLst/>
          </a:prstGeom>
          <a:noFill/>
        </p:spPr>
        <p:txBody>
          <a:bodyPr wrap="square" rtlCol="0">
            <a:spAutoFit/>
          </a:bodyPr>
          <a:lstStyle/>
          <a:p>
            <a:pPr marL="862013" indent="-838200">
              <a:lnSpc>
                <a:spcPct val="150000"/>
              </a:lnSpc>
              <a:buClr>
                <a:schemeClr val="tx2"/>
              </a:buClr>
              <a:buSzPts val="3200"/>
              <a:buFont typeface="+mj-lt"/>
              <a:buAutoNum type="arabicPeriod" startAt="12"/>
            </a:pPr>
            <a:r>
              <a:rPr lang="en-US" sz="2700" dirty="0">
                <a:solidFill>
                  <a:srgbClr val="9EABAE"/>
                </a:solidFill>
                <a:latin typeface="Calibri"/>
                <a:cs typeface="Calibri"/>
                <a:sym typeface="Calibri"/>
              </a:rPr>
              <a:t>Prevent deficit </a:t>
            </a:r>
            <a:r>
              <a:rPr lang="en-US" sz="2700" dirty="0">
                <a:solidFill>
                  <a:srgbClr val="9DACAE"/>
                </a:solidFill>
                <a:latin typeface="Calibri"/>
                <a:cs typeface="Calibri"/>
                <a:sym typeface="Calibri"/>
              </a:rPr>
              <a:t>budgeting</a:t>
            </a:r>
            <a:r>
              <a:rPr lang="en-US" sz="2700" dirty="0">
                <a:solidFill>
                  <a:srgbClr val="9EABAE"/>
                </a:solidFill>
                <a:latin typeface="Calibri"/>
                <a:cs typeface="Calibri"/>
                <a:sym typeface="Calibri"/>
              </a:rPr>
              <a:t>.</a:t>
            </a:r>
          </a:p>
          <a:p>
            <a:pPr marL="862013" indent="-838200">
              <a:lnSpc>
                <a:spcPct val="150000"/>
              </a:lnSpc>
              <a:buClr>
                <a:schemeClr val="tx2"/>
              </a:buClr>
              <a:buSzPts val="3200"/>
              <a:buFont typeface="+mj-lt"/>
              <a:buAutoNum type="arabicPeriod" startAt="12"/>
            </a:pPr>
            <a:r>
              <a:rPr lang="en-US" sz="2700" dirty="0">
                <a:solidFill>
                  <a:srgbClr val="9EABAE"/>
                </a:solidFill>
                <a:latin typeface="Calibri"/>
                <a:cs typeface="Calibri"/>
                <a:sym typeface="Calibri"/>
              </a:rPr>
              <a:t>Establish activity-informed budgets for central support units.</a:t>
            </a:r>
          </a:p>
          <a:p>
            <a:pPr marL="862013" indent="-838200">
              <a:lnSpc>
                <a:spcPct val="150000"/>
              </a:lnSpc>
              <a:buClr>
                <a:schemeClr val="tx2"/>
              </a:buClr>
              <a:buSzPts val="3200"/>
              <a:buFont typeface="+mj-lt"/>
              <a:buAutoNum type="arabicPeriod" startAt="12"/>
            </a:pPr>
            <a:r>
              <a:rPr lang="en-US" sz="2700" dirty="0">
                <a:solidFill>
                  <a:srgbClr val="9EABAE"/>
                </a:solidFill>
                <a:latin typeface="Calibri"/>
                <a:cs typeface="Calibri"/>
                <a:sym typeface="Calibri"/>
              </a:rPr>
              <a:t>Manage more funds centrally to meet institutional strategic needs, aligned with Strategic Plan.</a:t>
            </a:r>
          </a:p>
          <a:p>
            <a:pPr marL="862013" indent="-838200">
              <a:lnSpc>
                <a:spcPct val="150000"/>
              </a:lnSpc>
              <a:buClr>
                <a:schemeClr val="tx2"/>
              </a:buClr>
              <a:buSzPts val="3200"/>
              <a:buFont typeface="+mj-lt"/>
              <a:buAutoNum type="arabicPeriod" startAt="12"/>
            </a:pPr>
            <a:r>
              <a:rPr lang="en-US" sz="2700" dirty="0">
                <a:solidFill>
                  <a:srgbClr val="9EABAE"/>
                </a:solidFill>
                <a:latin typeface="Calibri"/>
                <a:cs typeface="Calibri"/>
                <a:sym typeface="Calibri"/>
              </a:rPr>
              <a:t>Budgets to include an Activity Informed component and a Strategic Budget Adjustment component.</a:t>
            </a:r>
          </a:p>
          <a:p>
            <a:pPr marL="862013" indent="-838200">
              <a:lnSpc>
                <a:spcPct val="150000"/>
              </a:lnSpc>
              <a:buClr>
                <a:schemeClr val="tx2"/>
              </a:buClr>
              <a:buSzPts val="3200"/>
              <a:buFont typeface="+mj-lt"/>
              <a:buAutoNum type="arabicPeriod" startAt="12"/>
            </a:pPr>
            <a:r>
              <a:rPr lang="en-US" sz="2700" dirty="0">
                <a:solidFill>
                  <a:srgbClr val="9EABAE"/>
                </a:solidFill>
                <a:latin typeface="Calibri"/>
                <a:cs typeface="Calibri"/>
                <a:sym typeface="Calibri"/>
              </a:rPr>
              <a:t>Ensure 100% transparency on budget and finance data.</a:t>
            </a:r>
          </a:p>
          <a:p>
            <a:pPr marL="862013" indent="-838200">
              <a:lnSpc>
                <a:spcPct val="150000"/>
              </a:lnSpc>
              <a:buClr>
                <a:schemeClr val="tx2"/>
              </a:buClr>
              <a:buSzPts val="3200"/>
              <a:buFont typeface="+mj-lt"/>
              <a:buAutoNum type="arabicPeriod" startAt="12"/>
            </a:pPr>
            <a:r>
              <a:rPr lang="en-US" sz="2700" dirty="0">
                <a:solidFill>
                  <a:srgbClr val="9EABAE"/>
                </a:solidFill>
                <a:latin typeface="Calibri"/>
                <a:cs typeface="Calibri"/>
                <a:sym typeface="Calibri"/>
              </a:rPr>
              <a:t>Ensure General Education is funded appropriately, without perverse incentives.</a:t>
            </a:r>
          </a:p>
          <a:p>
            <a:pPr marL="862013" indent="-838200">
              <a:lnSpc>
                <a:spcPct val="150000"/>
              </a:lnSpc>
              <a:buClr>
                <a:schemeClr val="tx2"/>
              </a:buClr>
              <a:buSzPts val="3200"/>
              <a:buFont typeface="+mj-lt"/>
              <a:buAutoNum type="arabicPeriod" startAt="12"/>
            </a:pPr>
            <a:r>
              <a:rPr lang="en-US" sz="2700" dirty="0">
                <a:solidFill>
                  <a:srgbClr val="9EABAE"/>
                </a:solidFill>
                <a:latin typeface="Calibri"/>
                <a:cs typeface="Calibri"/>
                <a:sym typeface="Calibri"/>
              </a:rPr>
              <a:t>Continue with current-year (forecast) budgeting.</a:t>
            </a:r>
          </a:p>
          <a:p>
            <a:pPr marL="862013" indent="-838200">
              <a:lnSpc>
                <a:spcPct val="150000"/>
              </a:lnSpc>
              <a:buClr>
                <a:schemeClr val="tx2"/>
              </a:buClr>
              <a:buSzPts val="3200"/>
              <a:buFont typeface="+mj-lt"/>
              <a:buAutoNum type="arabicPeriod" startAt="12"/>
            </a:pPr>
            <a:r>
              <a:rPr lang="en-US" sz="2700" dirty="0">
                <a:solidFill>
                  <a:srgbClr val="9EABAE"/>
                </a:solidFill>
                <a:latin typeface="Calibri"/>
                <a:cs typeface="Calibri"/>
                <a:sym typeface="Calibri"/>
              </a:rPr>
              <a:t>Exclude Cooperative Extension from AIB.</a:t>
            </a:r>
          </a:p>
        </p:txBody>
      </p:sp>
    </p:spTree>
    <p:extLst>
      <p:ext uri="{BB962C8B-B14F-4D97-AF65-F5344CB8AC3E}">
        <p14:creationId xmlns:p14="http://schemas.microsoft.com/office/powerpoint/2010/main" val="15595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solidFill>
          <a:srgbClr val="E2E9EB"/>
        </a:solidFill>
        <a:effectLst/>
      </p:bgPr>
    </p:bg>
    <p:spTree>
      <p:nvGrpSpPr>
        <p:cNvPr id="1" name="Shape 190"/>
        <p:cNvGrpSpPr/>
        <p:nvPr/>
      </p:nvGrpSpPr>
      <p:grpSpPr>
        <a:xfrm>
          <a:off x="0" y="0"/>
          <a:ext cx="0" cy="0"/>
          <a:chOff x="0" y="0"/>
          <a:chExt cx="0" cy="0"/>
        </a:xfrm>
      </p:grpSpPr>
      <p:sp>
        <p:nvSpPr>
          <p:cNvPr id="191" name="Google Shape;191;p19"/>
          <p:cNvSpPr txBox="1">
            <a:spLocks noGrp="1"/>
          </p:cNvSpPr>
          <p:nvPr>
            <p:ph type="title"/>
          </p:nvPr>
        </p:nvSpPr>
        <p:spPr>
          <a:xfrm>
            <a:off x="1382213" y="4343400"/>
            <a:ext cx="17339700" cy="16254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en-US"/>
              <a:t>QUESTIONS &amp; DISCUSSION</a:t>
            </a:r>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66"/>
        <p:cNvGrpSpPr/>
        <p:nvPr/>
      </p:nvGrpSpPr>
      <p:grpSpPr>
        <a:xfrm>
          <a:off x="0" y="0"/>
          <a:ext cx="0" cy="0"/>
          <a:chOff x="0" y="0"/>
          <a:chExt cx="0" cy="0"/>
        </a:xfrm>
      </p:grpSpPr>
      <p:sp>
        <p:nvSpPr>
          <p:cNvPr id="74" name="Google Shape;74;p11"/>
          <p:cNvSpPr txBox="1">
            <a:spLocks noGrp="1"/>
          </p:cNvSpPr>
          <p:nvPr>
            <p:ph type="title"/>
          </p:nvPr>
        </p:nvSpPr>
        <p:spPr>
          <a:xfrm>
            <a:off x="1019850" y="606250"/>
            <a:ext cx="18063900" cy="908100"/>
          </a:xfrm>
          <a:prstGeom prst="rect">
            <a:avLst/>
          </a:prstGeom>
        </p:spPr>
        <p:txBody>
          <a:bodyPr spcFirstLastPara="1" wrap="square" lIns="91425" tIns="91425" rIns="91425" bIns="91425" anchor="ctr" anchorCtr="0">
            <a:noAutofit/>
          </a:bodyPr>
          <a:lstStyle/>
          <a:p>
            <a:pPr marL="0" lvl="0" indent="0" algn="l" rtl="0">
              <a:spcBef>
                <a:spcPts val="0"/>
              </a:spcBef>
              <a:spcAft>
                <a:spcPts val="0"/>
              </a:spcAft>
              <a:buNone/>
            </a:pPr>
            <a:r>
              <a:rPr lang="en-US" dirty="0"/>
              <a:t>Notes …</a:t>
            </a:r>
            <a:endParaRPr dirty="0"/>
          </a:p>
        </p:txBody>
      </p:sp>
      <p:sp>
        <p:nvSpPr>
          <p:cNvPr id="13" name="Google Shape;57;p9">
            <a:extLst>
              <a:ext uri="{FF2B5EF4-FFF2-40B4-BE49-F238E27FC236}">
                <a16:creationId xmlns:a16="http://schemas.microsoft.com/office/drawing/2014/main" id="{1EC175D4-4C93-F648-8C72-2CBA6DF2AE36}"/>
              </a:ext>
            </a:extLst>
          </p:cNvPr>
          <p:cNvSpPr txBox="1">
            <a:spLocks/>
          </p:cNvSpPr>
          <p:nvPr/>
        </p:nvSpPr>
        <p:spPr>
          <a:xfrm>
            <a:off x="1243114" y="2011769"/>
            <a:ext cx="18738362" cy="5195700"/>
          </a:xfrm>
          <a:prstGeom prst="rect">
            <a:avLst/>
          </a:prstGeom>
          <a:noFill/>
          <a:ln>
            <a:noFill/>
          </a:ln>
        </p:spPr>
        <p:txBody>
          <a:bodyPr spcFirstLastPara="1" wrap="square" lIns="91425" tIns="91425" rIns="91425" bIns="73150" anchor="t" anchorCtr="0">
            <a:noAutofit/>
          </a:bodyPr>
          <a:lstStyle>
            <a:defPPr marR="0" lvl="0" algn="l" rtl="0">
              <a:lnSpc>
                <a:spcPct val="100000"/>
              </a:lnSpc>
              <a:spcBef>
                <a:spcPts val="0"/>
              </a:spcBef>
              <a:spcAft>
                <a:spcPts val="0"/>
              </a:spcAft>
            </a:defPPr>
            <a:lvl1pPr marR="0" lvl="0" algn="r" rtl="0">
              <a:lnSpc>
                <a:spcPct val="100000"/>
              </a:lnSpc>
              <a:spcBef>
                <a:spcPts val="0"/>
              </a:spcBef>
              <a:spcAft>
                <a:spcPts val="0"/>
              </a:spcAft>
              <a:buClr>
                <a:srgbClr val="000000"/>
              </a:buClr>
              <a:buFont typeface="Arial"/>
              <a:buNone/>
              <a:defRPr sz="3000" b="0" i="0" u="none" strike="noStrike" cap="none">
                <a:solidFill>
                  <a:srgbClr val="9EABAE"/>
                </a:solidFill>
                <a:latin typeface="Calibri"/>
                <a:ea typeface="Calibri"/>
                <a:cs typeface="Calibri"/>
                <a:sym typeface="Calibri"/>
              </a:defRPr>
            </a:lvl1pPr>
            <a:lvl2pPr marR="0" lvl="1" algn="l" rtl="0">
              <a:lnSpc>
                <a:spcPct val="100000"/>
              </a:lnSpc>
              <a:spcBef>
                <a:spcPts val="0"/>
              </a:spcBef>
              <a:spcAft>
                <a:spcPts val="0"/>
              </a:spcAft>
              <a:buClr>
                <a:srgbClr val="000000"/>
              </a:buClr>
              <a:buFont typeface="Arial"/>
              <a:buNone/>
              <a:defRPr sz="3000" b="0" i="0" u="none" strike="noStrike" cap="none">
                <a:solidFill>
                  <a:srgbClr val="9EABAE"/>
                </a:solidFill>
                <a:latin typeface="Calibri"/>
                <a:ea typeface="Calibri"/>
                <a:cs typeface="Calibri"/>
                <a:sym typeface="Calibri"/>
              </a:defRPr>
            </a:lvl2pPr>
            <a:lvl3pPr marR="0" lvl="2" algn="l" rtl="0">
              <a:lnSpc>
                <a:spcPct val="100000"/>
              </a:lnSpc>
              <a:spcBef>
                <a:spcPts val="0"/>
              </a:spcBef>
              <a:spcAft>
                <a:spcPts val="0"/>
              </a:spcAft>
              <a:buClr>
                <a:srgbClr val="000000"/>
              </a:buClr>
              <a:buFont typeface="Arial"/>
              <a:buNone/>
              <a:defRPr sz="3000" b="0" i="0" u="none" strike="noStrike" cap="none">
                <a:solidFill>
                  <a:srgbClr val="9EABAE"/>
                </a:solidFill>
                <a:latin typeface="Calibri"/>
                <a:ea typeface="Calibri"/>
                <a:cs typeface="Calibri"/>
                <a:sym typeface="Calibri"/>
              </a:defRPr>
            </a:lvl3pPr>
            <a:lvl4pPr marR="0" lvl="3" algn="l" rtl="0">
              <a:lnSpc>
                <a:spcPct val="100000"/>
              </a:lnSpc>
              <a:spcBef>
                <a:spcPts val="0"/>
              </a:spcBef>
              <a:spcAft>
                <a:spcPts val="0"/>
              </a:spcAft>
              <a:buClr>
                <a:srgbClr val="000000"/>
              </a:buClr>
              <a:buFont typeface="Arial"/>
              <a:buNone/>
              <a:defRPr sz="3000" b="0" i="0" u="none" strike="noStrike" cap="none">
                <a:solidFill>
                  <a:srgbClr val="9EABAE"/>
                </a:solidFill>
                <a:latin typeface="Calibri"/>
                <a:ea typeface="Calibri"/>
                <a:cs typeface="Calibri"/>
                <a:sym typeface="Calibri"/>
              </a:defRPr>
            </a:lvl4pPr>
            <a:lvl5pPr marR="0" lvl="4" algn="l" rtl="0">
              <a:lnSpc>
                <a:spcPct val="100000"/>
              </a:lnSpc>
              <a:spcBef>
                <a:spcPts val="0"/>
              </a:spcBef>
              <a:spcAft>
                <a:spcPts val="0"/>
              </a:spcAft>
              <a:buClr>
                <a:srgbClr val="000000"/>
              </a:buClr>
              <a:buFont typeface="Arial"/>
              <a:buNone/>
              <a:defRPr sz="3000" b="0" i="0" u="none" strike="noStrike" cap="none">
                <a:solidFill>
                  <a:srgbClr val="9EABAE"/>
                </a:solidFill>
                <a:latin typeface="Calibri"/>
                <a:ea typeface="Calibri"/>
                <a:cs typeface="Calibri"/>
                <a:sym typeface="Calibri"/>
              </a:defRPr>
            </a:lvl5pPr>
            <a:lvl6pPr marR="0" lvl="5" algn="l" rtl="0">
              <a:lnSpc>
                <a:spcPct val="100000"/>
              </a:lnSpc>
              <a:spcBef>
                <a:spcPts val="0"/>
              </a:spcBef>
              <a:spcAft>
                <a:spcPts val="0"/>
              </a:spcAft>
              <a:buClr>
                <a:srgbClr val="000000"/>
              </a:buClr>
              <a:buFont typeface="Arial"/>
              <a:buNone/>
              <a:defRPr sz="3000" b="0" i="0" u="none" strike="noStrike" cap="none">
                <a:solidFill>
                  <a:srgbClr val="9EABAE"/>
                </a:solidFill>
                <a:latin typeface="Calibri"/>
                <a:ea typeface="Calibri"/>
                <a:cs typeface="Calibri"/>
                <a:sym typeface="Calibri"/>
              </a:defRPr>
            </a:lvl6pPr>
            <a:lvl7pPr marR="0" lvl="6" algn="l" rtl="0">
              <a:lnSpc>
                <a:spcPct val="100000"/>
              </a:lnSpc>
              <a:spcBef>
                <a:spcPts val="0"/>
              </a:spcBef>
              <a:spcAft>
                <a:spcPts val="0"/>
              </a:spcAft>
              <a:buClr>
                <a:srgbClr val="000000"/>
              </a:buClr>
              <a:buFont typeface="Arial"/>
              <a:buNone/>
              <a:defRPr sz="3000" b="0" i="0" u="none" strike="noStrike" cap="none">
                <a:solidFill>
                  <a:srgbClr val="9EABAE"/>
                </a:solidFill>
                <a:latin typeface="Calibri"/>
                <a:ea typeface="Calibri"/>
                <a:cs typeface="Calibri"/>
                <a:sym typeface="Calibri"/>
              </a:defRPr>
            </a:lvl7pPr>
            <a:lvl8pPr marR="0" lvl="7" algn="l" rtl="0">
              <a:lnSpc>
                <a:spcPct val="100000"/>
              </a:lnSpc>
              <a:spcBef>
                <a:spcPts val="0"/>
              </a:spcBef>
              <a:spcAft>
                <a:spcPts val="0"/>
              </a:spcAft>
              <a:buClr>
                <a:srgbClr val="000000"/>
              </a:buClr>
              <a:buFont typeface="Arial"/>
              <a:buNone/>
              <a:defRPr sz="3000" b="0" i="0" u="none" strike="noStrike" cap="none">
                <a:solidFill>
                  <a:srgbClr val="9EABAE"/>
                </a:solidFill>
                <a:latin typeface="Calibri"/>
                <a:ea typeface="Calibri"/>
                <a:cs typeface="Calibri"/>
                <a:sym typeface="Calibri"/>
              </a:defRPr>
            </a:lvl8pPr>
            <a:lvl9pPr marR="0" lvl="8" algn="l" rtl="0">
              <a:lnSpc>
                <a:spcPct val="100000"/>
              </a:lnSpc>
              <a:spcBef>
                <a:spcPts val="0"/>
              </a:spcBef>
              <a:spcAft>
                <a:spcPts val="0"/>
              </a:spcAft>
              <a:buClr>
                <a:srgbClr val="000000"/>
              </a:buClr>
              <a:buFont typeface="Arial"/>
              <a:buNone/>
              <a:defRPr sz="3000" b="0" i="0" u="none" strike="noStrike" cap="none">
                <a:solidFill>
                  <a:srgbClr val="9EABAE"/>
                </a:solidFill>
                <a:latin typeface="Calibri"/>
                <a:ea typeface="Calibri"/>
                <a:cs typeface="Calibri"/>
                <a:sym typeface="Calibri"/>
              </a:defRPr>
            </a:lvl9pPr>
          </a:lstStyle>
          <a:p>
            <a:pPr marL="457200" indent="-431800" algn="l">
              <a:lnSpc>
                <a:spcPct val="150000"/>
              </a:lnSpc>
              <a:buClr>
                <a:schemeClr val="tx2"/>
              </a:buClr>
              <a:buSzPts val="3200"/>
              <a:buFont typeface="Arial"/>
              <a:buChar char="●"/>
            </a:pPr>
            <a:r>
              <a:rPr lang="en-US" dirty="0">
                <a:solidFill>
                  <a:schemeClr val="tx2"/>
                </a:solidFill>
              </a:rPr>
              <a:t>No new model has been developed yet!  This is the beginning of the process for developing a new budget model.</a:t>
            </a:r>
          </a:p>
          <a:p>
            <a:pPr marL="457200" indent="-431800" algn="l">
              <a:lnSpc>
                <a:spcPct val="150000"/>
              </a:lnSpc>
              <a:buClr>
                <a:schemeClr val="tx2"/>
              </a:buClr>
              <a:buSzPts val="3200"/>
              <a:buFont typeface="Arial"/>
              <a:buChar char="●"/>
            </a:pPr>
            <a:r>
              <a:rPr lang="en-US" dirty="0"/>
              <a:t>The Guiding Principles that are detailed here are high-level, by intent, and are </a:t>
            </a:r>
            <a:r>
              <a:rPr lang="en-US" u="sng" dirty="0"/>
              <a:t>not</a:t>
            </a:r>
            <a:r>
              <a:rPr lang="en-US" dirty="0"/>
              <a:t> prioritized herein.</a:t>
            </a:r>
          </a:p>
          <a:p>
            <a:pPr marL="457200" indent="-431800" algn="l">
              <a:lnSpc>
                <a:spcPct val="150000"/>
              </a:lnSpc>
              <a:buClr>
                <a:schemeClr val="tx2"/>
              </a:buClr>
              <a:buSzPts val="3200"/>
              <a:buFont typeface="Arial"/>
              <a:buChar char="●"/>
            </a:pPr>
            <a:r>
              <a:rPr lang="en-US" dirty="0"/>
              <a:t>We acknowledge that there are many questions unanswered, and details unresolved, at this point!</a:t>
            </a:r>
          </a:p>
          <a:p>
            <a:pPr marL="457200" indent="-431800" algn="l">
              <a:lnSpc>
                <a:spcPct val="150000"/>
              </a:lnSpc>
              <a:buClr>
                <a:schemeClr val="tx2"/>
              </a:buClr>
              <a:buSzPts val="3200"/>
              <a:buFont typeface="Arial"/>
              <a:buChar char="●"/>
            </a:pPr>
            <a:r>
              <a:rPr lang="en-US" dirty="0"/>
              <a:t>Where appropriate, we have connected the Guiding Principles to our Strategic Plan Pillars, in these slides.</a:t>
            </a:r>
          </a:p>
          <a:p>
            <a:pPr marL="457200" indent="-431800" algn="l">
              <a:lnSpc>
                <a:spcPct val="150000"/>
              </a:lnSpc>
              <a:buClr>
                <a:schemeClr val="tx2"/>
              </a:buClr>
              <a:buSzPts val="3200"/>
              <a:buFont typeface="Arial"/>
              <a:buChar char="●"/>
            </a:pPr>
            <a:r>
              <a:rPr lang="en-US" dirty="0"/>
              <a:t>Where appropriate, we have indicated where concerns have emerged about the impacts of RCM on our Campus Culture.</a:t>
            </a:r>
          </a:p>
          <a:p>
            <a:pPr marL="457200" indent="-431800" algn="l">
              <a:lnSpc>
                <a:spcPct val="150000"/>
              </a:lnSpc>
              <a:buClr>
                <a:schemeClr val="tx2"/>
              </a:buClr>
              <a:buSzPts val="3200"/>
              <a:buFont typeface="Arial"/>
              <a:buChar char="●"/>
            </a:pPr>
            <a:endParaRPr lang="en-US" dirty="0"/>
          </a:p>
        </p:txBody>
      </p:sp>
      <p:sp>
        <p:nvSpPr>
          <p:cNvPr id="14" name="Google Shape;159;p17">
            <a:extLst>
              <a:ext uri="{FF2B5EF4-FFF2-40B4-BE49-F238E27FC236}">
                <a16:creationId xmlns:a16="http://schemas.microsoft.com/office/drawing/2014/main" id="{18789F65-77F9-B643-AB8B-6C02170146A3}"/>
              </a:ext>
            </a:extLst>
          </p:cNvPr>
          <p:cNvSpPr/>
          <p:nvPr/>
        </p:nvSpPr>
        <p:spPr>
          <a:xfrm>
            <a:off x="1243115" y="7442154"/>
            <a:ext cx="13940177" cy="2042088"/>
          </a:xfrm>
          <a:prstGeom prst="rect">
            <a:avLst/>
          </a:prstGeom>
          <a:solidFill>
            <a:srgbClr val="E2E9E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 name="Google Shape;162;p17">
            <a:extLst>
              <a:ext uri="{FF2B5EF4-FFF2-40B4-BE49-F238E27FC236}">
                <a16:creationId xmlns:a16="http://schemas.microsoft.com/office/drawing/2014/main" id="{EF8F7D27-2E15-AE46-9554-09A901B97C8A}"/>
              </a:ext>
            </a:extLst>
          </p:cNvPr>
          <p:cNvSpPr txBox="1"/>
          <p:nvPr/>
        </p:nvSpPr>
        <p:spPr>
          <a:xfrm>
            <a:off x="1701209" y="7805029"/>
            <a:ext cx="12567684" cy="598800"/>
          </a:xfrm>
          <a:prstGeom prst="rect">
            <a:avLst/>
          </a:prstGeom>
          <a:noFill/>
          <a:ln>
            <a:noFill/>
          </a:ln>
        </p:spPr>
        <p:txBody>
          <a:bodyPr spcFirstLastPara="1" wrap="square" lIns="91425" tIns="91425" rIns="91425" bIns="91425" anchor="ctr" anchorCtr="0">
            <a:noAutofit/>
          </a:bodyPr>
          <a:lstStyle/>
          <a:p>
            <a:pPr marL="0" lvl="0" indent="0" rtl="0">
              <a:spcBef>
                <a:spcPts val="0"/>
              </a:spcBef>
              <a:spcAft>
                <a:spcPts val="0"/>
              </a:spcAft>
              <a:buNone/>
            </a:pPr>
            <a:r>
              <a:rPr lang="en-US" sz="3200" b="1" dirty="0">
                <a:solidFill>
                  <a:srgbClr val="00275B"/>
                </a:solidFill>
                <a:latin typeface="Calibri"/>
                <a:ea typeface="Calibri"/>
                <a:cs typeface="Calibri"/>
                <a:sym typeface="Calibri"/>
              </a:rPr>
              <a:t>These Guiding Principles will shape our development of in-depth proposals / models for possible modifications to RCM, to yield “AIB.”</a:t>
            </a:r>
            <a:endParaRPr sz="3200" b="1" dirty="0">
              <a:solidFill>
                <a:srgbClr val="00275B"/>
              </a:solidFill>
              <a:latin typeface="Calibri"/>
              <a:ea typeface="Calibri"/>
              <a:cs typeface="Calibri"/>
              <a:sym typeface="Calibri"/>
            </a:endParaRPr>
          </a:p>
        </p:txBody>
      </p:sp>
      <p:sp>
        <p:nvSpPr>
          <p:cNvPr id="16" name="Google Shape;175;p17">
            <a:extLst>
              <a:ext uri="{FF2B5EF4-FFF2-40B4-BE49-F238E27FC236}">
                <a16:creationId xmlns:a16="http://schemas.microsoft.com/office/drawing/2014/main" id="{7D031F9C-33D5-A146-8A54-8DEEEBF1A578}"/>
              </a:ext>
            </a:extLst>
          </p:cNvPr>
          <p:cNvSpPr/>
          <p:nvPr/>
        </p:nvSpPr>
        <p:spPr>
          <a:xfrm>
            <a:off x="1867485" y="8835679"/>
            <a:ext cx="1326580" cy="483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pic>
        <p:nvPicPr>
          <p:cNvPr id="1026" name="Picture 2" descr="Amazon.com: 3 Inch Wildcat Logo University of Arizona Wildcats UA AZ  Removable Wall Decal Sticker Art NCAA Home Room Decor 3 by 3 Inches: Baby">
            <a:extLst>
              <a:ext uri="{FF2B5EF4-FFF2-40B4-BE49-F238E27FC236}">
                <a16:creationId xmlns:a16="http://schemas.microsoft.com/office/drawing/2014/main" id="{CAD7E522-600A-0949-8D1E-E3F8833B247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rot="340581">
            <a:off x="17843278" y="33557"/>
            <a:ext cx="2035414" cy="217924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98989997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66"/>
        <p:cNvGrpSpPr/>
        <p:nvPr/>
      </p:nvGrpSpPr>
      <p:grpSpPr>
        <a:xfrm>
          <a:off x="0" y="0"/>
          <a:ext cx="0" cy="0"/>
          <a:chOff x="0" y="0"/>
          <a:chExt cx="0" cy="0"/>
        </a:xfrm>
      </p:grpSpPr>
      <p:sp>
        <p:nvSpPr>
          <p:cNvPr id="74" name="Google Shape;74;p11"/>
          <p:cNvSpPr txBox="1">
            <a:spLocks noGrp="1"/>
          </p:cNvSpPr>
          <p:nvPr>
            <p:ph type="title"/>
          </p:nvPr>
        </p:nvSpPr>
        <p:spPr>
          <a:xfrm>
            <a:off x="1019850" y="606250"/>
            <a:ext cx="18063900" cy="908100"/>
          </a:xfrm>
          <a:prstGeom prst="rect">
            <a:avLst/>
          </a:prstGeom>
        </p:spPr>
        <p:txBody>
          <a:bodyPr spcFirstLastPara="1" wrap="square" lIns="91425" tIns="91425" rIns="91425" bIns="91425" anchor="ctr" anchorCtr="0">
            <a:noAutofit/>
          </a:bodyPr>
          <a:lstStyle/>
          <a:p>
            <a:pPr marL="1098550" lvl="0" indent="-1074738" algn="l" rtl="0">
              <a:spcBef>
                <a:spcPts val="0"/>
              </a:spcBef>
              <a:spcAft>
                <a:spcPts val="0"/>
              </a:spcAft>
              <a:buNone/>
            </a:pPr>
            <a:r>
              <a:rPr lang="en-US" dirty="0"/>
              <a:t>1.	LOWERED COMPLEXITY </a:t>
            </a:r>
            <a:endParaRPr dirty="0"/>
          </a:p>
        </p:txBody>
      </p:sp>
      <p:sp>
        <p:nvSpPr>
          <p:cNvPr id="13" name="Google Shape;57;p9">
            <a:extLst>
              <a:ext uri="{FF2B5EF4-FFF2-40B4-BE49-F238E27FC236}">
                <a16:creationId xmlns:a16="http://schemas.microsoft.com/office/drawing/2014/main" id="{1EC175D4-4C93-F648-8C72-2CBA6DF2AE36}"/>
              </a:ext>
            </a:extLst>
          </p:cNvPr>
          <p:cNvSpPr txBox="1">
            <a:spLocks/>
          </p:cNvSpPr>
          <p:nvPr/>
        </p:nvSpPr>
        <p:spPr>
          <a:xfrm>
            <a:off x="1243115" y="2011769"/>
            <a:ext cx="18386540" cy="5195700"/>
          </a:xfrm>
          <a:prstGeom prst="rect">
            <a:avLst/>
          </a:prstGeom>
          <a:noFill/>
          <a:ln>
            <a:noFill/>
          </a:ln>
        </p:spPr>
        <p:txBody>
          <a:bodyPr spcFirstLastPara="1" wrap="square" lIns="91425" tIns="91425" rIns="91425" bIns="73150" anchor="t" anchorCtr="0">
            <a:noAutofit/>
          </a:bodyPr>
          <a:lstStyle>
            <a:defPPr marR="0" lvl="0" algn="l" rtl="0">
              <a:lnSpc>
                <a:spcPct val="100000"/>
              </a:lnSpc>
              <a:spcBef>
                <a:spcPts val="0"/>
              </a:spcBef>
              <a:spcAft>
                <a:spcPts val="0"/>
              </a:spcAft>
            </a:defPPr>
            <a:lvl1pPr marR="0" lvl="0" algn="r" rtl="0">
              <a:lnSpc>
                <a:spcPct val="100000"/>
              </a:lnSpc>
              <a:spcBef>
                <a:spcPts val="0"/>
              </a:spcBef>
              <a:spcAft>
                <a:spcPts val="0"/>
              </a:spcAft>
              <a:buClr>
                <a:srgbClr val="000000"/>
              </a:buClr>
              <a:buFont typeface="Arial"/>
              <a:buNone/>
              <a:defRPr sz="3000" b="0" i="0" u="none" strike="noStrike" cap="none">
                <a:solidFill>
                  <a:srgbClr val="9EABAE"/>
                </a:solidFill>
                <a:latin typeface="Calibri"/>
                <a:ea typeface="Calibri"/>
                <a:cs typeface="Calibri"/>
                <a:sym typeface="Calibri"/>
              </a:defRPr>
            </a:lvl1pPr>
            <a:lvl2pPr marR="0" lvl="1" algn="l" rtl="0">
              <a:lnSpc>
                <a:spcPct val="100000"/>
              </a:lnSpc>
              <a:spcBef>
                <a:spcPts val="0"/>
              </a:spcBef>
              <a:spcAft>
                <a:spcPts val="0"/>
              </a:spcAft>
              <a:buClr>
                <a:srgbClr val="000000"/>
              </a:buClr>
              <a:buFont typeface="Arial"/>
              <a:buNone/>
              <a:defRPr sz="3000" b="0" i="0" u="none" strike="noStrike" cap="none">
                <a:solidFill>
                  <a:srgbClr val="9EABAE"/>
                </a:solidFill>
                <a:latin typeface="Calibri"/>
                <a:ea typeface="Calibri"/>
                <a:cs typeface="Calibri"/>
                <a:sym typeface="Calibri"/>
              </a:defRPr>
            </a:lvl2pPr>
            <a:lvl3pPr marR="0" lvl="2" algn="l" rtl="0">
              <a:lnSpc>
                <a:spcPct val="100000"/>
              </a:lnSpc>
              <a:spcBef>
                <a:spcPts val="0"/>
              </a:spcBef>
              <a:spcAft>
                <a:spcPts val="0"/>
              </a:spcAft>
              <a:buClr>
                <a:srgbClr val="000000"/>
              </a:buClr>
              <a:buFont typeface="Arial"/>
              <a:buNone/>
              <a:defRPr sz="3000" b="0" i="0" u="none" strike="noStrike" cap="none">
                <a:solidFill>
                  <a:srgbClr val="9EABAE"/>
                </a:solidFill>
                <a:latin typeface="Calibri"/>
                <a:ea typeface="Calibri"/>
                <a:cs typeface="Calibri"/>
                <a:sym typeface="Calibri"/>
              </a:defRPr>
            </a:lvl3pPr>
            <a:lvl4pPr marR="0" lvl="3" algn="l" rtl="0">
              <a:lnSpc>
                <a:spcPct val="100000"/>
              </a:lnSpc>
              <a:spcBef>
                <a:spcPts val="0"/>
              </a:spcBef>
              <a:spcAft>
                <a:spcPts val="0"/>
              </a:spcAft>
              <a:buClr>
                <a:srgbClr val="000000"/>
              </a:buClr>
              <a:buFont typeface="Arial"/>
              <a:buNone/>
              <a:defRPr sz="3000" b="0" i="0" u="none" strike="noStrike" cap="none">
                <a:solidFill>
                  <a:srgbClr val="9EABAE"/>
                </a:solidFill>
                <a:latin typeface="Calibri"/>
                <a:ea typeface="Calibri"/>
                <a:cs typeface="Calibri"/>
                <a:sym typeface="Calibri"/>
              </a:defRPr>
            </a:lvl4pPr>
            <a:lvl5pPr marR="0" lvl="4" algn="l" rtl="0">
              <a:lnSpc>
                <a:spcPct val="100000"/>
              </a:lnSpc>
              <a:spcBef>
                <a:spcPts val="0"/>
              </a:spcBef>
              <a:spcAft>
                <a:spcPts val="0"/>
              </a:spcAft>
              <a:buClr>
                <a:srgbClr val="000000"/>
              </a:buClr>
              <a:buFont typeface="Arial"/>
              <a:buNone/>
              <a:defRPr sz="3000" b="0" i="0" u="none" strike="noStrike" cap="none">
                <a:solidFill>
                  <a:srgbClr val="9EABAE"/>
                </a:solidFill>
                <a:latin typeface="Calibri"/>
                <a:ea typeface="Calibri"/>
                <a:cs typeface="Calibri"/>
                <a:sym typeface="Calibri"/>
              </a:defRPr>
            </a:lvl5pPr>
            <a:lvl6pPr marR="0" lvl="5" algn="l" rtl="0">
              <a:lnSpc>
                <a:spcPct val="100000"/>
              </a:lnSpc>
              <a:spcBef>
                <a:spcPts val="0"/>
              </a:spcBef>
              <a:spcAft>
                <a:spcPts val="0"/>
              </a:spcAft>
              <a:buClr>
                <a:srgbClr val="000000"/>
              </a:buClr>
              <a:buFont typeface="Arial"/>
              <a:buNone/>
              <a:defRPr sz="3000" b="0" i="0" u="none" strike="noStrike" cap="none">
                <a:solidFill>
                  <a:srgbClr val="9EABAE"/>
                </a:solidFill>
                <a:latin typeface="Calibri"/>
                <a:ea typeface="Calibri"/>
                <a:cs typeface="Calibri"/>
                <a:sym typeface="Calibri"/>
              </a:defRPr>
            </a:lvl6pPr>
            <a:lvl7pPr marR="0" lvl="6" algn="l" rtl="0">
              <a:lnSpc>
                <a:spcPct val="100000"/>
              </a:lnSpc>
              <a:spcBef>
                <a:spcPts val="0"/>
              </a:spcBef>
              <a:spcAft>
                <a:spcPts val="0"/>
              </a:spcAft>
              <a:buClr>
                <a:srgbClr val="000000"/>
              </a:buClr>
              <a:buFont typeface="Arial"/>
              <a:buNone/>
              <a:defRPr sz="3000" b="0" i="0" u="none" strike="noStrike" cap="none">
                <a:solidFill>
                  <a:srgbClr val="9EABAE"/>
                </a:solidFill>
                <a:latin typeface="Calibri"/>
                <a:ea typeface="Calibri"/>
                <a:cs typeface="Calibri"/>
                <a:sym typeface="Calibri"/>
              </a:defRPr>
            </a:lvl7pPr>
            <a:lvl8pPr marR="0" lvl="7" algn="l" rtl="0">
              <a:lnSpc>
                <a:spcPct val="100000"/>
              </a:lnSpc>
              <a:spcBef>
                <a:spcPts val="0"/>
              </a:spcBef>
              <a:spcAft>
                <a:spcPts val="0"/>
              </a:spcAft>
              <a:buClr>
                <a:srgbClr val="000000"/>
              </a:buClr>
              <a:buFont typeface="Arial"/>
              <a:buNone/>
              <a:defRPr sz="3000" b="0" i="0" u="none" strike="noStrike" cap="none">
                <a:solidFill>
                  <a:srgbClr val="9EABAE"/>
                </a:solidFill>
                <a:latin typeface="Calibri"/>
                <a:ea typeface="Calibri"/>
                <a:cs typeface="Calibri"/>
                <a:sym typeface="Calibri"/>
              </a:defRPr>
            </a:lvl8pPr>
            <a:lvl9pPr marR="0" lvl="8" algn="l" rtl="0">
              <a:lnSpc>
                <a:spcPct val="100000"/>
              </a:lnSpc>
              <a:spcBef>
                <a:spcPts val="0"/>
              </a:spcBef>
              <a:spcAft>
                <a:spcPts val="0"/>
              </a:spcAft>
              <a:buClr>
                <a:srgbClr val="000000"/>
              </a:buClr>
              <a:buFont typeface="Arial"/>
              <a:buNone/>
              <a:defRPr sz="3000" b="0" i="0" u="none" strike="noStrike" cap="none">
                <a:solidFill>
                  <a:srgbClr val="9EABAE"/>
                </a:solidFill>
                <a:latin typeface="Calibri"/>
                <a:ea typeface="Calibri"/>
                <a:cs typeface="Calibri"/>
                <a:sym typeface="Calibri"/>
              </a:defRPr>
            </a:lvl9pPr>
          </a:lstStyle>
          <a:p>
            <a:pPr marL="457200" indent="-431800" algn="l">
              <a:lnSpc>
                <a:spcPct val="150000"/>
              </a:lnSpc>
              <a:buClr>
                <a:schemeClr val="tx2"/>
              </a:buClr>
              <a:buSzPts val="3200"/>
              <a:buFont typeface="Arial"/>
              <a:buChar char="●"/>
            </a:pPr>
            <a:r>
              <a:rPr lang="en-US" dirty="0"/>
              <a:t>RCM allocates revenues (e.g., tuition, F&amp;A) out via one set of activity metrics with a variety of weightings, then taxes funds back to support central needs via a different set of activity metrics and rates.</a:t>
            </a:r>
          </a:p>
          <a:p>
            <a:pPr marL="457200" indent="-431800" algn="l">
              <a:lnSpc>
                <a:spcPct val="150000"/>
              </a:lnSpc>
              <a:buClr>
                <a:schemeClr val="tx2"/>
              </a:buClr>
              <a:buSzPts val="3200"/>
              <a:buFont typeface="Arial"/>
              <a:buChar char="●"/>
            </a:pPr>
            <a:r>
              <a:rPr lang="en-US" dirty="0"/>
              <a:t>RCM is relatively poorly understood by non-finance professionals, making unit and program level management challenging. </a:t>
            </a:r>
          </a:p>
          <a:p>
            <a:pPr marL="457200" indent="-431800" algn="l">
              <a:lnSpc>
                <a:spcPct val="150000"/>
              </a:lnSpc>
              <a:buClr>
                <a:schemeClr val="tx2"/>
              </a:buClr>
              <a:buSzPts val="3200"/>
              <a:buFont typeface="Arial"/>
              <a:buChar char="●"/>
            </a:pPr>
            <a:r>
              <a:rPr lang="en-US" dirty="0"/>
              <a:t>Not all RCM activity drivers have proved useful to incentivize positive management outcomes. </a:t>
            </a:r>
          </a:p>
          <a:p>
            <a:pPr marL="457200" indent="-431800" algn="l">
              <a:lnSpc>
                <a:spcPct val="150000"/>
              </a:lnSpc>
              <a:buClr>
                <a:schemeClr val="tx2"/>
              </a:buClr>
              <a:buSzPts val="3200"/>
              <a:buFont typeface="Arial"/>
              <a:buChar char="●"/>
            </a:pPr>
            <a:r>
              <a:rPr lang="en-US" dirty="0"/>
              <a:t>Some significant revenues flow outside of RCM via different metrics and ad hoc deals (e.g., Summer, Winter, Online, Global, Distance, and Continuing Ed. tuition revenues).</a:t>
            </a:r>
          </a:p>
        </p:txBody>
      </p:sp>
      <p:sp>
        <p:nvSpPr>
          <p:cNvPr id="14" name="Google Shape;159;p17">
            <a:extLst>
              <a:ext uri="{FF2B5EF4-FFF2-40B4-BE49-F238E27FC236}">
                <a16:creationId xmlns:a16="http://schemas.microsoft.com/office/drawing/2014/main" id="{18789F65-77F9-B643-AB8B-6C02170146A3}"/>
              </a:ext>
            </a:extLst>
          </p:cNvPr>
          <p:cNvSpPr/>
          <p:nvPr/>
        </p:nvSpPr>
        <p:spPr>
          <a:xfrm>
            <a:off x="1243115" y="7442154"/>
            <a:ext cx="13940177" cy="2042088"/>
          </a:xfrm>
          <a:prstGeom prst="rect">
            <a:avLst/>
          </a:prstGeom>
          <a:solidFill>
            <a:srgbClr val="E2E9E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 name="Google Shape;162;p17">
            <a:extLst>
              <a:ext uri="{FF2B5EF4-FFF2-40B4-BE49-F238E27FC236}">
                <a16:creationId xmlns:a16="http://schemas.microsoft.com/office/drawing/2014/main" id="{EF8F7D27-2E15-AE46-9554-09A901B97C8A}"/>
              </a:ext>
            </a:extLst>
          </p:cNvPr>
          <p:cNvSpPr txBox="1"/>
          <p:nvPr/>
        </p:nvSpPr>
        <p:spPr>
          <a:xfrm>
            <a:off x="1701209" y="7805029"/>
            <a:ext cx="12567684" cy="598800"/>
          </a:xfrm>
          <a:prstGeom prst="rect">
            <a:avLst/>
          </a:prstGeom>
          <a:noFill/>
          <a:ln>
            <a:noFill/>
          </a:ln>
        </p:spPr>
        <p:txBody>
          <a:bodyPr spcFirstLastPara="1" wrap="square" lIns="91425" tIns="91425" rIns="91425" bIns="91425" anchor="ctr" anchorCtr="0">
            <a:noAutofit/>
          </a:bodyPr>
          <a:lstStyle/>
          <a:p>
            <a:pPr marL="0" lvl="0" indent="0" rtl="0">
              <a:spcBef>
                <a:spcPts val="0"/>
              </a:spcBef>
              <a:spcAft>
                <a:spcPts val="0"/>
              </a:spcAft>
              <a:buNone/>
            </a:pPr>
            <a:r>
              <a:rPr lang="en-US" sz="3200" b="1" dirty="0">
                <a:solidFill>
                  <a:srgbClr val="00275B"/>
                </a:solidFill>
                <a:latin typeface="Calibri"/>
                <a:ea typeface="Calibri"/>
                <a:cs typeface="Calibri"/>
                <a:sym typeface="Calibri"/>
              </a:rPr>
              <a:t>Q: Should lowered complexity be a goal for AIB? </a:t>
            </a:r>
            <a:endParaRPr sz="3200" b="1" dirty="0">
              <a:solidFill>
                <a:srgbClr val="00275B"/>
              </a:solidFill>
              <a:latin typeface="Calibri"/>
              <a:ea typeface="Calibri"/>
              <a:cs typeface="Calibri"/>
              <a:sym typeface="Calibri"/>
            </a:endParaRPr>
          </a:p>
        </p:txBody>
      </p:sp>
      <p:sp>
        <p:nvSpPr>
          <p:cNvPr id="16" name="Google Shape;175;p17">
            <a:extLst>
              <a:ext uri="{FF2B5EF4-FFF2-40B4-BE49-F238E27FC236}">
                <a16:creationId xmlns:a16="http://schemas.microsoft.com/office/drawing/2014/main" id="{7D031F9C-33D5-A146-8A54-8DEEEBF1A578}"/>
              </a:ext>
            </a:extLst>
          </p:cNvPr>
          <p:cNvSpPr/>
          <p:nvPr/>
        </p:nvSpPr>
        <p:spPr>
          <a:xfrm>
            <a:off x="1867485" y="8835679"/>
            <a:ext cx="1326580" cy="483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 name="TextBox 1">
            <a:extLst>
              <a:ext uri="{FF2B5EF4-FFF2-40B4-BE49-F238E27FC236}">
                <a16:creationId xmlns:a16="http://schemas.microsoft.com/office/drawing/2014/main" id="{3F00F479-632B-3E43-80DE-AF5DF18D3831}"/>
              </a:ext>
            </a:extLst>
          </p:cNvPr>
          <p:cNvSpPr txBox="1"/>
          <p:nvPr/>
        </p:nvSpPr>
        <p:spPr>
          <a:xfrm>
            <a:off x="15414172" y="7442154"/>
            <a:ext cx="4467497" cy="2042088"/>
          </a:xfrm>
          <a:prstGeom prst="rect">
            <a:avLst/>
          </a:prstGeom>
          <a:solidFill>
            <a:schemeClr val="bg2"/>
          </a:solidFill>
        </p:spPr>
        <p:txBody>
          <a:bodyPr wrap="square" lIns="182880" tIns="91440" rtlCol="0">
            <a:noAutofit/>
          </a:bodyPr>
          <a:lstStyle/>
          <a:p>
            <a:pPr marL="457200" indent="-436563">
              <a:lnSpc>
                <a:spcPct val="120000"/>
              </a:lnSpc>
              <a:spcBef>
                <a:spcPts val="400"/>
              </a:spcBef>
            </a:pPr>
            <a:r>
              <a:rPr lang="en-US" sz="2500" dirty="0">
                <a:solidFill>
                  <a:schemeClr val="bg1"/>
                </a:solidFill>
                <a:latin typeface="Calibri" panose="020F0502020204030204" pitchFamily="34" charset="0"/>
                <a:cs typeface="Calibri" panose="020F0502020204030204" pitchFamily="34" charset="0"/>
              </a:rPr>
              <a:t>5. 	INSTITUTIONAL EXCELLENCE</a:t>
            </a:r>
          </a:p>
          <a:p>
            <a:pPr marL="457200" indent="-436563">
              <a:lnSpc>
                <a:spcPct val="120000"/>
              </a:lnSpc>
            </a:pPr>
            <a:endParaRPr lang="en-US" dirty="0">
              <a:solidFill>
                <a:schemeClr val="bg1"/>
              </a:solidFill>
              <a:latin typeface="Calibri" panose="020F0502020204030204" pitchFamily="34" charset="0"/>
              <a:cs typeface="Calibri" panose="020F0502020204030204" pitchFamily="34" charset="0"/>
            </a:endParaRPr>
          </a:p>
          <a:p>
            <a:pPr marL="457200" indent="-436563">
              <a:lnSpc>
                <a:spcPct val="120000"/>
              </a:lnSpc>
            </a:pPr>
            <a:r>
              <a:rPr lang="en-US" sz="2500" dirty="0">
                <a:solidFill>
                  <a:schemeClr val="bg1"/>
                </a:solidFill>
                <a:latin typeface="Calibri" panose="020F0502020204030204" pitchFamily="34" charset="0"/>
                <a:cs typeface="Calibri" panose="020F0502020204030204" pitchFamily="34" charset="0"/>
              </a:rPr>
              <a:t>	</a:t>
            </a:r>
            <a:r>
              <a:rPr lang="en-US" sz="2500" dirty="0">
                <a:solidFill>
                  <a:schemeClr val="bg1"/>
                </a:solidFill>
                <a:latin typeface="Calibri Light" panose="020F0302020204030204" pitchFamily="34" charset="0"/>
                <a:cs typeface="Calibri Light" panose="020F0302020204030204" pitchFamily="34" charset="0"/>
              </a:rPr>
              <a:t>Enable a high performing institution</a:t>
            </a:r>
          </a:p>
        </p:txBody>
      </p:sp>
    </p:spTree>
    <p:extLst>
      <p:ext uri="{BB962C8B-B14F-4D97-AF65-F5344CB8AC3E}">
        <p14:creationId xmlns:p14="http://schemas.microsoft.com/office/powerpoint/2010/main" val="159545394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66"/>
        <p:cNvGrpSpPr/>
        <p:nvPr/>
      </p:nvGrpSpPr>
      <p:grpSpPr>
        <a:xfrm>
          <a:off x="0" y="0"/>
          <a:ext cx="0" cy="0"/>
          <a:chOff x="0" y="0"/>
          <a:chExt cx="0" cy="0"/>
        </a:xfrm>
      </p:grpSpPr>
      <p:sp>
        <p:nvSpPr>
          <p:cNvPr id="74" name="Google Shape;74;p11"/>
          <p:cNvSpPr txBox="1">
            <a:spLocks noGrp="1"/>
          </p:cNvSpPr>
          <p:nvPr>
            <p:ph type="title"/>
          </p:nvPr>
        </p:nvSpPr>
        <p:spPr>
          <a:xfrm>
            <a:off x="1019850" y="606250"/>
            <a:ext cx="18063900" cy="908100"/>
          </a:xfrm>
          <a:prstGeom prst="rect">
            <a:avLst/>
          </a:prstGeom>
        </p:spPr>
        <p:txBody>
          <a:bodyPr spcFirstLastPara="1" wrap="square" lIns="91425" tIns="91425" rIns="91425" bIns="91425" anchor="ctr" anchorCtr="0">
            <a:noAutofit/>
          </a:bodyPr>
          <a:lstStyle/>
          <a:p>
            <a:pPr marL="1098550" lvl="0" indent="-1074738"/>
            <a:r>
              <a:rPr lang="en-US" dirty="0"/>
              <a:t>2.	</a:t>
            </a:r>
            <a:r>
              <a:rPr lang="en-US" cap="all" dirty="0"/>
              <a:t>Weight all UNDERGRADUATE SCH equally</a:t>
            </a:r>
            <a:endParaRPr cap="all" dirty="0"/>
          </a:p>
        </p:txBody>
      </p:sp>
      <p:sp>
        <p:nvSpPr>
          <p:cNvPr id="13" name="Google Shape;57;p9">
            <a:extLst>
              <a:ext uri="{FF2B5EF4-FFF2-40B4-BE49-F238E27FC236}">
                <a16:creationId xmlns:a16="http://schemas.microsoft.com/office/drawing/2014/main" id="{1EC175D4-4C93-F648-8C72-2CBA6DF2AE36}"/>
              </a:ext>
            </a:extLst>
          </p:cNvPr>
          <p:cNvSpPr txBox="1">
            <a:spLocks/>
          </p:cNvSpPr>
          <p:nvPr/>
        </p:nvSpPr>
        <p:spPr>
          <a:xfrm>
            <a:off x="1243116" y="2011768"/>
            <a:ext cx="17840634" cy="5430385"/>
          </a:xfrm>
          <a:prstGeom prst="rect">
            <a:avLst/>
          </a:prstGeom>
          <a:noFill/>
          <a:ln>
            <a:noFill/>
          </a:ln>
        </p:spPr>
        <p:txBody>
          <a:bodyPr spcFirstLastPara="1" wrap="square" lIns="91425" tIns="91425" rIns="91425" bIns="73150" anchor="t" anchorCtr="0">
            <a:noAutofit/>
          </a:bodyPr>
          <a:lstStyle>
            <a:defPPr marR="0" lvl="0" algn="l" rtl="0">
              <a:lnSpc>
                <a:spcPct val="100000"/>
              </a:lnSpc>
              <a:spcBef>
                <a:spcPts val="0"/>
              </a:spcBef>
              <a:spcAft>
                <a:spcPts val="0"/>
              </a:spcAft>
            </a:defPPr>
            <a:lvl1pPr marR="0" lvl="0" algn="r" rtl="0">
              <a:lnSpc>
                <a:spcPct val="100000"/>
              </a:lnSpc>
              <a:spcBef>
                <a:spcPts val="0"/>
              </a:spcBef>
              <a:spcAft>
                <a:spcPts val="0"/>
              </a:spcAft>
              <a:buClr>
                <a:srgbClr val="000000"/>
              </a:buClr>
              <a:buFont typeface="Arial"/>
              <a:buNone/>
              <a:defRPr sz="3000" b="0" i="0" u="none" strike="noStrike" cap="none">
                <a:solidFill>
                  <a:srgbClr val="9EABAE"/>
                </a:solidFill>
                <a:latin typeface="Calibri"/>
                <a:ea typeface="Calibri"/>
                <a:cs typeface="Calibri"/>
                <a:sym typeface="Calibri"/>
              </a:defRPr>
            </a:lvl1pPr>
            <a:lvl2pPr marR="0" lvl="1" algn="l" rtl="0">
              <a:lnSpc>
                <a:spcPct val="100000"/>
              </a:lnSpc>
              <a:spcBef>
                <a:spcPts val="0"/>
              </a:spcBef>
              <a:spcAft>
                <a:spcPts val="0"/>
              </a:spcAft>
              <a:buClr>
                <a:srgbClr val="000000"/>
              </a:buClr>
              <a:buFont typeface="Arial"/>
              <a:buNone/>
              <a:defRPr sz="3000" b="0" i="0" u="none" strike="noStrike" cap="none">
                <a:solidFill>
                  <a:srgbClr val="9EABAE"/>
                </a:solidFill>
                <a:latin typeface="Calibri"/>
                <a:ea typeface="Calibri"/>
                <a:cs typeface="Calibri"/>
                <a:sym typeface="Calibri"/>
              </a:defRPr>
            </a:lvl2pPr>
            <a:lvl3pPr marR="0" lvl="2" algn="l" rtl="0">
              <a:lnSpc>
                <a:spcPct val="100000"/>
              </a:lnSpc>
              <a:spcBef>
                <a:spcPts val="0"/>
              </a:spcBef>
              <a:spcAft>
                <a:spcPts val="0"/>
              </a:spcAft>
              <a:buClr>
                <a:srgbClr val="000000"/>
              </a:buClr>
              <a:buFont typeface="Arial"/>
              <a:buNone/>
              <a:defRPr sz="3000" b="0" i="0" u="none" strike="noStrike" cap="none">
                <a:solidFill>
                  <a:srgbClr val="9EABAE"/>
                </a:solidFill>
                <a:latin typeface="Calibri"/>
                <a:ea typeface="Calibri"/>
                <a:cs typeface="Calibri"/>
                <a:sym typeface="Calibri"/>
              </a:defRPr>
            </a:lvl3pPr>
            <a:lvl4pPr marR="0" lvl="3" algn="l" rtl="0">
              <a:lnSpc>
                <a:spcPct val="100000"/>
              </a:lnSpc>
              <a:spcBef>
                <a:spcPts val="0"/>
              </a:spcBef>
              <a:spcAft>
                <a:spcPts val="0"/>
              </a:spcAft>
              <a:buClr>
                <a:srgbClr val="000000"/>
              </a:buClr>
              <a:buFont typeface="Arial"/>
              <a:buNone/>
              <a:defRPr sz="3000" b="0" i="0" u="none" strike="noStrike" cap="none">
                <a:solidFill>
                  <a:srgbClr val="9EABAE"/>
                </a:solidFill>
                <a:latin typeface="Calibri"/>
                <a:ea typeface="Calibri"/>
                <a:cs typeface="Calibri"/>
                <a:sym typeface="Calibri"/>
              </a:defRPr>
            </a:lvl4pPr>
            <a:lvl5pPr marR="0" lvl="4" algn="l" rtl="0">
              <a:lnSpc>
                <a:spcPct val="100000"/>
              </a:lnSpc>
              <a:spcBef>
                <a:spcPts val="0"/>
              </a:spcBef>
              <a:spcAft>
                <a:spcPts val="0"/>
              </a:spcAft>
              <a:buClr>
                <a:srgbClr val="000000"/>
              </a:buClr>
              <a:buFont typeface="Arial"/>
              <a:buNone/>
              <a:defRPr sz="3000" b="0" i="0" u="none" strike="noStrike" cap="none">
                <a:solidFill>
                  <a:srgbClr val="9EABAE"/>
                </a:solidFill>
                <a:latin typeface="Calibri"/>
                <a:ea typeface="Calibri"/>
                <a:cs typeface="Calibri"/>
                <a:sym typeface="Calibri"/>
              </a:defRPr>
            </a:lvl5pPr>
            <a:lvl6pPr marR="0" lvl="5" algn="l" rtl="0">
              <a:lnSpc>
                <a:spcPct val="100000"/>
              </a:lnSpc>
              <a:spcBef>
                <a:spcPts val="0"/>
              </a:spcBef>
              <a:spcAft>
                <a:spcPts val="0"/>
              </a:spcAft>
              <a:buClr>
                <a:srgbClr val="000000"/>
              </a:buClr>
              <a:buFont typeface="Arial"/>
              <a:buNone/>
              <a:defRPr sz="3000" b="0" i="0" u="none" strike="noStrike" cap="none">
                <a:solidFill>
                  <a:srgbClr val="9EABAE"/>
                </a:solidFill>
                <a:latin typeface="Calibri"/>
                <a:ea typeface="Calibri"/>
                <a:cs typeface="Calibri"/>
                <a:sym typeface="Calibri"/>
              </a:defRPr>
            </a:lvl6pPr>
            <a:lvl7pPr marR="0" lvl="6" algn="l" rtl="0">
              <a:lnSpc>
                <a:spcPct val="100000"/>
              </a:lnSpc>
              <a:spcBef>
                <a:spcPts val="0"/>
              </a:spcBef>
              <a:spcAft>
                <a:spcPts val="0"/>
              </a:spcAft>
              <a:buClr>
                <a:srgbClr val="000000"/>
              </a:buClr>
              <a:buFont typeface="Arial"/>
              <a:buNone/>
              <a:defRPr sz="3000" b="0" i="0" u="none" strike="noStrike" cap="none">
                <a:solidFill>
                  <a:srgbClr val="9EABAE"/>
                </a:solidFill>
                <a:latin typeface="Calibri"/>
                <a:ea typeface="Calibri"/>
                <a:cs typeface="Calibri"/>
                <a:sym typeface="Calibri"/>
              </a:defRPr>
            </a:lvl7pPr>
            <a:lvl8pPr marR="0" lvl="7" algn="l" rtl="0">
              <a:lnSpc>
                <a:spcPct val="100000"/>
              </a:lnSpc>
              <a:spcBef>
                <a:spcPts val="0"/>
              </a:spcBef>
              <a:spcAft>
                <a:spcPts val="0"/>
              </a:spcAft>
              <a:buClr>
                <a:srgbClr val="000000"/>
              </a:buClr>
              <a:buFont typeface="Arial"/>
              <a:buNone/>
              <a:defRPr sz="3000" b="0" i="0" u="none" strike="noStrike" cap="none">
                <a:solidFill>
                  <a:srgbClr val="9EABAE"/>
                </a:solidFill>
                <a:latin typeface="Calibri"/>
                <a:ea typeface="Calibri"/>
                <a:cs typeface="Calibri"/>
                <a:sym typeface="Calibri"/>
              </a:defRPr>
            </a:lvl8pPr>
            <a:lvl9pPr marR="0" lvl="8" algn="l" rtl="0">
              <a:lnSpc>
                <a:spcPct val="100000"/>
              </a:lnSpc>
              <a:spcBef>
                <a:spcPts val="0"/>
              </a:spcBef>
              <a:spcAft>
                <a:spcPts val="0"/>
              </a:spcAft>
              <a:buClr>
                <a:srgbClr val="000000"/>
              </a:buClr>
              <a:buFont typeface="Arial"/>
              <a:buNone/>
              <a:defRPr sz="3000" b="0" i="0" u="none" strike="noStrike" cap="none">
                <a:solidFill>
                  <a:srgbClr val="9EABAE"/>
                </a:solidFill>
                <a:latin typeface="Calibri"/>
                <a:ea typeface="Calibri"/>
                <a:cs typeface="Calibri"/>
                <a:sym typeface="Calibri"/>
              </a:defRPr>
            </a:lvl9pPr>
          </a:lstStyle>
          <a:p>
            <a:pPr marL="457200" indent="-431800" algn="l">
              <a:lnSpc>
                <a:spcPct val="150000"/>
              </a:lnSpc>
              <a:buClr>
                <a:schemeClr val="tx2"/>
              </a:buClr>
              <a:buSzPts val="3200"/>
              <a:buFont typeface="Arial"/>
              <a:buChar char="●"/>
            </a:pPr>
            <a:r>
              <a:rPr lang="en-US" dirty="0"/>
              <a:t>Under RCM, College UG SCHs have been grouped into three cost-of-­instruction tiers, with these weightings;</a:t>
            </a:r>
          </a:p>
          <a:p>
            <a:pPr marL="1373188" lvl="2" indent="-436563">
              <a:lnSpc>
                <a:spcPct val="150000"/>
              </a:lnSpc>
              <a:buClr>
                <a:schemeClr val="tx2"/>
              </a:buClr>
              <a:buSzPts val="3200"/>
              <a:buFont typeface="Arial"/>
              <a:buChar char="●"/>
            </a:pPr>
            <a:r>
              <a:rPr lang="en-US" dirty="0"/>
              <a:t>0.8: CAST, Eller, Education, Humanities, SBS</a:t>
            </a:r>
          </a:p>
          <a:p>
            <a:pPr marL="1373188" lvl="2" indent="-436563">
              <a:lnSpc>
                <a:spcPct val="150000"/>
              </a:lnSpc>
              <a:buClr>
                <a:schemeClr val="tx2"/>
              </a:buClr>
              <a:buSzPts val="3200"/>
              <a:buFont typeface="Arial"/>
              <a:buChar char="●"/>
            </a:pPr>
            <a:r>
              <a:rPr lang="en-US" dirty="0"/>
              <a:t>1.0: CALS, CAPLA, Fine Arts, Law, Public Health, Science, </a:t>
            </a:r>
            <a:r>
              <a:rPr lang="en-US" dirty="0" err="1"/>
              <a:t>OpSci</a:t>
            </a:r>
            <a:endParaRPr lang="en-US" dirty="0"/>
          </a:p>
          <a:p>
            <a:pPr marL="1373188" lvl="2" indent="-436563">
              <a:lnSpc>
                <a:spcPct val="150000"/>
              </a:lnSpc>
              <a:buClr>
                <a:schemeClr val="tx2"/>
              </a:buClr>
              <a:buSzPts val="3200"/>
              <a:buFont typeface="Arial"/>
              <a:buChar char="●"/>
            </a:pPr>
            <a:r>
              <a:rPr lang="en-US" dirty="0"/>
              <a:t>1.2: COM-T, COM-P, Engineering, Nursing, Pharmacy</a:t>
            </a:r>
          </a:p>
          <a:p>
            <a:pPr marL="457200" indent="-431800" algn="l">
              <a:lnSpc>
                <a:spcPct val="150000"/>
              </a:lnSpc>
              <a:buClr>
                <a:schemeClr val="tx2"/>
              </a:buClr>
              <a:buSzPts val="3200"/>
              <a:buFont typeface="Arial"/>
              <a:buChar char="●"/>
            </a:pPr>
            <a:r>
              <a:rPr lang="en-US" dirty="0"/>
              <a:t>The weightings have created tension over the perceived “value” of different disciplines.</a:t>
            </a:r>
          </a:p>
          <a:p>
            <a:pPr marL="457200" indent="-431800" algn="l">
              <a:lnSpc>
                <a:spcPct val="150000"/>
              </a:lnSpc>
              <a:buClr>
                <a:schemeClr val="tx2"/>
              </a:buClr>
              <a:buSzPts val="3200"/>
              <a:buFont typeface="Arial"/>
              <a:buChar char="●"/>
            </a:pPr>
            <a:r>
              <a:rPr lang="en-US" dirty="0"/>
              <a:t>The weightings add further complexity to RCM and to interdisciplinary instruction.</a:t>
            </a:r>
          </a:p>
          <a:p>
            <a:pPr marL="457200" indent="-431800" algn="l">
              <a:lnSpc>
                <a:spcPct val="150000"/>
              </a:lnSpc>
              <a:buClr>
                <a:schemeClr val="tx2"/>
              </a:buClr>
              <a:buSzPts val="3200"/>
              <a:buFont typeface="Arial"/>
              <a:buChar char="●"/>
            </a:pPr>
            <a:r>
              <a:rPr lang="en-US" dirty="0"/>
              <a:t>Differences in cost-of-operation are also addressed through differential tuition, program fees, and subvention.</a:t>
            </a:r>
          </a:p>
        </p:txBody>
      </p:sp>
      <p:sp>
        <p:nvSpPr>
          <p:cNvPr id="14" name="Google Shape;159;p17">
            <a:extLst>
              <a:ext uri="{FF2B5EF4-FFF2-40B4-BE49-F238E27FC236}">
                <a16:creationId xmlns:a16="http://schemas.microsoft.com/office/drawing/2014/main" id="{18789F65-77F9-B643-AB8B-6C02170146A3}"/>
              </a:ext>
            </a:extLst>
          </p:cNvPr>
          <p:cNvSpPr/>
          <p:nvPr/>
        </p:nvSpPr>
        <p:spPr>
          <a:xfrm>
            <a:off x="1243115" y="7442154"/>
            <a:ext cx="13940177" cy="2042088"/>
          </a:xfrm>
          <a:prstGeom prst="rect">
            <a:avLst/>
          </a:prstGeom>
          <a:solidFill>
            <a:srgbClr val="E2E9E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 name="Google Shape;162;p17">
            <a:extLst>
              <a:ext uri="{FF2B5EF4-FFF2-40B4-BE49-F238E27FC236}">
                <a16:creationId xmlns:a16="http://schemas.microsoft.com/office/drawing/2014/main" id="{EF8F7D27-2E15-AE46-9554-09A901B97C8A}"/>
              </a:ext>
            </a:extLst>
          </p:cNvPr>
          <p:cNvSpPr txBox="1"/>
          <p:nvPr/>
        </p:nvSpPr>
        <p:spPr>
          <a:xfrm>
            <a:off x="1701209" y="7805029"/>
            <a:ext cx="12567684" cy="598800"/>
          </a:xfrm>
          <a:prstGeom prst="rect">
            <a:avLst/>
          </a:prstGeom>
          <a:noFill/>
          <a:ln>
            <a:noFill/>
          </a:ln>
        </p:spPr>
        <p:txBody>
          <a:bodyPr spcFirstLastPara="1" wrap="square" lIns="91425" tIns="91425" rIns="91425" bIns="91425" anchor="ctr" anchorCtr="0">
            <a:noAutofit/>
          </a:bodyPr>
          <a:lstStyle/>
          <a:p>
            <a:pPr marL="0" lvl="0" indent="0" rtl="0">
              <a:spcBef>
                <a:spcPts val="0"/>
              </a:spcBef>
              <a:spcAft>
                <a:spcPts val="0"/>
              </a:spcAft>
              <a:buNone/>
            </a:pPr>
            <a:r>
              <a:rPr lang="en-US" sz="3200" b="1" dirty="0">
                <a:solidFill>
                  <a:srgbClr val="00275B"/>
                </a:solidFill>
                <a:latin typeface="Calibri"/>
                <a:ea typeface="Calibri"/>
                <a:cs typeface="Calibri"/>
                <a:sym typeface="Calibri"/>
              </a:rPr>
              <a:t>Q: Should equal weightings for SCH be incorporated into AIB? </a:t>
            </a:r>
            <a:endParaRPr sz="3200" b="1" dirty="0">
              <a:solidFill>
                <a:srgbClr val="00275B"/>
              </a:solidFill>
              <a:latin typeface="Calibri"/>
              <a:ea typeface="Calibri"/>
              <a:cs typeface="Calibri"/>
              <a:sym typeface="Calibri"/>
            </a:endParaRPr>
          </a:p>
        </p:txBody>
      </p:sp>
      <p:sp>
        <p:nvSpPr>
          <p:cNvPr id="16" name="Google Shape;175;p17">
            <a:extLst>
              <a:ext uri="{FF2B5EF4-FFF2-40B4-BE49-F238E27FC236}">
                <a16:creationId xmlns:a16="http://schemas.microsoft.com/office/drawing/2014/main" id="{7D031F9C-33D5-A146-8A54-8DEEEBF1A578}"/>
              </a:ext>
            </a:extLst>
          </p:cNvPr>
          <p:cNvSpPr/>
          <p:nvPr/>
        </p:nvSpPr>
        <p:spPr>
          <a:xfrm>
            <a:off x="1867485" y="8835679"/>
            <a:ext cx="1326580" cy="483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 name="Oval 6">
            <a:extLst>
              <a:ext uri="{FF2B5EF4-FFF2-40B4-BE49-F238E27FC236}">
                <a16:creationId xmlns:a16="http://schemas.microsoft.com/office/drawing/2014/main" id="{E75411E9-FC29-5A42-ABB2-A8AF14DE714C}"/>
              </a:ext>
            </a:extLst>
          </p:cNvPr>
          <p:cNvSpPr/>
          <p:nvPr/>
        </p:nvSpPr>
        <p:spPr>
          <a:xfrm>
            <a:off x="15939156" y="494161"/>
            <a:ext cx="3417529" cy="1517608"/>
          </a:xfrm>
          <a:prstGeom prst="ellips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extBox 7">
            <a:extLst>
              <a:ext uri="{FF2B5EF4-FFF2-40B4-BE49-F238E27FC236}">
                <a16:creationId xmlns:a16="http://schemas.microsoft.com/office/drawing/2014/main" id="{4B24670D-0305-B34C-88EF-A0237437C787}"/>
              </a:ext>
            </a:extLst>
          </p:cNvPr>
          <p:cNvSpPr txBox="1"/>
          <p:nvPr/>
        </p:nvSpPr>
        <p:spPr>
          <a:xfrm>
            <a:off x="16792558" y="727786"/>
            <a:ext cx="1710725" cy="1077218"/>
          </a:xfrm>
          <a:prstGeom prst="rect">
            <a:avLst/>
          </a:prstGeom>
          <a:noFill/>
        </p:spPr>
        <p:txBody>
          <a:bodyPr wrap="none" rtlCol="0">
            <a:spAutoFit/>
          </a:bodyPr>
          <a:lstStyle/>
          <a:p>
            <a:pPr algn="ctr"/>
            <a:r>
              <a:rPr lang="en-US" sz="3200" dirty="0">
                <a:solidFill>
                  <a:schemeClr val="bg1"/>
                </a:solidFill>
              </a:rPr>
              <a:t>Campus</a:t>
            </a:r>
            <a:br>
              <a:rPr lang="en-US" sz="3200" dirty="0">
                <a:solidFill>
                  <a:schemeClr val="bg1"/>
                </a:solidFill>
              </a:rPr>
            </a:br>
            <a:r>
              <a:rPr lang="en-US" sz="3200" dirty="0">
                <a:solidFill>
                  <a:schemeClr val="bg1"/>
                </a:solidFill>
              </a:rPr>
              <a:t>Culture</a:t>
            </a:r>
          </a:p>
        </p:txBody>
      </p:sp>
      <p:sp>
        <p:nvSpPr>
          <p:cNvPr id="12" name="TextBox 11">
            <a:extLst>
              <a:ext uri="{FF2B5EF4-FFF2-40B4-BE49-F238E27FC236}">
                <a16:creationId xmlns:a16="http://schemas.microsoft.com/office/drawing/2014/main" id="{5B29D61F-DC50-E54C-99BF-AD9582028F5B}"/>
              </a:ext>
            </a:extLst>
          </p:cNvPr>
          <p:cNvSpPr txBox="1"/>
          <p:nvPr/>
        </p:nvSpPr>
        <p:spPr>
          <a:xfrm>
            <a:off x="15414172" y="7442154"/>
            <a:ext cx="4467497" cy="2042088"/>
          </a:xfrm>
          <a:prstGeom prst="rect">
            <a:avLst/>
          </a:prstGeom>
          <a:solidFill>
            <a:schemeClr val="bg2"/>
          </a:solidFill>
        </p:spPr>
        <p:txBody>
          <a:bodyPr wrap="square" lIns="182880" tIns="91440" rtlCol="0">
            <a:noAutofit/>
          </a:bodyPr>
          <a:lstStyle/>
          <a:p>
            <a:pPr marL="457200" indent="-436563">
              <a:lnSpc>
                <a:spcPct val="120000"/>
              </a:lnSpc>
              <a:spcBef>
                <a:spcPts val="400"/>
              </a:spcBef>
            </a:pPr>
            <a:r>
              <a:rPr lang="en-US" sz="2500" dirty="0">
                <a:solidFill>
                  <a:schemeClr val="bg1"/>
                </a:solidFill>
                <a:latin typeface="Calibri" panose="020F0502020204030204" pitchFamily="34" charset="0"/>
                <a:cs typeface="Calibri" panose="020F0502020204030204" pitchFamily="34" charset="0"/>
              </a:rPr>
              <a:t>5. 	INSTITUTIONAL EXCELLENCE</a:t>
            </a:r>
          </a:p>
          <a:p>
            <a:pPr marL="457200" indent="-436563">
              <a:lnSpc>
                <a:spcPct val="120000"/>
              </a:lnSpc>
            </a:pPr>
            <a:endParaRPr lang="en-US" dirty="0">
              <a:solidFill>
                <a:schemeClr val="bg1"/>
              </a:solidFill>
              <a:latin typeface="Calibri" panose="020F0502020204030204" pitchFamily="34" charset="0"/>
              <a:cs typeface="Calibri" panose="020F0502020204030204" pitchFamily="34" charset="0"/>
            </a:endParaRPr>
          </a:p>
          <a:p>
            <a:pPr marL="457200" indent="-436563">
              <a:lnSpc>
                <a:spcPct val="120000"/>
              </a:lnSpc>
            </a:pPr>
            <a:r>
              <a:rPr lang="en-US" sz="2500" dirty="0">
                <a:solidFill>
                  <a:schemeClr val="bg1"/>
                </a:solidFill>
                <a:latin typeface="Calibri" panose="020F0502020204030204" pitchFamily="34" charset="0"/>
                <a:cs typeface="Calibri" panose="020F0502020204030204" pitchFamily="34" charset="0"/>
              </a:rPr>
              <a:t>	</a:t>
            </a:r>
            <a:r>
              <a:rPr lang="en-US" sz="2500" dirty="0">
                <a:solidFill>
                  <a:schemeClr val="bg1"/>
                </a:solidFill>
                <a:latin typeface="Calibri Light" panose="020F0302020204030204" pitchFamily="34" charset="0"/>
                <a:cs typeface="Calibri Light" panose="020F0302020204030204" pitchFamily="34" charset="0"/>
              </a:rPr>
              <a:t>Enable a high performing institution</a:t>
            </a:r>
          </a:p>
        </p:txBody>
      </p:sp>
    </p:spTree>
    <p:extLst>
      <p:ext uri="{BB962C8B-B14F-4D97-AF65-F5344CB8AC3E}">
        <p14:creationId xmlns:p14="http://schemas.microsoft.com/office/powerpoint/2010/main" val="364404503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66"/>
        <p:cNvGrpSpPr/>
        <p:nvPr/>
      </p:nvGrpSpPr>
      <p:grpSpPr>
        <a:xfrm>
          <a:off x="0" y="0"/>
          <a:ext cx="0" cy="0"/>
          <a:chOff x="0" y="0"/>
          <a:chExt cx="0" cy="0"/>
        </a:xfrm>
      </p:grpSpPr>
      <p:sp>
        <p:nvSpPr>
          <p:cNvPr id="74" name="Google Shape;74;p11"/>
          <p:cNvSpPr txBox="1">
            <a:spLocks noGrp="1"/>
          </p:cNvSpPr>
          <p:nvPr>
            <p:ph type="title"/>
          </p:nvPr>
        </p:nvSpPr>
        <p:spPr>
          <a:xfrm>
            <a:off x="1019850" y="606250"/>
            <a:ext cx="18063900" cy="908100"/>
          </a:xfrm>
          <a:prstGeom prst="rect">
            <a:avLst/>
          </a:prstGeom>
        </p:spPr>
        <p:txBody>
          <a:bodyPr spcFirstLastPara="1" wrap="square" lIns="91425" tIns="91425" rIns="91425" bIns="91425" anchor="ctr" anchorCtr="0">
            <a:noAutofit/>
          </a:bodyPr>
          <a:lstStyle/>
          <a:p>
            <a:pPr marL="1098550" lvl="0" indent="-1074738"/>
            <a:r>
              <a:rPr lang="en-US" dirty="0"/>
              <a:t>3.	CONTINUE TO </a:t>
            </a:r>
            <a:r>
              <a:rPr lang="en-US" cap="all" dirty="0"/>
              <a:t>FUND TEACHING EFFORT</a:t>
            </a:r>
            <a:endParaRPr cap="all" dirty="0"/>
          </a:p>
        </p:txBody>
      </p:sp>
      <p:sp>
        <p:nvSpPr>
          <p:cNvPr id="13" name="Google Shape;57;p9">
            <a:extLst>
              <a:ext uri="{FF2B5EF4-FFF2-40B4-BE49-F238E27FC236}">
                <a16:creationId xmlns:a16="http://schemas.microsoft.com/office/drawing/2014/main" id="{1EC175D4-4C93-F648-8C72-2CBA6DF2AE36}"/>
              </a:ext>
            </a:extLst>
          </p:cNvPr>
          <p:cNvSpPr txBox="1">
            <a:spLocks/>
          </p:cNvSpPr>
          <p:nvPr/>
        </p:nvSpPr>
        <p:spPr>
          <a:xfrm>
            <a:off x="1243117" y="2011769"/>
            <a:ext cx="14171056" cy="5195700"/>
          </a:xfrm>
          <a:prstGeom prst="rect">
            <a:avLst/>
          </a:prstGeom>
          <a:noFill/>
          <a:ln>
            <a:noFill/>
          </a:ln>
        </p:spPr>
        <p:txBody>
          <a:bodyPr spcFirstLastPara="1" wrap="square" lIns="91425" tIns="91425" rIns="91425" bIns="73150" anchor="t" anchorCtr="0">
            <a:noAutofit/>
          </a:bodyPr>
          <a:lstStyle>
            <a:defPPr marR="0" lvl="0" algn="l" rtl="0">
              <a:lnSpc>
                <a:spcPct val="100000"/>
              </a:lnSpc>
              <a:spcBef>
                <a:spcPts val="0"/>
              </a:spcBef>
              <a:spcAft>
                <a:spcPts val="0"/>
              </a:spcAft>
            </a:defPPr>
            <a:lvl1pPr marR="0" lvl="0" algn="r" rtl="0">
              <a:lnSpc>
                <a:spcPct val="100000"/>
              </a:lnSpc>
              <a:spcBef>
                <a:spcPts val="0"/>
              </a:spcBef>
              <a:spcAft>
                <a:spcPts val="0"/>
              </a:spcAft>
              <a:buClr>
                <a:srgbClr val="000000"/>
              </a:buClr>
              <a:buFont typeface="Arial"/>
              <a:buNone/>
              <a:defRPr sz="3000" b="0" i="0" u="none" strike="noStrike" cap="none">
                <a:solidFill>
                  <a:srgbClr val="9EABAE"/>
                </a:solidFill>
                <a:latin typeface="Calibri"/>
                <a:ea typeface="Calibri"/>
                <a:cs typeface="Calibri"/>
                <a:sym typeface="Calibri"/>
              </a:defRPr>
            </a:lvl1pPr>
            <a:lvl2pPr marR="0" lvl="1" algn="l" rtl="0">
              <a:lnSpc>
                <a:spcPct val="100000"/>
              </a:lnSpc>
              <a:spcBef>
                <a:spcPts val="0"/>
              </a:spcBef>
              <a:spcAft>
                <a:spcPts val="0"/>
              </a:spcAft>
              <a:buClr>
                <a:srgbClr val="000000"/>
              </a:buClr>
              <a:buFont typeface="Arial"/>
              <a:buNone/>
              <a:defRPr sz="3000" b="0" i="0" u="none" strike="noStrike" cap="none">
                <a:solidFill>
                  <a:srgbClr val="9EABAE"/>
                </a:solidFill>
                <a:latin typeface="Calibri"/>
                <a:ea typeface="Calibri"/>
                <a:cs typeface="Calibri"/>
                <a:sym typeface="Calibri"/>
              </a:defRPr>
            </a:lvl2pPr>
            <a:lvl3pPr marR="0" lvl="2" algn="l" rtl="0">
              <a:lnSpc>
                <a:spcPct val="100000"/>
              </a:lnSpc>
              <a:spcBef>
                <a:spcPts val="0"/>
              </a:spcBef>
              <a:spcAft>
                <a:spcPts val="0"/>
              </a:spcAft>
              <a:buClr>
                <a:srgbClr val="000000"/>
              </a:buClr>
              <a:buFont typeface="Arial"/>
              <a:buNone/>
              <a:defRPr sz="3000" b="0" i="0" u="none" strike="noStrike" cap="none">
                <a:solidFill>
                  <a:srgbClr val="9EABAE"/>
                </a:solidFill>
                <a:latin typeface="Calibri"/>
                <a:ea typeface="Calibri"/>
                <a:cs typeface="Calibri"/>
                <a:sym typeface="Calibri"/>
              </a:defRPr>
            </a:lvl3pPr>
            <a:lvl4pPr marR="0" lvl="3" algn="l" rtl="0">
              <a:lnSpc>
                <a:spcPct val="100000"/>
              </a:lnSpc>
              <a:spcBef>
                <a:spcPts val="0"/>
              </a:spcBef>
              <a:spcAft>
                <a:spcPts val="0"/>
              </a:spcAft>
              <a:buClr>
                <a:srgbClr val="000000"/>
              </a:buClr>
              <a:buFont typeface="Arial"/>
              <a:buNone/>
              <a:defRPr sz="3000" b="0" i="0" u="none" strike="noStrike" cap="none">
                <a:solidFill>
                  <a:srgbClr val="9EABAE"/>
                </a:solidFill>
                <a:latin typeface="Calibri"/>
                <a:ea typeface="Calibri"/>
                <a:cs typeface="Calibri"/>
                <a:sym typeface="Calibri"/>
              </a:defRPr>
            </a:lvl4pPr>
            <a:lvl5pPr marR="0" lvl="4" algn="l" rtl="0">
              <a:lnSpc>
                <a:spcPct val="100000"/>
              </a:lnSpc>
              <a:spcBef>
                <a:spcPts val="0"/>
              </a:spcBef>
              <a:spcAft>
                <a:spcPts val="0"/>
              </a:spcAft>
              <a:buClr>
                <a:srgbClr val="000000"/>
              </a:buClr>
              <a:buFont typeface="Arial"/>
              <a:buNone/>
              <a:defRPr sz="3000" b="0" i="0" u="none" strike="noStrike" cap="none">
                <a:solidFill>
                  <a:srgbClr val="9EABAE"/>
                </a:solidFill>
                <a:latin typeface="Calibri"/>
                <a:ea typeface="Calibri"/>
                <a:cs typeface="Calibri"/>
                <a:sym typeface="Calibri"/>
              </a:defRPr>
            </a:lvl5pPr>
            <a:lvl6pPr marR="0" lvl="5" algn="l" rtl="0">
              <a:lnSpc>
                <a:spcPct val="100000"/>
              </a:lnSpc>
              <a:spcBef>
                <a:spcPts val="0"/>
              </a:spcBef>
              <a:spcAft>
                <a:spcPts val="0"/>
              </a:spcAft>
              <a:buClr>
                <a:srgbClr val="000000"/>
              </a:buClr>
              <a:buFont typeface="Arial"/>
              <a:buNone/>
              <a:defRPr sz="3000" b="0" i="0" u="none" strike="noStrike" cap="none">
                <a:solidFill>
                  <a:srgbClr val="9EABAE"/>
                </a:solidFill>
                <a:latin typeface="Calibri"/>
                <a:ea typeface="Calibri"/>
                <a:cs typeface="Calibri"/>
                <a:sym typeface="Calibri"/>
              </a:defRPr>
            </a:lvl6pPr>
            <a:lvl7pPr marR="0" lvl="6" algn="l" rtl="0">
              <a:lnSpc>
                <a:spcPct val="100000"/>
              </a:lnSpc>
              <a:spcBef>
                <a:spcPts val="0"/>
              </a:spcBef>
              <a:spcAft>
                <a:spcPts val="0"/>
              </a:spcAft>
              <a:buClr>
                <a:srgbClr val="000000"/>
              </a:buClr>
              <a:buFont typeface="Arial"/>
              <a:buNone/>
              <a:defRPr sz="3000" b="0" i="0" u="none" strike="noStrike" cap="none">
                <a:solidFill>
                  <a:srgbClr val="9EABAE"/>
                </a:solidFill>
                <a:latin typeface="Calibri"/>
                <a:ea typeface="Calibri"/>
                <a:cs typeface="Calibri"/>
                <a:sym typeface="Calibri"/>
              </a:defRPr>
            </a:lvl7pPr>
            <a:lvl8pPr marR="0" lvl="7" algn="l" rtl="0">
              <a:lnSpc>
                <a:spcPct val="100000"/>
              </a:lnSpc>
              <a:spcBef>
                <a:spcPts val="0"/>
              </a:spcBef>
              <a:spcAft>
                <a:spcPts val="0"/>
              </a:spcAft>
              <a:buClr>
                <a:srgbClr val="000000"/>
              </a:buClr>
              <a:buFont typeface="Arial"/>
              <a:buNone/>
              <a:defRPr sz="3000" b="0" i="0" u="none" strike="noStrike" cap="none">
                <a:solidFill>
                  <a:srgbClr val="9EABAE"/>
                </a:solidFill>
                <a:latin typeface="Calibri"/>
                <a:ea typeface="Calibri"/>
                <a:cs typeface="Calibri"/>
                <a:sym typeface="Calibri"/>
              </a:defRPr>
            </a:lvl8pPr>
            <a:lvl9pPr marR="0" lvl="8" algn="l" rtl="0">
              <a:lnSpc>
                <a:spcPct val="100000"/>
              </a:lnSpc>
              <a:spcBef>
                <a:spcPts val="0"/>
              </a:spcBef>
              <a:spcAft>
                <a:spcPts val="0"/>
              </a:spcAft>
              <a:buClr>
                <a:srgbClr val="000000"/>
              </a:buClr>
              <a:buFont typeface="Arial"/>
              <a:buNone/>
              <a:defRPr sz="3000" b="0" i="0" u="none" strike="noStrike" cap="none">
                <a:solidFill>
                  <a:srgbClr val="9EABAE"/>
                </a:solidFill>
                <a:latin typeface="Calibri"/>
                <a:ea typeface="Calibri"/>
                <a:cs typeface="Calibri"/>
                <a:sym typeface="Calibri"/>
              </a:defRPr>
            </a:lvl9pPr>
          </a:lstStyle>
          <a:p>
            <a:pPr marL="457200" lvl="3" indent="-431800">
              <a:lnSpc>
                <a:spcPct val="150000"/>
              </a:lnSpc>
              <a:buClr>
                <a:schemeClr val="tx2"/>
              </a:buClr>
              <a:buSzPts val="3200"/>
              <a:buFont typeface="Arial"/>
              <a:buChar char="●"/>
            </a:pPr>
            <a:r>
              <a:rPr lang="en-US" dirty="0"/>
              <a:t>Teaching is the core work that generates tuition revenue.</a:t>
            </a:r>
          </a:p>
          <a:p>
            <a:pPr marL="25400" lvl="3">
              <a:lnSpc>
                <a:spcPct val="150000"/>
              </a:lnSpc>
              <a:buClr>
                <a:schemeClr val="tx2"/>
              </a:buClr>
              <a:buSzPts val="3200"/>
            </a:pPr>
            <a:endParaRPr lang="en-US" dirty="0"/>
          </a:p>
          <a:p>
            <a:pPr marL="25400" lvl="3">
              <a:lnSpc>
                <a:spcPct val="150000"/>
              </a:lnSpc>
              <a:buClr>
                <a:schemeClr val="tx2"/>
              </a:buClr>
              <a:buSzPts val="3200"/>
            </a:pPr>
            <a:r>
              <a:rPr lang="en-US" dirty="0"/>
              <a:t>Current treatment in RCM model:</a:t>
            </a:r>
          </a:p>
          <a:p>
            <a:pPr marL="457200" lvl="3" indent="-431800">
              <a:lnSpc>
                <a:spcPct val="150000"/>
              </a:lnSpc>
              <a:buClr>
                <a:schemeClr val="tx2"/>
              </a:buClr>
              <a:buSzPts val="3200"/>
              <a:buFont typeface="Arial"/>
              <a:buChar char="●"/>
            </a:pPr>
            <a:r>
              <a:rPr lang="en-US" dirty="0"/>
              <a:t>The majority of RCM UG tuition revenue is distributed to the Colleges in proportion to SCH delivered (75%) and Majors enrolled (25%).</a:t>
            </a:r>
          </a:p>
          <a:p>
            <a:pPr marL="457200" indent="-431800" algn="l">
              <a:lnSpc>
                <a:spcPct val="150000"/>
              </a:lnSpc>
              <a:buClr>
                <a:schemeClr val="tx2"/>
              </a:buClr>
              <a:buSzPts val="3200"/>
              <a:buFont typeface="Arial"/>
              <a:buChar char="●"/>
            </a:pPr>
            <a:r>
              <a:rPr lang="en-US" dirty="0"/>
              <a:t>The majority of RCM G tuition revenue is distributed to the Colleges in proportion to SCH delivered (25%) and Majors enrolled (75%).</a:t>
            </a:r>
          </a:p>
        </p:txBody>
      </p:sp>
      <p:sp>
        <p:nvSpPr>
          <p:cNvPr id="14" name="Google Shape;159;p17">
            <a:extLst>
              <a:ext uri="{FF2B5EF4-FFF2-40B4-BE49-F238E27FC236}">
                <a16:creationId xmlns:a16="http://schemas.microsoft.com/office/drawing/2014/main" id="{18789F65-77F9-B643-AB8B-6C02170146A3}"/>
              </a:ext>
            </a:extLst>
          </p:cNvPr>
          <p:cNvSpPr/>
          <p:nvPr/>
        </p:nvSpPr>
        <p:spPr>
          <a:xfrm>
            <a:off x="1243115" y="7442154"/>
            <a:ext cx="13940177" cy="2042088"/>
          </a:xfrm>
          <a:prstGeom prst="rect">
            <a:avLst/>
          </a:prstGeom>
          <a:solidFill>
            <a:srgbClr val="E2E9E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 name="Google Shape;162;p17">
            <a:extLst>
              <a:ext uri="{FF2B5EF4-FFF2-40B4-BE49-F238E27FC236}">
                <a16:creationId xmlns:a16="http://schemas.microsoft.com/office/drawing/2014/main" id="{EF8F7D27-2E15-AE46-9554-09A901B97C8A}"/>
              </a:ext>
            </a:extLst>
          </p:cNvPr>
          <p:cNvSpPr txBox="1"/>
          <p:nvPr/>
        </p:nvSpPr>
        <p:spPr>
          <a:xfrm>
            <a:off x="1701208" y="7805029"/>
            <a:ext cx="13169823" cy="598800"/>
          </a:xfrm>
          <a:prstGeom prst="rect">
            <a:avLst/>
          </a:prstGeom>
          <a:noFill/>
          <a:ln>
            <a:noFill/>
          </a:ln>
        </p:spPr>
        <p:txBody>
          <a:bodyPr spcFirstLastPara="1" wrap="square" lIns="91425" tIns="91425" rIns="91425" bIns="91425" anchor="ctr" anchorCtr="0">
            <a:noAutofit/>
          </a:bodyPr>
          <a:lstStyle/>
          <a:p>
            <a:pPr marL="0" lvl="0" indent="0" rtl="0">
              <a:spcBef>
                <a:spcPts val="0"/>
              </a:spcBef>
              <a:spcAft>
                <a:spcPts val="0"/>
              </a:spcAft>
              <a:buNone/>
            </a:pPr>
            <a:r>
              <a:rPr lang="en-US" sz="3200" b="1" dirty="0">
                <a:solidFill>
                  <a:srgbClr val="00275B"/>
                </a:solidFill>
                <a:latin typeface="Calibri"/>
                <a:ea typeface="Calibri"/>
                <a:cs typeface="Calibri"/>
                <a:sym typeface="Calibri"/>
              </a:rPr>
              <a:t>Q: Should instructional delivery (teaching) remain a </a:t>
            </a:r>
            <a:r>
              <a:rPr lang="en-US" sz="3200" b="1" dirty="0">
                <a:solidFill>
                  <a:srgbClr val="C00000"/>
                </a:solidFill>
                <a:latin typeface="Calibri"/>
                <a:ea typeface="Calibri"/>
                <a:cs typeface="Calibri"/>
                <a:sym typeface="Calibri"/>
              </a:rPr>
              <a:t>major</a:t>
            </a:r>
            <a:r>
              <a:rPr lang="en-US" sz="3200" b="1" dirty="0">
                <a:solidFill>
                  <a:srgbClr val="00275B"/>
                </a:solidFill>
                <a:latin typeface="Calibri"/>
                <a:ea typeface="Calibri"/>
                <a:cs typeface="Calibri"/>
                <a:sym typeface="Calibri"/>
              </a:rPr>
              <a:t> driver within AIB? </a:t>
            </a:r>
            <a:endParaRPr sz="3200" b="1" dirty="0">
              <a:solidFill>
                <a:srgbClr val="00275B"/>
              </a:solidFill>
              <a:latin typeface="Calibri"/>
              <a:ea typeface="Calibri"/>
              <a:cs typeface="Calibri"/>
              <a:sym typeface="Calibri"/>
            </a:endParaRPr>
          </a:p>
        </p:txBody>
      </p:sp>
      <p:sp>
        <p:nvSpPr>
          <p:cNvPr id="16" name="Google Shape;175;p17">
            <a:extLst>
              <a:ext uri="{FF2B5EF4-FFF2-40B4-BE49-F238E27FC236}">
                <a16:creationId xmlns:a16="http://schemas.microsoft.com/office/drawing/2014/main" id="{7D031F9C-33D5-A146-8A54-8DEEEBF1A578}"/>
              </a:ext>
            </a:extLst>
          </p:cNvPr>
          <p:cNvSpPr/>
          <p:nvPr/>
        </p:nvSpPr>
        <p:spPr>
          <a:xfrm>
            <a:off x="1867485" y="8835679"/>
            <a:ext cx="1326580" cy="483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 name="Oval 6">
            <a:extLst>
              <a:ext uri="{FF2B5EF4-FFF2-40B4-BE49-F238E27FC236}">
                <a16:creationId xmlns:a16="http://schemas.microsoft.com/office/drawing/2014/main" id="{90AFD3C4-E2EE-8E41-9300-2AEBB901E91B}"/>
              </a:ext>
            </a:extLst>
          </p:cNvPr>
          <p:cNvSpPr/>
          <p:nvPr/>
        </p:nvSpPr>
        <p:spPr>
          <a:xfrm>
            <a:off x="15939156" y="494161"/>
            <a:ext cx="3417529" cy="1517608"/>
          </a:xfrm>
          <a:prstGeom prst="ellips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extBox 7">
            <a:extLst>
              <a:ext uri="{FF2B5EF4-FFF2-40B4-BE49-F238E27FC236}">
                <a16:creationId xmlns:a16="http://schemas.microsoft.com/office/drawing/2014/main" id="{05702C72-60C2-874D-904D-E7CF063E5E52}"/>
              </a:ext>
            </a:extLst>
          </p:cNvPr>
          <p:cNvSpPr txBox="1"/>
          <p:nvPr/>
        </p:nvSpPr>
        <p:spPr>
          <a:xfrm>
            <a:off x="16792558" y="727786"/>
            <a:ext cx="1710725" cy="1077218"/>
          </a:xfrm>
          <a:prstGeom prst="rect">
            <a:avLst/>
          </a:prstGeom>
          <a:noFill/>
        </p:spPr>
        <p:txBody>
          <a:bodyPr wrap="none" rtlCol="0">
            <a:spAutoFit/>
          </a:bodyPr>
          <a:lstStyle/>
          <a:p>
            <a:pPr algn="ctr"/>
            <a:r>
              <a:rPr lang="en-US" sz="3200" dirty="0">
                <a:solidFill>
                  <a:schemeClr val="bg1"/>
                </a:solidFill>
              </a:rPr>
              <a:t>Campus</a:t>
            </a:r>
            <a:br>
              <a:rPr lang="en-US" sz="3200" dirty="0">
                <a:solidFill>
                  <a:schemeClr val="bg1"/>
                </a:solidFill>
              </a:rPr>
            </a:br>
            <a:r>
              <a:rPr lang="en-US" sz="3200" dirty="0">
                <a:solidFill>
                  <a:schemeClr val="bg1"/>
                </a:solidFill>
              </a:rPr>
              <a:t>Culture</a:t>
            </a:r>
          </a:p>
        </p:txBody>
      </p:sp>
      <p:sp>
        <p:nvSpPr>
          <p:cNvPr id="9" name="TextBox 8">
            <a:extLst>
              <a:ext uri="{FF2B5EF4-FFF2-40B4-BE49-F238E27FC236}">
                <a16:creationId xmlns:a16="http://schemas.microsoft.com/office/drawing/2014/main" id="{CB27C840-617F-5145-8120-9AF772D851AF}"/>
              </a:ext>
            </a:extLst>
          </p:cNvPr>
          <p:cNvSpPr txBox="1"/>
          <p:nvPr/>
        </p:nvSpPr>
        <p:spPr>
          <a:xfrm>
            <a:off x="15414172" y="7442154"/>
            <a:ext cx="4467497" cy="2042088"/>
          </a:xfrm>
          <a:prstGeom prst="rect">
            <a:avLst/>
          </a:prstGeom>
          <a:solidFill>
            <a:schemeClr val="bg2"/>
          </a:solidFill>
        </p:spPr>
        <p:txBody>
          <a:bodyPr wrap="square" lIns="182880" tIns="91440" rtlCol="0">
            <a:noAutofit/>
          </a:bodyPr>
          <a:lstStyle/>
          <a:p>
            <a:pPr marL="457200" indent="-436563">
              <a:lnSpc>
                <a:spcPct val="120000"/>
              </a:lnSpc>
              <a:spcBef>
                <a:spcPts val="400"/>
              </a:spcBef>
            </a:pPr>
            <a:r>
              <a:rPr lang="en-US" sz="2500" dirty="0">
                <a:solidFill>
                  <a:schemeClr val="bg1"/>
                </a:solidFill>
                <a:latin typeface="Calibri" panose="020F0502020204030204" pitchFamily="34" charset="0"/>
                <a:cs typeface="Calibri" panose="020F0502020204030204" pitchFamily="34" charset="0"/>
              </a:rPr>
              <a:t>5. 	INSTITUTIONAL EXCELLENCE</a:t>
            </a:r>
          </a:p>
          <a:p>
            <a:pPr marL="457200" indent="-436563">
              <a:lnSpc>
                <a:spcPct val="120000"/>
              </a:lnSpc>
            </a:pPr>
            <a:endParaRPr lang="en-US" dirty="0">
              <a:solidFill>
                <a:schemeClr val="bg1"/>
              </a:solidFill>
              <a:latin typeface="Calibri" panose="020F0502020204030204" pitchFamily="34" charset="0"/>
              <a:cs typeface="Calibri" panose="020F0502020204030204" pitchFamily="34" charset="0"/>
            </a:endParaRPr>
          </a:p>
          <a:p>
            <a:pPr marL="457200" indent="-436563">
              <a:lnSpc>
                <a:spcPct val="120000"/>
              </a:lnSpc>
            </a:pPr>
            <a:r>
              <a:rPr lang="en-US" sz="2500" dirty="0">
                <a:solidFill>
                  <a:schemeClr val="bg1"/>
                </a:solidFill>
                <a:latin typeface="Calibri" panose="020F0502020204030204" pitchFamily="34" charset="0"/>
                <a:cs typeface="Calibri" panose="020F0502020204030204" pitchFamily="34" charset="0"/>
              </a:rPr>
              <a:t>	</a:t>
            </a:r>
            <a:r>
              <a:rPr lang="en-US" sz="2500" dirty="0">
                <a:solidFill>
                  <a:schemeClr val="bg1"/>
                </a:solidFill>
                <a:latin typeface="Calibri Light" panose="020F0302020204030204" pitchFamily="34" charset="0"/>
                <a:cs typeface="Calibri Light" panose="020F0302020204030204" pitchFamily="34" charset="0"/>
              </a:rPr>
              <a:t>Enable a high performing institution</a:t>
            </a:r>
          </a:p>
        </p:txBody>
      </p:sp>
    </p:spTree>
    <p:extLst>
      <p:ext uri="{BB962C8B-B14F-4D97-AF65-F5344CB8AC3E}">
        <p14:creationId xmlns:p14="http://schemas.microsoft.com/office/powerpoint/2010/main" val="117002324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66"/>
        <p:cNvGrpSpPr/>
        <p:nvPr/>
      </p:nvGrpSpPr>
      <p:grpSpPr>
        <a:xfrm>
          <a:off x="0" y="0"/>
          <a:ext cx="0" cy="0"/>
          <a:chOff x="0" y="0"/>
          <a:chExt cx="0" cy="0"/>
        </a:xfrm>
      </p:grpSpPr>
      <p:sp>
        <p:nvSpPr>
          <p:cNvPr id="74" name="Google Shape;74;p11"/>
          <p:cNvSpPr txBox="1">
            <a:spLocks noGrp="1"/>
          </p:cNvSpPr>
          <p:nvPr>
            <p:ph type="title"/>
          </p:nvPr>
        </p:nvSpPr>
        <p:spPr>
          <a:xfrm>
            <a:off x="1019850" y="606250"/>
            <a:ext cx="18063900" cy="908100"/>
          </a:xfrm>
          <a:prstGeom prst="rect">
            <a:avLst/>
          </a:prstGeom>
        </p:spPr>
        <p:txBody>
          <a:bodyPr spcFirstLastPara="1" wrap="square" lIns="91425" tIns="91425" rIns="91425" bIns="91425" anchor="ctr" anchorCtr="0">
            <a:noAutofit/>
          </a:bodyPr>
          <a:lstStyle/>
          <a:p>
            <a:pPr marL="1098550" lvl="0" indent="-1074738"/>
            <a:r>
              <a:rPr lang="en-US" dirty="0"/>
              <a:t>4.	</a:t>
            </a:r>
            <a:r>
              <a:rPr lang="en-US" cap="all" dirty="0"/>
              <a:t>Reward positive student outcomes</a:t>
            </a:r>
            <a:endParaRPr cap="all" dirty="0"/>
          </a:p>
        </p:txBody>
      </p:sp>
      <p:sp>
        <p:nvSpPr>
          <p:cNvPr id="13" name="Google Shape;57;p9">
            <a:extLst>
              <a:ext uri="{FF2B5EF4-FFF2-40B4-BE49-F238E27FC236}">
                <a16:creationId xmlns:a16="http://schemas.microsoft.com/office/drawing/2014/main" id="{1EC175D4-4C93-F648-8C72-2CBA6DF2AE36}"/>
              </a:ext>
            </a:extLst>
          </p:cNvPr>
          <p:cNvSpPr txBox="1">
            <a:spLocks/>
          </p:cNvSpPr>
          <p:nvPr/>
        </p:nvSpPr>
        <p:spPr>
          <a:xfrm>
            <a:off x="1243116" y="2011769"/>
            <a:ext cx="17840634" cy="5195700"/>
          </a:xfrm>
          <a:prstGeom prst="rect">
            <a:avLst/>
          </a:prstGeom>
          <a:noFill/>
          <a:ln>
            <a:noFill/>
          </a:ln>
        </p:spPr>
        <p:txBody>
          <a:bodyPr spcFirstLastPara="1" wrap="square" lIns="91425" tIns="91425" rIns="91425" bIns="73150" anchor="t" anchorCtr="0">
            <a:noAutofit/>
          </a:bodyPr>
          <a:lstStyle>
            <a:defPPr marR="0" lvl="0" algn="l" rtl="0">
              <a:lnSpc>
                <a:spcPct val="100000"/>
              </a:lnSpc>
              <a:spcBef>
                <a:spcPts val="0"/>
              </a:spcBef>
              <a:spcAft>
                <a:spcPts val="0"/>
              </a:spcAft>
            </a:defPPr>
            <a:lvl1pPr marR="0" lvl="0" algn="r" rtl="0">
              <a:lnSpc>
                <a:spcPct val="100000"/>
              </a:lnSpc>
              <a:spcBef>
                <a:spcPts val="0"/>
              </a:spcBef>
              <a:spcAft>
                <a:spcPts val="0"/>
              </a:spcAft>
              <a:buClr>
                <a:srgbClr val="000000"/>
              </a:buClr>
              <a:buFont typeface="Arial"/>
              <a:buNone/>
              <a:defRPr sz="3000" b="0" i="0" u="none" strike="noStrike" cap="none">
                <a:solidFill>
                  <a:srgbClr val="9EABAE"/>
                </a:solidFill>
                <a:latin typeface="Calibri"/>
                <a:ea typeface="Calibri"/>
                <a:cs typeface="Calibri"/>
                <a:sym typeface="Calibri"/>
              </a:defRPr>
            </a:lvl1pPr>
            <a:lvl2pPr marR="0" lvl="1" algn="l" rtl="0">
              <a:lnSpc>
                <a:spcPct val="100000"/>
              </a:lnSpc>
              <a:spcBef>
                <a:spcPts val="0"/>
              </a:spcBef>
              <a:spcAft>
                <a:spcPts val="0"/>
              </a:spcAft>
              <a:buClr>
                <a:srgbClr val="000000"/>
              </a:buClr>
              <a:buFont typeface="Arial"/>
              <a:buNone/>
              <a:defRPr sz="3000" b="0" i="0" u="none" strike="noStrike" cap="none">
                <a:solidFill>
                  <a:srgbClr val="9EABAE"/>
                </a:solidFill>
                <a:latin typeface="Calibri"/>
                <a:ea typeface="Calibri"/>
                <a:cs typeface="Calibri"/>
                <a:sym typeface="Calibri"/>
              </a:defRPr>
            </a:lvl2pPr>
            <a:lvl3pPr marR="0" lvl="2" algn="l" rtl="0">
              <a:lnSpc>
                <a:spcPct val="100000"/>
              </a:lnSpc>
              <a:spcBef>
                <a:spcPts val="0"/>
              </a:spcBef>
              <a:spcAft>
                <a:spcPts val="0"/>
              </a:spcAft>
              <a:buClr>
                <a:srgbClr val="000000"/>
              </a:buClr>
              <a:buFont typeface="Arial"/>
              <a:buNone/>
              <a:defRPr sz="3000" b="0" i="0" u="none" strike="noStrike" cap="none">
                <a:solidFill>
                  <a:srgbClr val="9EABAE"/>
                </a:solidFill>
                <a:latin typeface="Calibri"/>
                <a:ea typeface="Calibri"/>
                <a:cs typeface="Calibri"/>
                <a:sym typeface="Calibri"/>
              </a:defRPr>
            </a:lvl3pPr>
            <a:lvl4pPr marR="0" lvl="3" algn="l" rtl="0">
              <a:lnSpc>
                <a:spcPct val="100000"/>
              </a:lnSpc>
              <a:spcBef>
                <a:spcPts val="0"/>
              </a:spcBef>
              <a:spcAft>
                <a:spcPts val="0"/>
              </a:spcAft>
              <a:buClr>
                <a:srgbClr val="000000"/>
              </a:buClr>
              <a:buFont typeface="Arial"/>
              <a:buNone/>
              <a:defRPr sz="3000" b="0" i="0" u="none" strike="noStrike" cap="none">
                <a:solidFill>
                  <a:srgbClr val="9EABAE"/>
                </a:solidFill>
                <a:latin typeface="Calibri"/>
                <a:ea typeface="Calibri"/>
                <a:cs typeface="Calibri"/>
                <a:sym typeface="Calibri"/>
              </a:defRPr>
            </a:lvl4pPr>
            <a:lvl5pPr marR="0" lvl="4" algn="l" rtl="0">
              <a:lnSpc>
                <a:spcPct val="100000"/>
              </a:lnSpc>
              <a:spcBef>
                <a:spcPts val="0"/>
              </a:spcBef>
              <a:spcAft>
                <a:spcPts val="0"/>
              </a:spcAft>
              <a:buClr>
                <a:srgbClr val="000000"/>
              </a:buClr>
              <a:buFont typeface="Arial"/>
              <a:buNone/>
              <a:defRPr sz="3000" b="0" i="0" u="none" strike="noStrike" cap="none">
                <a:solidFill>
                  <a:srgbClr val="9EABAE"/>
                </a:solidFill>
                <a:latin typeface="Calibri"/>
                <a:ea typeface="Calibri"/>
                <a:cs typeface="Calibri"/>
                <a:sym typeface="Calibri"/>
              </a:defRPr>
            </a:lvl5pPr>
            <a:lvl6pPr marR="0" lvl="5" algn="l" rtl="0">
              <a:lnSpc>
                <a:spcPct val="100000"/>
              </a:lnSpc>
              <a:spcBef>
                <a:spcPts val="0"/>
              </a:spcBef>
              <a:spcAft>
                <a:spcPts val="0"/>
              </a:spcAft>
              <a:buClr>
                <a:srgbClr val="000000"/>
              </a:buClr>
              <a:buFont typeface="Arial"/>
              <a:buNone/>
              <a:defRPr sz="3000" b="0" i="0" u="none" strike="noStrike" cap="none">
                <a:solidFill>
                  <a:srgbClr val="9EABAE"/>
                </a:solidFill>
                <a:latin typeface="Calibri"/>
                <a:ea typeface="Calibri"/>
                <a:cs typeface="Calibri"/>
                <a:sym typeface="Calibri"/>
              </a:defRPr>
            </a:lvl6pPr>
            <a:lvl7pPr marR="0" lvl="6" algn="l" rtl="0">
              <a:lnSpc>
                <a:spcPct val="100000"/>
              </a:lnSpc>
              <a:spcBef>
                <a:spcPts val="0"/>
              </a:spcBef>
              <a:spcAft>
                <a:spcPts val="0"/>
              </a:spcAft>
              <a:buClr>
                <a:srgbClr val="000000"/>
              </a:buClr>
              <a:buFont typeface="Arial"/>
              <a:buNone/>
              <a:defRPr sz="3000" b="0" i="0" u="none" strike="noStrike" cap="none">
                <a:solidFill>
                  <a:srgbClr val="9EABAE"/>
                </a:solidFill>
                <a:latin typeface="Calibri"/>
                <a:ea typeface="Calibri"/>
                <a:cs typeface="Calibri"/>
                <a:sym typeface="Calibri"/>
              </a:defRPr>
            </a:lvl7pPr>
            <a:lvl8pPr marR="0" lvl="7" algn="l" rtl="0">
              <a:lnSpc>
                <a:spcPct val="100000"/>
              </a:lnSpc>
              <a:spcBef>
                <a:spcPts val="0"/>
              </a:spcBef>
              <a:spcAft>
                <a:spcPts val="0"/>
              </a:spcAft>
              <a:buClr>
                <a:srgbClr val="000000"/>
              </a:buClr>
              <a:buFont typeface="Arial"/>
              <a:buNone/>
              <a:defRPr sz="3000" b="0" i="0" u="none" strike="noStrike" cap="none">
                <a:solidFill>
                  <a:srgbClr val="9EABAE"/>
                </a:solidFill>
                <a:latin typeface="Calibri"/>
                <a:ea typeface="Calibri"/>
                <a:cs typeface="Calibri"/>
                <a:sym typeface="Calibri"/>
              </a:defRPr>
            </a:lvl8pPr>
            <a:lvl9pPr marR="0" lvl="8" algn="l" rtl="0">
              <a:lnSpc>
                <a:spcPct val="100000"/>
              </a:lnSpc>
              <a:spcBef>
                <a:spcPts val="0"/>
              </a:spcBef>
              <a:spcAft>
                <a:spcPts val="0"/>
              </a:spcAft>
              <a:buClr>
                <a:srgbClr val="000000"/>
              </a:buClr>
              <a:buFont typeface="Arial"/>
              <a:buNone/>
              <a:defRPr sz="3000" b="0" i="0" u="none" strike="noStrike" cap="none">
                <a:solidFill>
                  <a:srgbClr val="9EABAE"/>
                </a:solidFill>
                <a:latin typeface="Calibri"/>
                <a:ea typeface="Calibri"/>
                <a:cs typeface="Calibri"/>
                <a:sym typeface="Calibri"/>
              </a:defRPr>
            </a:lvl9pPr>
          </a:lstStyle>
          <a:p>
            <a:pPr marL="457200" indent="-431800" algn="l">
              <a:lnSpc>
                <a:spcPct val="150000"/>
              </a:lnSpc>
              <a:buClr>
                <a:schemeClr val="tx2"/>
              </a:buClr>
              <a:buSzPts val="3200"/>
              <a:buFont typeface="Arial"/>
              <a:buChar char="●"/>
            </a:pPr>
            <a:r>
              <a:rPr lang="en-US" dirty="0"/>
              <a:t>RCM doesn’t currently incorporate any activity metrics that pertain to student outcomes, such as retention, completion, or number of degrees awarded.</a:t>
            </a:r>
          </a:p>
          <a:p>
            <a:pPr marL="457200" indent="-431800" algn="l">
              <a:lnSpc>
                <a:spcPct val="150000"/>
              </a:lnSpc>
              <a:buClr>
                <a:schemeClr val="tx2"/>
              </a:buClr>
              <a:buSzPts val="3200"/>
              <a:buFont typeface="Arial"/>
              <a:buChar char="●"/>
            </a:pPr>
            <a:r>
              <a:rPr lang="en-US" dirty="0"/>
              <a:t>RCM doesn’t currently align with our strategic goals for student retention and completion.</a:t>
            </a:r>
          </a:p>
          <a:p>
            <a:pPr marL="457200" indent="-431800" algn="l">
              <a:lnSpc>
                <a:spcPct val="150000"/>
              </a:lnSpc>
              <a:buClr>
                <a:schemeClr val="tx2"/>
              </a:buClr>
              <a:buSzPts val="3200"/>
              <a:buFont typeface="Arial"/>
              <a:buChar char="●"/>
            </a:pPr>
            <a:r>
              <a:rPr lang="en-US" dirty="0"/>
              <a:t>The campus is not strongly aligned around the importance of retention and completion as strategic objectives.</a:t>
            </a:r>
          </a:p>
          <a:p>
            <a:pPr marL="457200" indent="-431800" algn="l">
              <a:lnSpc>
                <a:spcPct val="150000"/>
              </a:lnSpc>
              <a:buClr>
                <a:schemeClr val="tx2"/>
              </a:buClr>
              <a:buSzPts val="3200"/>
              <a:buFont typeface="Arial"/>
              <a:buChar char="●"/>
            </a:pPr>
            <a:endParaRPr lang="en-US" dirty="0"/>
          </a:p>
        </p:txBody>
      </p:sp>
      <p:sp>
        <p:nvSpPr>
          <p:cNvPr id="14" name="Google Shape;159;p17">
            <a:extLst>
              <a:ext uri="{FF2B5EF4-FFF2-40B4-BE49-F238E27FC236}">
                <a16:creationId xmlns:a16="http://schemas.microsoft.com/office/drawing/2014/main" id="{18789F65-77F9-B643-AB8B-6C02170146A3}"/>
              </a:ext>
            </a:extLst>
          </p:cNvPr>
          <p:cNvSpPr/>
          <p:nvPr/>
        </p:nvSpPr>
        <p:spPr>
          <a:xfrm>
            <a:off x="1243115" y="7442154"/>
            <a:ext cx="13940177" cy="2042088"/>
          </a:xfrm>
          <a:prstGeom prst="rect">
            <a:avLst/>
          </a:prstGeom>
          <a:solidFill>
            <a:srgbClr val="E2E9E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 name="Google Shape;162;p17">
            <a:extLst>
              <a:ext uri="{FF2B5EF4-FFF2-40B4-BE49-F238E27FC236}">
                <a16:creationId xmlns:a16="http://schemas.microsoft.com/office/drawing/2014/main" id="{EF8F7D27-2E15-AE46-9554-09A901B97C8A}"/>
              </a:ext>
            </a:extLst>
          </p:cNvPr>
          <p:cNvSpPr txBox="1"/>
          <p:nvPr/>
        </p:nvSpPr>
        <p:spPr>
          <a:xfrm>
            <a:off x="1701208" y="7805029"/>
            <a:ext cx="13226903" cy="598800"/>
          </a:xfrm>
          <a:prstGeom prst="rect">
            <a:avLst/>
          </a:prstGeom>
          <a:noFill/>
          <a:ln>
            <a:noFill/>
          </a:ln>
        </p:spPr>
        <p:txBody>
          <a:bodyPr spcFirstLastPara="1" wrap="square" lIns="91425" tIns="91425" rIns="91425" bIns="91425" anchor="ctr" anchorCtr="0">
            <a:noAutofit/>
          </a:bodyPr>
          <a:lstStyle/>
          <a:p>
            <a:pPr marL="0" lvl="0" indent="0" rtl="0">
              <a:spcBef>
                <a:spcPts val="0"/>
              </a:spcBef>
              <a:spcAft>
                <a:spcPts val="0"/>
              </a:spcAft>
              <a:buNone/>
            </a:pPr>
            <a:r>
              <a:rPr lang="en-US" sz="3200" b="1" dirty="0">
                <a:solidFill>
                  <a:srgbClr val="00275B"/>
                </a:solidFill>
                <a:latin typeface="Calibri"/>
                <a:ea typeface="Calibri"/>
                <a:cs typeface="Calibri"/>
                <a:sym typeface="Calibri"/>
              </a:rPr>
              <a:t>Q: Should strategic goals for student achievement be incorporated into AIB? </a:t>
            </a:r>
            <a:endParaRPr sz="3200" b="1" dirty="0">
              <a:solidFill>
                <a:srgbClr val="00275B"/>
              </a:solidFill>
              <a:latin typeface="Calibri"/>
              <a:ea typeface="Calibri"/>
              <a:cs typeface="Calibri"/>
              <a:sym typeface="Calibri"/>
            </a:endParaRPr>
          </a:p>
        </p:txBody>
      </p:sp>
      <p:sp>
        <p:nvSpPr>
          <p:cNvPr id="16" name="Google Shape;175;p17">
            <a:extLst>
              <a:ext uri="{FF2B5EF4-FFF2-40B4-BE49-F238E27FC236}">
                <a16:creationId xmlns:a16="http://schemas.microsoft.com/office/drawing/2014/main" id="{7D031F9C-33D5-A146-8A54-8DEEEBF1A578}"/>
              </a:ext>
            </a:extLst>
          </p:cNvPr>
          <p:cNvSpPr/>
          <p:nvPr/>
        </p:nvSpPr>
        <p:spPr>
          <a:xfrm>
            <a:off x="1867485" y="8835679"/>
            <a:ext cx="1326580" cy="483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 name="TextBox 8">
            <a:extLst>
              <a:ext uri="{FF2B5EF4-FFF2-40B4-BE49-F238E27FC236}">
                <a16:creationId xmlns:a16="http://schemas.microsoft.com/office/drawing/2014/main" id="{BE43D7CF-CB30-2747-9CFD-10FE6FDEC0EF}"/>
              </a:ext>
            </a:extLst>
          </p:cNvPr>
          <p:cNvSpPr txBox="1"/>
          <p:nvPr/>
        </p:nvSpPr>
        <p:spPr>
          <a:xfrm>
            <a:off x="15414172" y="7442154"/>
            <a:ext cx="4467497" cy="2042088"/>
          </a:xfrm>
          <a:prstGeom prst="rect">
            <a:avLst/>
          </a:prstGeom>
          <a:solidFill>
            <a:schemeClr val="bg2"/>
          </a:solidFill>
        </p:spPr>
        <p:txBody>
          <a:bodyPr wrap="square" lIns="182880" tIns="91440" rtlCol="0">
            <a:noAutofit/>
          </a:bodyPr>
          <a:lstStyle/>
          <a:p>
            <a:pPr marL="457200" indent="-436563">
              <a:lnSpc>
                <a:spcPct val="120000"/>
              </a:lnSpc>
              <a:spcBef>
                <a:spcPts val="400"/>
              </a:spcBef>
            </a:pPr>
            <a:r>
              <a:rPr lang="en-US" sz="2500" dirty="0">
                <a:solidFill>
                  <a:schemeClr val="bg1"/>
                </a:solidFill>
                <a:latin typeface="Calibri" panose="020F0502020204030204" pitchFamily="34" charset="0"/>
                <a:cs typeface="Calibri" panose="020F0502020204030204" pitchFamily="34" charset="0"/>
              </a:rPr>
              <a:t>1. 	WILDCAT JOURNEY</a:t>
            </a:r>
          </a:p>
          <a:p>
            <a:pPr marL="457200" indent="-436563">
              <a:lnSpc>
                <a:spcPct val="120000"/>
              </a:lnSpc>
            </a:pPr>
            <a:endParaRPr lang="en-US" dirty="0">
              <a:solidFill>
                <a:schemeClr val="bg1"/>
              </a:solidFill>
              <a:latin typeface="Calibri" panose="020F0502020204030204" pitchFamily="34" charset="0"/>
              <a:cs typeface="Calibri" panose="020F0502020204030204" pitchFamily="34" charset="0"/>
            </a:endParaRPr>
          </a:p>
          <a:p>
            <a:pPr marL="457200" indent="-436563">
              <a:lnSpc>
                <a:spcPct val="120000"/>
              </a:lnSpc>
            </a:pPr>
            <a:r>
              <a:rPr lang="en-US" sz="2500" dirty="0">
                <a:solidFill>
                  <a:schemeClr val="bg1"/>
                </a:solidFill>
                <a:latin typeface="Calibri" panose="020F0502020204030204" pitchFamily="34" charset="0"/>
                <a:cs typeface="Calibri" panose="020F0502020204030204" pitchFamily="34" charset="0"/>
              </a:rPr>
              <a:t>	</a:t>
            </a:r>
            <a:r>
              <a:rPr lang="en-US" sz="2500" dirty="0">
                <a:solidFill>
                  <a:schemeClr val="bg1"/>
                </a:solidFill>
                <a:latin typeface="Calibri Light" panose="020F0302020204030204" pitchFamily="34" charset="0"/>
                <a:cs typeface="Calibri Light" panose="020F0302020204030204" pitchFamily="34" charset="0"/>
              </a:rPr>
              <a:t>Preparing Students with the skills and mindsets to lead.</a:t>
            </a:r>
          </a:p>
        </p:txBody>
      </p:sp>
      <p:sp>
        <p:nvSpPr>
          <p:cNvPr id="10" name="Oval 9">
            <a:extLst>
              <a:ext uri="{FF2B5EF4-FFF2-40B4-BE49-F238E27FC236}">
                <a16:creationId xmlns:a16="http://schemas.microsoft.com/office/drawing/2014/main" id="{A1646FBB-AF5F-D94E-845A-219ED6B881A4}"/>
              </a:ext>
            </a:extLst>
          </p:cNvPr>
          <p:cNvSpPr/>
          <p:nvPr/>
        </p:nvSpPr>
        <p:spPr>
          <a:xfrm>
            <a:off x="15939156" y="494161"/>
            <a:ext cx="3417529" cy="1517608"/>
          </a:xfrm>
          <a:prstGeom prst="ellips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TextBox 10">
            <a:extLst>
              <a:ext uri="{FF2B5EF4-FFF2-40B4-BE49-F238E27FC236}">
                <a16:creationId xmlns:a16="http://schemas.microsoft.com/office/drawing/2014/main" id="{3787FE75-5A69-0D45-8BDE-865FEB624672}"/>
              </a:ext>
            </a:extLst>
          </p:cNvPr>
          <p:cNvSpPr txBox="1"/>
          <p:nvPr/>
        </p:nvSpPr>
        <p:spPr>
          <a:xfrm>
            <a:off x="16792558" y="727786"/>
            <a:ext cx="1710725" cy="1077218"/>
          </a:xfrm>
          <a:prstGeom prst="rect">
            <a:avLst/>
          </a:prstGeom>
          <a:noFill/>
        </p:spPr>
        <p:txBody>
          <a:bodyPr wrap="none" rtlCol="0">
            <a:spAutoFit/>
          </a:bodyPr>
          <a:lstStyle/>
          <a:p>
            <a:pPr algn="ctr"/>
            <a:r>
              <a:rPr lang="en-US" sz="3200" dirty="0">
                <a:solidFill>
                  <a:schemeClr val="bg1"/>
                </a:solidFill>
              </a:rPr>
              <a:t>Campus</a:t>
            </a:r>
            <a:br>
              <a:rPr lang="en-US" sz="3200" dirty="0">
                <a:solidFill>
                  <a:schemeClr val="bg1"/>
                </a:solidFill>
              </a:rPr>
            </a:br>
            <a:r>
              <a:rPr lang="en-US" sz="3200" dirty="0">
                <a:solidFill>
                  <a:schemeClr val="bg1"/>
                </a:solidFill>
              </a:rPr>
              <a:t>Culture</a:t>
            </a:r>
          </a:p>
        </p:txBody>
      </p:sp>
    </p:spTree>
    <p:extLst>
      <p:ext uri="{BB962C8B-B14F-4D97-AF65-F5344CB8AC3E}">
        <p14:creationId xmlns:p14="http://schemas.microsoft.com/office/powerpoint/2010/main" val="292240174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66"/>
        <p:cNvGrpSpPr/>
        <p:nvPr/>
      </p:nvGrpSpPr>
      <p:grpSpPr>
        <a:xfrm>
          <a:off x="0" y="0"/>
          <a:ext cx="0" cy="0"/>
          <a:chOff x="0" y="0"/>
          <a:chExt cx="0" cy="0"/>
        </a:xfrm>
      </p:grpSpPr>
      <p:sp>
        <p:nvSpPr>
          <p:cNvPr id="19" name="TextBox 18">
            <a:extLst>
              <a:ext uri="{FF2B5EF4-FFF2-40B4-BE49-F238E27FC236}">
                <a16:creationId xmlns:a16="http://schemas.microsoft.com/office/drawing/2014/main" id="{28FD01EC-510B-0744-B3F2-2EAD488F5A6B}"/>
              </a:ext>
            </a:extLst>
          </p:cNvPr>
          <p:cNvSpPr txBox="1"/>
          <p:nvPr/>
        </p:nvSpPr>
        <p:spPr>
          <a:xfrm>
            <a:off x="15464246" y="7463924"/>
            <a:ext cx="4467497" cy="2042088"/>
          </a:xfrm>
          <a:prstGeom prst="rect">
            <a:avLst/>
          </a:prstGeom>
          <a:solidFill>
            <a:schemeClr val="bg2"/>
          </a:solidFill>
        </p:spPr>
        <p:txBody>
          <a:bodyPr wrap="square" lIns="182880" tIns="91440" rtlCol="0">
            <a:noAutofit/>
          </a:bodyPr>
          <a:lstStyle/>
          <a:p>
            <a:pPr marL="457200" indent="-436563">
              <a:lnSpc>
                <a:spcPct val="120000"/>
              </a:lnSpc>
              <a:spcBef>
                <a:spcPts val="400"/>
              </a:spcBef>
            </a:pPr>
            <a:r>
              <a:rPr lang="en-US" sz="2500" dirty="0">
                <a:solidFill>
                  <a:schemeClr val="bg1"/>
                </a:solidFill>
                <a:latin typeface="Calibri" panose="020F0502020204030204" pitchFamily="34" charset="0"/>
                <a:cs typeface="Calibri" panose="020F0502020204030204" pitchFamily="34" charset="0"/>
              </a:rPr>
              <a:t>5. 	INSTITUTIONAL EXCELLENCE</a:t>
            </a:r>
          </a:p>
          <a:p>
            <a:pPr marL="457200" indent="-436563">
              <a:lnSpc>
                <a:spcPct val="120000"/>
              </a:lnSpc>
            </a:pPr>
            <a:endParaRPr lang="en-US" dirty="0">
              <a:solidFill>
                <a:schemeClr val="bg1"/>
              </a:solidFill>
              <a:latin typeface="Calibri" panose="020F0502020204030204" pitchFamily="34" charset="0"/>
              <a:cs typeface="Calibri" panose="020F0502020204030204" pitchFamily="34" charset="0"/>
            </a:endParaRPr>
          </a:p>
          <a:p>
            <a:pPr marL="457200" indent="-436563">
              <a:lnSpc>
                <a:spcPct val="120000"/>
              </a:lnSpc>
            </a:pPr>
            <a:r>
              <a:rPr lang="en-US" sz="2500" dirty="0">
                <a:solidFill>
                  <a:schemeClr val="bg1"/>
                </a:solidFill>
                <a:latin typeface="Calibri" panose="020F0502020204030204" pitchFamily="34" charset="0"/>
                <a:cs typeface="Calibri" panose="020F0502020204030204" pitchFamily="34" charset="0"/>
              </a:rPr>
              <a:t>	</a:t>
            </a:r>
            <a:r>
              <a:rPr lang="en-US" sz="2500" dirty="0">
                <a:solidFill>
                  <a:schemeClr val="bg1"/>
                </a:solidFill>
                <a:latin typeface="Calibri Light" panose="020F0302020204030204" pitchFamily="34" charset="0"/>
                <a:cs typeface="Calibri Light" panose="020F0302020204030204" pitchFamily="34" charset="0"/>
              </a:rPr>
              <a:t>Enable a high performing institution</a:t>
            </a:r>
          </a:p>
        </p:txBody>
      </p:sp>
      <p:sp>
        <p:nvSpPr>
          <p:cNvPr id="74" name="Google Shape;74;p11"/>
          <p:cNvSpPr txBox="1">
            <a:spLocks noGrp="1"/>
          </p:cNvSpPr>
          <p:nvPr>
            <p:ph type="title"/>
          </p:nvPr>
        </p:nvSpPr>
        <p:spPr>
          <a:xfrm>
            <a:off x="1019850" y="606250"/>
            <a:ext cx="18063900" cy="908100"/>
          </a:xfrm>
          <a:prstGeom prst="rect">
            <a:avLst/>
          </a:prstGeom>
        </p:spPr>
        <p:txBody>
          <a:bodyPr spcFirstLastPara="1" wrap="square" lIns="91425" tIns="91425" rIns="91425" bIns="91425" anchor="t" anchorCtr="0">
            <a:noAutofit/>
          </a:bodyPr>
          <a:lstStyle/>
          <a:p>
            <a:pPr marL="1098550" lvl="0" indent="-1074738"/>
            <a:r>
              <a:rPr lang="en-US" dirty="0"/>
              <a:t>5.	</a:t>
            </a:r>
            <a:r>
              <a:rPr lang="en-US" cap="all" dirty="0"/>
              <a:t>Encourage inter/multi-disciplinary </a:t>
            </a:r>
            <a:br>
              <a:rPr lang="en-US" cap="all" dirty="0"/>
            </a:br>
            <a:r>
              <a:rPr lang="en-US" cap="all" dirty="0"/>
              <a:t>innovation, teaching and research</a:t>
            </a:r>
            <a:endParaRPr cap="all" dirty="0"/>
          </a:p>
        </p:txBody>
      </p:sp>
      <p:sp>
        <p:nvSpPr>
          <p:cNvPr id="13" name="Google Shape;57;p9">
            <a:extLst>
              <a:ext uri="{FF2B5EF4-FFF2-40B4-BE49-F238E27FC236}">
                <a16:creationId xmlns:a16="http://schemas.microsoft.com/office/drawing/2014/main" id="{1EC175D4-4C93-F648-8C72-2CBA6DF2AE36}"/>
              </a:ext>
            </a:extLst>
          </p:cNvPr>
          <p:cNvSpPr txBox="1">
            <a:spLocks/>
          </p:cNvSpPr>
          <p:nvPr/>
        </p:nvSpPr>
        <p:spPr>
          <a:xfrm>
            <a:off x="1243115" y="2598821"/>
            <a:ext cx="13940177" cy="4608648"/>
          </a:xfrm>
          <a:prstGeom prst="rect">
            <a:avLst/>
          </a:prstGeom>
          <a:noFill/>
          <a:ln>
            <a:noFill/>
          </a:ln>
        </p:spPr>
        <p:txBody>
          <a:bodyPr spcFirstLastPara="1" wrap="square" lIns="91425" tIns="91425" rIns="91425" bIns="73150" anchor="t" anchorCtr="0">
            <a:noAutofit/>
          </a:bodyPr>
          <a:lstStyle>
            <a:defPPr marR="0" lvl="0" algn="l" rtl="0">
              <a:lnSpc>
                <a:spcPct val="100000"/>
              </a:lnSpc>
              <a:spcBef>
                <a:spcPts val="0"/>
              </a:spcBef>
              <a:spcAft>
                <a:spcPts val="0"/>
              </a:spcAft>
            </a:defPPr>
            <a:lvl1pPr marR="0" lvl="0" algn="r" rtl="0">
              <a:lnSpc>
                <a:spcPct val="100000"/>
              </a:lnSpc>
              <a:spcBef>
                <a:spcPts val="0"/>
              </a:spcBef>
              <a:spcAft>
                <a:spcPts val="0"/>
              </a:spcAft>
              <a:buClr>
                <a:srgbClr val="000000"/>
              </a:buClr>
              <a:buFont typeface="Arial"/>
              <a:buNone/>
              <a:defRPr sz="3000" b="0" i="0" u="none" strike="noStrike" cap="none">
                <a:solidFill>
                  <a:srgbClr val="9EABAE"/>
                </a:solidFill>
                <a:latin typeface="Calibri"/>
                <a:ea typeface="Calibri"/>
                <a:cs typeface="Calibri"/>
                <a:sym typeface="Calibri"/>
              </a:defRPr>
            </a:lvl1pPr>
            <a:lvl2pPr marR="0" lvl="1" algn="l" rtl="0">
              <a:lnSpc>
                <a:spcPct val="100000"/>
              </a:lnSpc>
              <a:spcBef>
                <a:spcPts val="0"/>
              </a:spcBef>
              <a:spcAft>
                <a:spcPts val="0"/>
              </a:spcAft>
              <a:buClr>
                <a:srgbClr val="000000"/>
              </a:buClr>
              <a:buFont typeface="Arial"/>
              <a:buNone/>
              <a:defRPr sz="3000" b="0" i="0" u="none" strike="noStrike" cap="none">
                <a:solidFill>
                  <a:srgbClr val="9EABAE"/>
                </a:solidFill>
                <a:latin typeface="Calibri"/>
                <a:ea typeface="Calibri"/>
                <a:cs typeface="Calibri"/>
                <a:sym typeface="Calibri"/>
              </a:defRPr>
            </a:lvl2pPr>
            <a:lvl3pPr marR="0" lvl="2" algn="l" rtl="0">
              <a:lnSpc>
                <a:spcPct val="100000"/>
              </a:lnSpc>
              <a:spcBef>
                <a:spcPts val="0"/>
              </a:spcBef>
              <a:spcAft>
                <a:spcPts val="0"/>
              </a:spcAft>
              <a:buClr>
                <a:srgbClr val="000000"/>
              </a:buClr>
              <a:buFont typeface="Arial"/>
              <a:buNone/>
              <a:defRPr sz="3000" b="0" i="0" u="none" strike="noStrike" cap="none">
                <a:solidFill>
                  <a:srgbClr val="9EABAE"/>
                </a:solidFill>
                <a:latin typeface="Calibri"/>
                <a:ea typeface="Calibri"/>
                <a:cs typeface="Calibri"/>
                <a:sym typeface="Calibri"/>
              </a:defRPr>
            </a:lvl3pPr>
            <a:lvl4pPr marR="0" lvl="3" algn="l" rtl="0">
              <a:lnSpc>
                <a:spcPct val="100000"/>
              </a:lnSpc>
              <a:spcBef>
                <a:spcPts val="0"/>
              </a:spcBef>
              <a:spcAft>
                <a:spcPts val="0"/>
              </a:spcAft>
              <a:buClr>
                <a:srgbClr val="000000"/>
              </a:buClr>
              <a:buFont typeface="Arial"/>
              <a:buNone/>
              <a:defRPr sz="3000" b="0" i="0" u="none" strike="noStrike" cap="none">
                <a:solidFill>
                  <a:srgbClr val="9EABAE"/>
                </a:solidFill>
                <a:latin typeface="Calibri"/>
                <a:ea typeface="Calibri"/>
                <a:cs typeface="Calibri"/>
                <a:sym typeface="Calibri"/>
              </a:defRPr>
            </a:lvl4pPr>
            <a:lvl5pPr marR="0" lvl="4" algn="l" rtl="0">
              <a:lnSpc>
                <a:spcPct val="100000"/>
              </a:lnSpc>
              <a:spcBef>
                <a:spcPts val="0"/>
              </a:spcBef>
              <a:spcAft>
                <a:spcPts val="0"/>
              </a:spcAft>
              <a:buClr>
                <a:srgbClr val="000000"/>
              </a:buClr>
              <a:buFont typeface="Arial"/>
              <a:buNone/>
              <a:defRPr sz="3000" b="0" i="0" u="none" strike="noStrike" cap="none">
                <a:solidFill>
                  <a:srgbClr val="9EABAE"/>
                </a:solidFill>
                <a:latin typeface="Calibri"/>
                <a:ea typeface="Calibri"/>
                <a:cs typeface="Calibri"/>
                <a:sym typeface="Calibri"/>
              </a:defRPr>
            </a:lvl5pPr>
            <a:lvl6pPr marR="0" lvl="5" algn="l" rtl="0">
              <a:lnSpc>
                <a:spcPct val="100000"/>
              </a:lnSpc>
              <a:spcBef>
                <a:spcPts val="0"/>
              </a:spcBef>
              <a:spcAft>
                <a:spcPts val="0"/>
              </a:spcAft>
              <a:buClr>
                <a:srgbClr val="000000"/>
              </a:buClr>
              <a:buFont typeface="Arial"/>
              <a:buNone/>
              <a:defRPr sz="3000" b="0" i="0" u="none" strike="noStrike" cap="none">
                <a:solidFill>
                  <a:srgbClr val="9EABAE"/>
                </a:solidFill>
                <a:latin typeface="Calibri"/>
                <a:ea typeface="Calibri"/>
                <a:cs typeface="Calibri"/>
                <a:sym typeface="Calibri"/>
              </a:defRPr>
            </a:lvl6pPr>
            <a:lvl7pPr marR="0" lvl="6" algn="l" rtl="0">
              <a:lnSpc>
                <a:spcPct val="100000"/>
              </a:lnSpc>
              <a:spcBef>
                <a:spcPts val="0"/>
              </a:spcBef>
              <a:spcAft>
                <a:spcPts val="0"/>
              </a:spcAft>
              <a:buClr>
                <a:srgbClr val="000000"/>
              </a:buClr>
              <a:buFont typeface="Arial"/>
              <a:buNone/>
              <a:defRPr sz="3000" b="0" i="0" u="none" strike="noStrike" cap="none">
                <a:solidFill>
                  <a:srgbClr val="9EABAE"/>
                </a:solidFill>
                <a:latin typeface="Calibri"/>
                <a:ea typeface="Calibri"/>
                <a:cs typeface="Calibri"/>
                <a:sym typeface="Calibri"/>
              </a:defRPr>
            </a:lvl7pPr>
            <a:lvl8pPr marR="0" lvl="7" algn="l" rtl="0">
              <a:lnSpc>
                <a:spcPct val="100000"/>
              </a:lnSpc>
              <a:spcBef>
                <a:spcPts val="0"/>
              </a:spcBef>
              <a:spcAft>
                <a:spcPts val="0"/>
              </a:spcAft>
              <a:buClr>
                <a:srgbClr val="000000"/>
              </a:buClr>
              <a:buFont typeface="Arial"/>
              <a:buNone/>
              <a:defRPr sz="3000" b="0" i="0" u="none" strike="noStrike" cap="none">
                <a:solidFill>
                  <a:srgbClr val="9EABAE"/>
                </a:solidFill>
                <a:latin typeface="Calibri"/>
                <a:ea typeface="Calibri"/>
                <a:cs typeface="Calibri"/>
                <a:sym typeface="Calibri"/>
              </a:defRPr>
            </a:lvl8pPr>
            <a:lvl9pPr marR="0" lvl="8" algn="l" rtl="0">
              <a:lnSpc>
                <a:spcPct val="100000"/>
              </a:lnSpc>
              <a:spcBef>
                <a:spcPts val="0"/>
              </a:spcBef>
              <a:spcAft>
                <a:spcPts val="0"/>
              </a:spcAft>
              <a:buClr>
                <a:srgbClr val="000000"/>
              </a:buClr>
              <a:buFont typeface="Arial"/>
              <a:buNone/>
              <a:defRPr sz="3000" b="0" i="0" u="none" strike="noStrike" cap="none">
                <a:solidFill>
                  <a:srgbClr val="9EABAE"/>
                </a:solidFill>
                <a:latin typeface="Calibri"/>
                <a:ea typeface="Calibri"/>
                <a:cs typeface="Calibri"/>
                <a:sym typeface="Calibri"/>
              </a:defRPr>
            </a:lvl9pPr>
          </a:lstStyle>
          <a:p>
            <a:pPr marL="457200" indent="-431800" algn="l">
              <a:lnSpc>
                <a:spcPct val="150000"/>
              </a:lnSpc>
              <a:buClr>
                <a:schemeClr val="tx2"/>
              </a:buClr>
              <a:buSzPts val="3200"/>
              <a:buFont typeface="Arial"/>
              <a:buChar char="●"/>
            </a:pPr>
            <a:r>
              <a:rPr lang="en-US" dirty="0"/>
              <a:t>RCM viewed as a roadblock to easily setting up UG interdisciplinary degree offerings.</a:t>
            </a:r>
          </a:p>
          <a:p>
            <a:pPr marL="457200" indent="-431800" algn="l">
              <a:lnSpc>
                <a:spcPct val="150000"/>
              </a:lnSpc>
              <a:buClr>
                <a:schemeClr val="tx2"/>
              </a:buClr>
              <a:buSzPts val="3200"/>
              <a:buFont typeface="Arial"/>
              <a:buChar char="●"/>
            </a:pPr>
            <a:r>
              <a:rPr lang="en-US" dirty="0"/>
              <a:t>GIDPs are working well, but similar mechanisms don’t exist at the UG level.</a:t>
            </a:r>
          </a:p>
          <a:p>
            <a:pPr marL="457200" indent="-431800" algn="l">
              <a:lnSpc>
                <a:spcPct val="150000"/>
              </a:lnSpc>
              <a:buClr>
                <a:schemeClr val="tx2"/>
              </a:buClr>
              <a:buSzPts val="3200"/>
              <a:buFont typeface="Arial"/>
              <a:buChar char="●"/>
            </a:pPr>
            <a:r>
              <a:rPr lang="en-US" dirty="0"/>
              <a:t>UA should drive large-scale and interdisciplinary research through RII development activities and thought leadership efforts to leverage strategic research opportunities.</a:t>
            </a:r>
          </a:p>
          <a:p>
            <a:pPr marL="457200" indent="-431800" algn="l">
              <a:lnSpc>
                <a:spcPct val="150000"/>
              </a:lnSpc>
              <a:buClr>
                <a:schemeClr val="tx2"/>
              </a:buClr>
              <a:buSzPts val="3200"/>
              <a:buFont typeface="Arial"/>
              <a:buChar char="●"/>
            </a:pPr>
            <a:r>
              <a:rPr lang="en-US" dirty="0"/>
              <a:t>RII should substantially expand seed funding for emerging multidisciplinary topics.</a:t>
            </a:r>
          </a:p>
          <a:p>
            <a:pPr marL="457200" indent="-431800" algn="l">
              <a:lnSpc>
                <a:spcPct val="150000"/>
              </a:lnSpc>
              <a:buClr>
                <a:schemeClr val="tx2"/>
              </a:buClr>
              <a:buSzPts val="3200"/>
              <a:buFont typeface="Arial"/>
              <a:buChar char="●"/>
            </a:pPr>
            <a:endParaRPr lang="en-US" dirty="0"/>
          </a:p>
        </p:txBody>
      </p:sp>
      <p:sp>
        <p:nvSpPr>
          <p:cNvPr id="14" name="Google Shape;159;p17">
            <a:extLst>
              <a:ext uri="{FF2B5EF4-FFF2-40B4-BE49-F238E27FC236}">
                <a16:creationId xmlns:a16="http://schemas.microsoft.com/office/drawing/2014/main" id="{18789F65-77F9-B643-AB8B-6C02170146A3}"/>
              </a:ext>
            </a:extLst>
          </p:cNvPr>
          <p:cNvSpPr/>
          <p:nvPr/>
        </p:nvSpPr>
        <p:spPr>
          <a:xfrm>
            <a:off x="1291241" y="7442154"/>
            <a:ext cx="13940177" cy="2042088"/>
          </a:xfrm>
          <a:prstGeom prst="rect">
            <a:avLst/>
          </a:prstGeom>
          <a:solidFill>
            <a:srgbClr val="E2E9E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 name="Google Shape;162;p17">
            <a:extLst>
              <a:ext uri="{FF2B5EF4-FFF2-40B4-BE49-F238E27FC236}">
                <a16:creationId xmlns:a16="http://schemas.microsoft.com/office/drawing/2014/main" id="{EF8F7D27-2E15-AE46-9554-09A901B97C8A}"/>
              </a:ext>
            </a:extLst>
          </p:cNvPr>
          <p:cNvSpPr txBox="1"/>
          <p:nvPr/>
        </p:nvSpPr>
        <p:spPr>
          <a:xfrm>
            <a:off x="1701208" y="7805029"/>
            <a:ext cx="13530210" cy="598800"/>
          </a:xfrm>
          <a:prstGeom prst="rect">
            <a:avLst/>
          </a:prstGeom>
          <a:noFill/>
          <a:ln>
            <a:noFill/>
          </a:ln>
        </p:spPr>
        <p:txBody>
          <a:bodyPr spcFirstLastPara="1" wrap="square" lIns="91425" tIns="91425" rIns="91425" bIns="91425" anchor="ctr" anchorCtr="0">
            <a:noAutofit/>
          </a:bodyPr>
          <a:lstStyle/>
          <a:p>
            <a:pPr marL="0" lvl="0" indent="0" rtl="0">
              <a:spcBef>
                <a:spcPts val="0"/>
              </a:spcBef>
              <a:spcAft>
                <a:spcPts val="0"/>
              </a:spcAft>
              <a:buNone/>
            </a:pPr>
            <a:r>
              <a:rPr lang="en-US" sz="3200" b="1" dirty="0">
                <a:solidFill>
                  <a:srgbClr val="00275B"/>
                </a:solidFill>
                <a:latin typeface="Calibri"/>
                <a:ea typeface="Calibri"/>
                <a:cs typeface="Calibri"/>
                <a:sym typeface="Calibri"/>
              </a:rPr>
              <a:t>Q: Is interdisciplinary activity a </a:t>
            </a:r>
            <a:r>
              <a:rPr lang="en-US" sz="3200" b="1" dirty="0">
                <a:solidFill>
                  <a:schemeClr val="tx2"/>
                </a:solidFill>
                <a:latin typeface="Calibri"/>
                <a:ea typeface="Calibri"/>
                <a:cs typeface="Calibri"/>
                <a:sym typeface="Calibri"/>
              </a:rPr>
              <a:t>priority</a:t>
            </a:r>
            <a:r>
              <a:rPr lang="en-US" sz="3200" b="1" dirty="0">
                <a:solidFill>
                  <a:srgbClr val="00275B"/>
                </a:solidFill>
                <a:latin typeface="Calibri"/>
                <a:ea typeface="Calibri"/>
                <a:cs typeface="Calibri"/>
                <a:sym typeface="Calibri"/>
              </a:rPr>
              <a:t> that should be encouraged within AIB? </a:t>
            </a:r>
            <a:endParaRPr sz="3200" b="1" dirty="0">
              <a:solidFill>
                <a:srgbClr val="00275B"/>
              </a:solidFill>
              <a:latin typeface="Calibri"/>
              <a:ea typeface="Calibri"/>
              <a:cs typeface="Calibri"/>
              <a:sym typeface="Calibri"/>
            </a:endParaRPr>
          </a:p>
        </p:txBody>
      </p:sp>
      <p:sp>
        <p:nvSpPr>
          <p:cNvPr id="16" name="Google Shape;175;p17">
            <a:extLst>
              <a:ext uri="{FF2B5EF4-FFF2-40B4-BE49-F238E27FC236}">
                <a16:creationId xmlns:a16="http://schemas.microsoft.com/office/drawing/2014/main" id="{7D031F9C-33D5-A146-8A54-8DEEEBF1A578}"/>
              </a:ext>
            </a:extLst>
          </p:cNvPr>
          <p:cNvSpPr/>
          <p:nvPr/>
        </p:nvSpPr>
        <p:spPr>
          <a:xfrm>
            <a:off x="1867485" y="8835679"/>
            <a:ext cx="1326580" cy="483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 name="TextBox 16">
            <a:extLst>
              <a:ext uri="{FF2B5EF4-FFF2-40B4-BE49-F238E27FC236}">
                <a16:creationId xmlns:a16="http://schemas.microsoft.com/office/drawing/2014/main" id="{4FC51E7C-C26A-EF4D-8928-9D64CB520603}"/>
              </a:ext>
            </a:extLst>
          </p:cNvPr>
          <p:cNvSpPr txBox="1"/>
          <p:nvPr/>
        </p:nvSpPr>
        <p:spPr>
          <a:xfrm>
            <a:off x="15464246" y="2948524"/>
            <a:ext cx="4467497" cy="2042088"/>
          </a:xfrm>
          <a:prstGeom prst="rect">
            <a:avLst/>
          </a:prstGeom>
          <a:solidFill>
            <a:schemeClr val="bg2"/>
          </a:solidFill>
        </p:spPr>
        <p:txBody>
          <a:bodyPr wrap="square" lIns="182880" tIns="91440" rtlCol="0">
            <a:noAutofit/>
          </a:bodyPr>
          <a:lstStyle/>
          <a:p>
            <a:pPr marL="457200" indent="-436563">
              <a:lnSpc>
                <a:spcPct val="120000"/>
              </a:lnSpc>
              <a:spcBef>
                <a:spcPts val="400"/>
              </a:spcBef>
            </a:pPr>
            <a:r>
              <a:rPr lang="en-US" sz="2500" dirty="0">
                <a:solidFill>
                  <a:schemeClr val="bg1"/>
                </a:solidFill>
                <a:latin typeface="Calibri" panose="020F0502020204030204" pitchFamily="34" charset="0"/>
                <a:cs typeface="Calibri" panose="020F0502020204030204" pitchFamily="34" charset="0"/>
              </a:rPr>
              <a:t>1. 	WILDCAT JOURNEY</a:t>
            </a:r>
          </a:p>
          <a:p>
            <a:pPr marL="457200" indent="-436563">
              <a:lnSpc>
                <a:spcPct val="120000"/>
              </a:lnSpc>
            </a:pPr>
            <a:endParaRPr lang="en-US" dirty="0">
              <a:solidFill>
                <a:schemeClr val="bg1"/>
              </a:solidFill>
              <a:latin typeface="Calibri" panose="020F0502020204030204" pitchFamily="34" charset="0"/>
              <a:cs typeface="Calibri" panose="020F0502020204030204" pitchFamily="34" charset="0"/>
            </a:endParaRPr>
          </a:p>
          <a:p>
            <a:pPr marL="457200" indent="-436563">
              <a:lnSpc>
                <a:spcPct val="120000"/>
              </a:lnSpc>
            </a:pPr>
            <a:r>
              <a:rPr lang="en-US" sz="2500" dirty="0">
                <a:solidFill>
                  <a:schemeClr val="bg1"/>
                </a:solidFill>
                <a:latin typeface="Calibri" panose="020F0502020204030204" pitchFamily="34" charset="0"/>
                <a:cs typeface="Calibri" panose="020F0502020204030204" pitchFamily="34" charset="0"/>
              </a:rPr>
              <a:t>	</a:t>
            </a:r>
            <a:r>
              <a:rPr lang="en-US" sz="2500" dirty="0">
                <a:solidFill>
                  <a:schemeClr val="bg1"/>
                </a:solidFill>
                <a:latin typeface="Calibri Light" panose="020F0302020204030204" pitchFamily="34" charset="0"/>
                <a:cs typeface="Calibri Light" panose="020F0302020204030204" pitchFamily="34" charset="0"/>
              </a:rPr>
              <a:t>Preparing Students with the skills and mindsets to lead.</a:t>
            </a:r>
          </a:p>
        </p:txBody>
      </p:sp>
      <p:sp>
        <p:nvSpPr>
          <p:cNvPr id="20" name="TextBox 19">
            <a:extLst>
              <a:ext uri="{FF2B5EF4-FFF2-40B4-BE49-F238E27FC236}">
                <a16:creationId xmlns:a16="http://schemas.microsoft.com/office/drawing/2014/main" id="{A6D56EBD-382B-DA46-8C73-1D51348D79A7}"/>
              </a:ext>
            </a:extLst>
          </p:cNvPr>
          <p:cNvSpPr txBox="1"/>
          <p:nvPr/>
        </p:nvSpPr>
        <p:spPr>
          <a:xfrm>
            <a:off x="15464246" y="5206224"/>
            <a:ext cx="4467497" cy="2042088"/>
          </a:xfrm>
          <a:prstGeom prst="rect">
            <a:avLst/>
          </a:prstGeom>
          <a:solidFill>
            <a:schemeClr val="bg2"/>
          </a:solidFill>
        </p:spPr>
        <p:txBody>
          <a:bodyPr wrap="square" lIns="182880" tIns="91440" rtlCol="0">
            <a:noAutofit/>
          </a:bodyPr>
          <a:lstStyle/>
          <a:p>
            <a:pPr marL="457200" indent="-436563">
              <a:lnSpc>
                <a:spcPct val="120000"/>
              </a:lnSpc>
              <a:spcBef>
                <a:spcPts val="400"/>
              </a:spcBef>
            </a:pPr>
            <a:r>
              <a:rPr lang="en-US" sz="2500" dirty="0">
                <a:solidFill>
                  <a:schemeClr val="bg1"/>
                </a:solidFill>
                <a:latin typeface="Calibri" panose="020F0502020204030204" pitchFamily="34" charset="0"/>
                <a:cs typeface="Calibri" panose="020F0502020204030204" pitchFamily="34" charset="0"/>
              </a:rPr>
              <a:t>2. 	GRAND CHALLENGES</a:t>
            </a:r>
          </a:p>
          <a:p>
            <a:pPr marL="457200" indent="-436563">
              <a:lnSpc>
                <a:spcPct val="120000"/>
              </a:lnSpc>
            </a:pPr>
            <a:endParaRPr lang="en-US" dirty="0">
              <a:solidFill>
                <a:schemeClr val="bg1"/>
              </a:solidFill>
              <a:latin typeface="Calibri" panose="020F0502020204030204" pitchFamily="34" charset="0"/>
              <a:cs typeface="Calibri" panose="020F0502020204030204" pitchFamily="34" charset="0"/>
            </a:endParaRPr>
          </a:p>
          <a:p>
            <a:pPr marL="457200" indent="-436563">
              <a:lnSpc>
                <a:spcPct val="120000"/>
              </a:lnSpc>
            </a:pPr>
            <a:r>
              <a:rPr lang="en-US" sz="2500" dirty="0">
                <a:solidFill>
                  <a:schemeClr val="bg1"/>
                </a:solidFill>
                <a:latin typeface="Calibri" panose="020F0502020204030204" pitchFamily="34" charset="0"/>
                <a:cs typeface="Calibri" panose="020F0502020204030204" pitchFamily="34" charset="0"/>
              </a:rPr>
              <a:t>	</a:t>
            </a:r>
            <a:r>
              <a:rPr lang="en-US" sz="2500" dirty="0">
                <a:solidFill>
                  <a:schemeClr val="bg1"/>
                </a:solidFill>
                <a:latin typeface="Calibri Light" panose="020F0302020204030204" pitchFamily="34" charset="0"/>
                <a:cs typeface="Calibri Light" panose="020F0302020204030204" pitchFamily="34" charset="0"/>
              </a:rPr>
              <a:t>Enabling discoveries that will shape the future.</a:t>
            </a:r>
          </a:p>
        </p:txBody>
      </p:sp>
      <p:sp>
        <p:nvSpPr>
          <p:cNvPr id="10" name="Oval 9">
            <a:extLst>
              <a:ext uri="{FF2B5EF4-FFF2-40B4-BE49-F238E27FC236}">
                <a16:creationId xmlns:a16="http://schemas.microsoft.com/office/drawing/2014/main" id="{FF7DE251-725D-2444-9048-D493314F8338}"/>
              </a:ext>
            </a:extLst>
          </p:cNvPr>
          <p:cNvSpPr/>
          <p:nvPr/>
        </p:nvSpPr>
        <p:spPr>
          <a:xfrm>
            <a:off x="15989230" y="494161"/>
            <a:ext cx="3417529" cy="1517608"/>
          </a:xfrm>
          <a:prstGeom prst="ellips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TextBox 10">
            <a:extLst>
              <a:ext uri="{FF2B5EF4-FFF2-40B4-BE49-F238E27FC236}">
                <a16:creationId xmlns:a16="http://schemas.microsoft.com/office/drawing/2014/main" id="{F0B648C5-5E3C-704A-A17B-B83E9106FABC}"/>
              </a:ext>
            </a:extLst>
          </p:cNvPr>
          <p:cNvSpPr txBox="1"/>
          <p:nvPr/>
        </p:nvSpPr>
        <p:spPr>
          <a:xfrm>
            <a:off x="16842632" y="727786"/>
            <a:ext cx="1710725" cy="1077218"/>
          </a:xfrm>
          <a:prstGeom prst="rect">
            <a:avLst/>
          </a:prstGeom>
          <a:noFill/>
        </p:spPr>
        <p:txBody>
          <a:bodyPr wrap="none" rtlCol="0">
            <a:spAutoFit/>
          </a:bodyPr>
          <a:lstStyle/>
          <a:p>
            <a:pPr algn="ctr"/>
            <a:r>
              <a:rPr lang="en-US" sz="3200" dirty="0">
                <a:solidFill>
                  <a:schemeClr val="bg1"/>
                </a:solidFill>
              </a:rPr>
              <a:t>Campus</a:t>
            </a:r>
            <a:br>
              <a:rPr lang="en-US" sz="3200" dirty="0">
                <a:solidFill>
                  <a:schemeClr val="bg1"/>
                </a:solidFill>
              </a:rPr>
            </a:br>
            <a:r>
              <a:rPr lang="en-US" sz="3200" dirty="0">
                <a:solidFill>
                  <a:schemeClr val="bg1"/>
                </a:solidFill>
              </a:rPr>
              <a:t>Culture</a:t>
            </a:r>
          </a:p>
        </p:txBody>
      </p:sp>
    </p:spTree>
    <p:extLst>
      <p:ext uri="{BB962C8B-B14F-4D97-AF65-F5344CB8AC3E}">
        <p14:creationId xmlns:p14="http://schemas.microsoft.com/office/powerpoint/2010/main" val="268600443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66"/>
        <p:cNvGrpSpPr/>
        <p:nvPr/>
      </p:nvGrpSpPr>
      <p:grpSpPr>
        <a:xfrm>
          <a:off x="0" y="0"/>
          <a:ext cx="0" cy="0"/>
          <a:chOff x="0" y="0"/>
          <a:chExt cx="0" cy="0"/>
        </a:xfrm>
      </p:grpSpPr>
      <p:sp>
        <p:nvSpPr>
          <p:cNvPr id="19" name="TextBox 18">
            <a:extLst>
              <a:ext uri="{FF2B5EF4-FFF2-40B4-BE49-F238E27FC236}">
                <a16:creationId xmlns:a16="http://schemas.microsoft.com/office/drawing/2014/main" id="{28FD01EC-510B-0744-B3F2-2EAD488F5A6B}"/>
              </a:ext>
            </a:extLst>
          </p:cNvPr>
          <p:cNvSpPr txBox="1"/>
          <p:nvPr/>
        </p:nvSpPr>
        <p:spPr>
          <a:xfrm>
            <a:off x="15464246" y="7463924"/>
            <a:ext cx="4467497" cy="2042088"/>
          </a:xfrm>
          <a:prstGeom prst="rect">
            <a:avLst/>
          </a:prstGeom>
          <a:solidFill>
            <a:schemeClr val="bg2"/>
          </a:solidFill>
        </p:spPr>
        <p:txBody>
          <a:bodyPr wrap="square" lIns="182880" tIns="91440" rtlCol="0">
            <a:noAutofit/>
          </a:bodyPr>
          <a:lstStyle/>
          <a:p>
            <a:pPr marL="457200" indent="-436563">
              <a:lnSpc>
                <a:spcPct val="120000"/>
              </a:lnSpc>
              <a:spcBef>
                <a:spcPts val="400"/>
              </a:spcBef>
            </a:pPr>
            <a:r>
              <a:rPr lang="en-US" sz="2500" dirty="0">
                <a:solidFill>
                  <a:schemeClr val="bg1"/>
                </a:solidFill>
                <a:latin typeface="Calibri" panose="020F0502020204030204" pitchFamily="34" charset="0"/>
                <a:cs typeface="Calibri" panose="020F0502020204030204" pitchFamily="34" charset="0"/>
              </a:rPr>
              <a:t>5. 	INSTITUTIONAL EXCELLENCE</a:t>
            </a:r>
          </a:p>
          <a:p>
            <a:pPr marL="457200" indent="-436563">
              <a:lnSpc>
                <a:spcPct val="120000"/>
              </a:lnSpc>
            </a:pPr>
            <a:endParaRPr lang="en-US" dirty="0">
              <a:solidFill>
                <a:schemeClr val="bg1"/>
              </a:solidFill>
              <a:latin typeface="Calibri" panose="020F0502020204030204" pitchFamily="34" charset="0"/>
              <a:cs typeface="Calibri" panose="020F0502020204030204" pitchFamily="34" charset="0"/>
            </a:endParaRPr>
          </a:p>
          <a:p>
            <a:pPr marL="457200" indent="-436563">
              <a:lnSpc>
                <a:spcPct val="120000"/>
              </a:lnSpc>
            </a:pPr>
            <a:r>
              <a:rPr lang="en-US" sz="2500" dirty="0">
                <a:solidFill>
                  <a:schemeClr val="bg1"/>
                </a:solidFill>
                <a:latin typeface="Calibri" panose="020F0502020204030204" pitchFamily="34" charset="0"/>
                <a:cs typeface="Calibri" panose="020F0502020204030204" pitchFamily="34" charset="0"/>
              </a:rPr>
              <a:t>	</a:t>
            </a:r>
            <a:r>
              <a:rPr lang="en-US" sz="2500" dirty="0">
                <a:solidFill>
                  <a:schemeClr val="bg1"/>
                </a:solidFill>
                <a:latin typeface="Calibri Light" panose="020F0302020204030204" pitchFamily="34" charset="0"/>
                <a:cs typeface="Calibri Light" panose="020F0302020204030204" pitchFamily="34" charset="0"/>
              </a:rPr>
              <a:t>Enable a high performing institution</a:t>
            </a:r>
          </a:p>
        </p:txBody>
      </p:sp>
      <p:sp>
        <p:nvSpPr>
          <p:cNvPr id="74" name="Google Shape;74;p11"/>
          <p:cNvSpPr txBox="1">
            <a:spLocks noGrp="1"/>
          </p:cNvSpPr>
          <p:nvPr>
            <p:ph type="title"/>
          </p:nvPr>
        </p:nvSpPr>
        <p:spPr>
          <a:xfrm>
            <a:off x="1019849" y="606249"/>
            <a:ext cx="18206419" cy="1837369"/>
          </a:xfrm>
          <a:prstGeom prst="rect">
            <a:avLst/>
          </a:prstGeom>
        </p:spPr>
        <p:txBody>
          <a:bodyPr spcFirstLastPara="1" wrap="square" lIns="91425" tIns="91425" rIns="91425" bIns="91425" anchor="t" anchorCtr="0">
            <a:noAutofit/>
          </a:bodyPr>
          <a:lstStyle/>
          <a:p>
            <a:pPr marL="1098550" lvl="0" indent="-1074738"/>
            <a:r>
              <a:rPr lang="en-US" dirty="0"/>
              <a:t>6.	</a:t>
            </a:r>
            <a:r>
              <a:rPr lang="en-US" cap="all" dirty="0"/>
              <a:t>SIMPLIFY F&amp;A distribution AND ENSURE TRANSPARENCY</a:t>
            </a:r>
            <a:endParaRPr cap="all" dirty="0"/>
          </a:p>
        </p:txBody>
      </p:sp>
      <p:sp>
        <p:nvSpPr>
          <p:cNvPr id="13" name="Google Shape;57;p9">
            <a:extLst>
              <a:ext uri="{FF2B5EF4-FFF2-40B4-BE49-F238E27FC236}">
                <a16:creationId xmlns:a16="http://schemas.microsoft.com/office/drawing/2014/main" id="{1EC175D4-4C93-F648-8C72-2CBA6DF2AE36}"/>
              </a:ext>
            </a:extLst>
          </p:cNvPr>
          <p:cNvSpPr txBox="1">
            <a:spLocks/>
          </p:cNvSpPr>
          <p:nvPr/>
        </p:nvSpPr>
        <p:spPr>
          <a:xfrm>
            <a:off x="1243115" y="2598821"/>
            <a:ext cx="18206420" cy="4608648"/>
          </a:xfrm>
          <a:prstGeom prst="rect">
            <a:avLst/>
          </a:prstGeom>
          <a:noFill/>
          <a:ln>
            <a:noFill/>
          </a:ln>
        </p:spPr>
        <p:txBody>
          <a:bodyPr spcFirstLastPara="1" wrap="square" lIns="91425" tIns="91425" rIns="91425" bIns="73150" anchor="t" anchorCtr="0">
            <a:noAutofit/>
          </a:bodyPr>
          <a:lstStyle>
            <a:defPPr marR="0" lvl="0" algn="l" rtl="0">
              <a:lnSpc>
                <a:spcPct val="100000"/>
              </a:lnSpc>
              <a:spcBef>
                <a:spcPts val="0"/>
              </a:spcBef>
              <a:spcAft>
                <a:spcPts val="0"/>
              </a:spcAft>
            </a:defPPr>
            <a:lvl1pPr marR="0" lvl="0" algn="r" rtl="0">
              <a:lnSpc>
                <a:spcPct val="100000"/>
              </a:lnSpc>
              <a:spcBef>
                <a:spcPts val="0"/>
              </a:spcBef>
              <a:spcAft>
                <a:spcPts val="0"/>
              </a:spcAft>
              <a:buClr>
                <a:srgbClr val="000000"/>
              </a:buClr>
              <a:buFont typeface="Arial"/>
              <a:buNone/>
              <a:defRPr sz="3000" b="0" i="0" u="none" strike="noStrike" cap="none">
                <a:solidFill>
                  <a:srgbClr val="9EABAE"/>
                </a:solidFill>
                <a:latin typeface="Calibri"/>
                <a:ea typeface="Calibri"/>
                <a:cs typeface="Calibri"/>
                <a:sym typeface="Calibri"/>
              </a:defRPr>
            </a:lvl1pPr>
            <a:lvl2pPr marR="0" lvl="1" algn="l" rtl="0">
              <a:lnSpc>
                <a:spcPct val="100000"/>
              </a:lnSpc>
              <a:spcBef>
                <a:spcPts val="0"/>
              </a:spcBef>
              <a:spcAft>
                <a:spcPts val="0"/>
              </a:spcAft>
              <a:buClr>
                <a:srgbClr val="000000"/>
              </a:buClr>
              <a:buFont typeface="Arial"/>
              <a:buNone/>
              <a:defRPr sz="3000" b="0" i="0" u="none" strike="noStrike" cap="none">
                <a:solidFill>
                  <a:srgbClr val="9EABAE"/>
                </a:solidFill>
                <a:latin typeface="Calibri"/>
                <a:ea typeface="Calibri"/>
                <a:cs typeface="Calibri"/>
                <a:sym typeface="Calibri"/>
              </a:defRPr>
            </a:lvl2pPr>
            <a:lvl3pPr marR="0" lvl="2" algn="l" rtl="0">
              <a:lnSpc>
                <a:spcPct val="100000"/>
              </a:lnSpc>
              <a:spcBef>
                <a:spcPts val="0"/>
              </a:spcBef>
              <a:spcAft>
                <a:spcPts val="0"/>
              </a:spcAft>
              <a:buClr>
                <a:srgbClr val="000000"/>
              </a:buClr>
              <a:buFont typeface="Arial"/>
              <a:buNone/>
              <a:defRPr sz="3000" b="0" i="0" u="none" strike="noStrike" cap="none">
                <a:solidFill>
                  <a:srgbClr val="9EABAE"/>
                </a:solidFill>
                <a:latin typeface="Calibri"/>
                <a:ea typeface="Calibri"/>
                <a:cs typeface="Calibri"/>
                <a:sym typeface="Calibri"/>
              </a:defRPr>
            </a:lvl3pPr>
            <a:lvl4pPr marR="0" lvl="3" algn="l" rtl="0">
              <a:lnSpc>
                <a:spcPct val="100000"/>
              </a:lnSpc>
              <a:spcBef>
                <a:spcPts val="0"/>
              </a:spcBef>
              <a:spcAft>
                <a:spcPts val="0"/>
              </a:spcAft>
              <a:buClr>
                <a:srgbClr val="000000"/>
              </a:buClr>
              <a:buFont typeface="Arial"/>
              <a:buNone/>
              <a:defRPr sz="3000" b="0" i="0" u="none" strike="noStrike" cap="none">
                <a:solidFill>
                  <a:srgbClr val="9EABAE"/>
                </a:solidFill>
                <a:latin typeface="Calibri"/>
                <a:ea typeface="Calibri"/>
                <a:cs typeface="Calibri"/>
                <a:sym typeface="Calibri"/>
              </a:defRPr>
            </a:lvl4pPr>
            <a:lvl5pPr marR="0" lvl="4" algn="l" rtl="0">
              <a:lnSpc>
                <a:spcPct val="100000"/>
              </a:lnSpc>
              <a:spcBef>
                <a:spcPts val="0"/>
              </a:spcBef>
              <a:spcAft>
                <a:spcPts val="0"/>
              </a:spcAft>
              <a:buClr>
                <a:srgbClr val="000000"/>
              </a:buClr>
              <a:buFont typeface="Arial"/>
              <a:buNone/>
              <a:defRPr sz="3000" b="0" i="0" u="none" strike="noStrike" cap="none">
                <a:solidFill>
                  <a:srgbClr val="9EABAE"/>
                </a:solidFill>
                <a:latin typeface="Calibri"/>
                <a:ea typeface="Calibri"/>
                <a:cs typeface="Calibri"/>
                <a:sym typeface="Calibri"/>
              </a:defRPr>
            </a:lvl5pPr>
            <a:lvl6pPr marR="0" lvl="5" algn="l" rtl="0">
              <a:lnSpc>
                <a:spcPct val="100000"/>
              </a:lnSpc>
              <a:spcBef>
                <a:spcPts val="0"/>
              </a:spcBef>
              <a:spcAft>
                <a:spcPts val="0"/>
              </a:spcAft>
              <a:buClr>
                <a:srgbClr val="000000"/>
              </a:buClr>
              <a:buFont typeface="Arial"/>
              <a:buNone/>
              <a:defRPr sz="3000" b="0" i="0" u="none" strike="noStrike" cap="none">
                <a:solidFill>
                  <a:srgbClr val="9EABAE"/>
                </a:solidFill>
                <a:latin typeface="Calibri"/>
                <a:ea typeface="Calibri"/>
                <a:cs typeface="Calibri"/>
                <a:sym typeface="Calibri"/>
              </a:defRPr>
            </a:lvl6pPr>
            <a:lvl7pPr marR="0" lvl="6" algn="l" rtl="0">
              <a:lnSpc>
                <a:spcPct val="100000"/>
              </a:lnSpc>
              <a:spcBef>
                <a:spcPts val="0"/>
              </a:spcBef>
              <a:spcAft>
                <a:spcPts val="0"/>
              </a:spcAft>
              <a:buClr>
                <a:srgbClr val="000000"/>
              </a:buClr>
              <a:buFont typeface="Arial"/>
              <a:buNone/>
              <a:defRPr sz="3000" b="0" i="0" u="none" strike="noStrike" cap="none">
                <a:solidFill>
                  <a:srgbClr val="9EABAE"/>
                </a:solidFill>
                <a:latin typeface="Calibri"/>
                <a:ea typeface="Calibri"/>
                <a:cs typeface="Calibri"/>
                <a:sym typeface="Calibri"/>
              </a:defRPr>
            </a:lvl7pPr>
            <a:lvl8pPr marR="0" lvl="7" algn="l" rtl="0">
              <a:lnSpc>
                <a:spcPct val="100000"/>
              </a:lnSpc>
              <a:spcBef>
                <a:spcPts val="0"/>
              </a:spcBef>
              <a:spcAft>
                <a:spcPts val="0"/>
              </a:spcAft>
              <a:buClr>
                <a:srgbClr val="000000"/>
              </a:buClr>
              <a:buFont typeface="Arial"/>
              <a:buNone/>
              <a:defRPr sz="3000" b="0" i="0" u="none" strike="noStrike" cap="none">
                <a:solidFill>
                  <a:srgbClr val="9EABAE"/>
                </a:solidFill>
                <a:latin typeface="Calibri"/>
                <a:ea typeface="Calibri"/>
                <a:cs typeface="Calibri"/>
                <a:sym typeface="Calibri"/>
              </a:defRPr>
            </a:lvl8pPr>
            <a:lvl9pPr marR="0" lvl="8" algn="l" rtl="0">
              <a:lnSpc>
                <a:spcPct val="100000"/>
              </a:lnSpc>
              <a:spcBef>
                <a:spcPts val="0"/>
              </a:spcBef>
              <a:spcAft>
                <a:spcPts val="0"/>
              </a:spcAft>
              <a:buClr>
                <a:srgbClr val="000000"/>
              </a:buClr>
              <a:buFont typeface="Arial"/>
              <a:buNone/>
              <a:defRPr sz="3000" b="0" i="0" u="none" strike="noStrike" cap="none">
                <a:solidFill>
                  <a:srgbClr val="9EABAE"/>
                </a:solidFill>
                <a:latin typeface="Calibri"/>
                <a:ea typeface="Calibri"/>
                <a:cs typeface="Calibri"/>
                <a:sym typeface="Calibri"/>
              </a:defRPr>
            </a:lvl9pPr>
          </a:lstStyle>
          <a:p>
            <a:pPr marL="457200" indent="-431800" algn="l">
              <a:lnSpc>
                <a:spcPct val="150000"/>
              </a:lnSpc>
              <a:buClr>
                <a:schemeClr val="tx2"/>
              </a:buClr>
              <a:buSzPts val="3200"/>
              <a:buFont typeface="Arial"/>
              <a:buChar char="●"/>
            </a:pPr>
            <a:r>
              <a:rPr lang="en-US" dirty="0"/>
              <a:t>Facilities and Administrative costs (aka F&amp;A, Indirect Costs or Overhead) are incurred at all levels within the institution, e.g., PI or Center, Dept., School, College(s), Central Support Units.</a:t>
            </a:r>
          </a:p>
          <a:p>
            <a:pPr marL="457200" indent="-431800" algn="l">
              <a:lnSpc>
                <a:spcPct val="150000"/>
              </a:lnSpc>
              <a:buClr>
                <a:schemeClr val="tx2"/>
              </a:buClr>
              <a:buSzPts val="3200"/>
              <a:buFont typeface="Arial"/>
              <a:buChar char="●"/>
            </a:pPr>
            <a:r>
              <a:rPr lang="en-US" dirty="0"/>
              <a:t>RCM has 3 different rates for F&amp;A cost recovery distribution to Colleges, depending on the type of grant or contract, adding complexity.</a:t>
            </a:r>
          </a:p>
          <a:p>
            <a:pPr marL="457200" indent="-431800" algn="l">
              <a:lnSpc>
                <a:spcPct val="150000"/>
              </a:lnSpc>
              <a:buClr>
                <a:schemeClr val="tx2"/>
              </a:buClr>
              <a:buSzPts val="3200"/>
              <a:buFont typeface="Arial"/>
              <a:buChar char="●"/>
            </a:pPr>
            <a:r>
              <a:rPr lang="en-US" dirty="0"/>
              <a:t>PIs do not necessarily receive F&amp;A shares to support lab costs or to incentivize </a:t>
            </a:r>
            <a:br>
              <a:rPr lang="en-US" dirty="0"/>
            </a:br>
            <a:r>
              <a:rPr lang="en-US" dirty="0"/>
              <a:t>further grant efforts.</a:t>
            </a:r>
          </a:p>
          <a:p>
            <a:pPr marL="457200" indent="-431800" algn="l">
              <a:lnSpc>
                <a:spcPct val="150000"/>
              </a:lnSpc>
              <a:buClr>
                <a:schemeClr val="tx2"/>
              </a:buClr>
              <a:buSzPts val="3200"/>
              <a:buFont typeface="Arial"/>
              <a:buChar char="●"/>
            </a:pPr>
            <a:endParaRPr lang="en-US" dirty="0"/>
          </a:p>
        </p:txBody>
      </p:sp>
      <p:sp>
        <p:nvSpPr>
          <p:cNvPr id="14" name="Google Shape;159;p17">
            <a:extLst>
              <a:ext uri="{FF2B5EF4-FFF2-40B4-BE49-F238E27FC236}">
                <a16:creationId xmlns:a16="http://schemas.microsoft.com/office/drawing/2014/main" id="{18789F65-77F9-B643-AB8B-6C02170146A3}"/>
              </a:ext>
            </a:extLst>
          </p:cNvPr>
          <p:cNvSpPr/>
          <p:nvPr/>
        </p:nvSpPr>
        <p:spPr>
          <a:xfrm>
            <a:off x="1291241" y="7442154"/>
            <a:ext cx="13940177" cy="2042088"/>
          </a:xfrm>
          <a:prstGeom prst="rect">
            <a:avLst/>
          </a:prstGeom>
          <a:solidFill>
            <a:srgbClr val="E2E9E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 name="Google Shape;162;p17">
            <a:extLst>
              <a:ext uri="{FF2B5EF4-FFF2-40B4-BE49-F238E27FC236}">
                <a16:creationId xmlns:a16="http://schemas.microsoft.com/office/drawing/2014/main" id="{EF8F7D27-2E15-AE46-9554-09A901B97C8A}"/>
              </a:ext>
            </a:extLst>
          </p:cNvPr>
          <p:cNvSpPr txBox="1"/>
          <p:nvPr/>
        </p:nvSpPr>
        <p:spPr>
          <a:xfrm>
            <a:off x="1701208" y="7805029"/>
            <a:ext cx="13530210" cy="598800"/>
          </a:xfrm>
          <a:prstGeom prst="rect">
            <a:avLst/>
          </a:prstGeom>
          <a:noFill/>
          <a:ln>
            <a:noFill/>
          </a:ln>
        </p:spPr>
        <p:txBody>
          <a:bodyPr spcFirstLastPara="1" wrap="square" lIns="91425" tIns="91425" rIns="91425" bIns="91425" anchor="ctr" anchorCtr="0">
            <a:noAutofit/>
          </a:bodyPr>
          <a:lstStyle/>
          <a:p>
            <a:pPr marL="0" lvl="0" indent="0" rtl="0">
              <a:spcBef>
                <a:spcPts val="0"/>
              </a:spcBef>
              <a:spcAft>
                <a:spcPts val="0"/>
              </a:spcAft>
              <a:buNone/>
            </a:pPr>
            <a:r>
              <a:rPr lang="en-US" sz="3200" b="1" dirty="0">
                <a:solidFill>
                  <a:srgbClr val="00275B"/>
                </a:solidFill>
                <a:latin typeface="Calibri"/>
                <a:ea typeface="Calibri"/>
                <a:cs typeface="Calibri"/>
                <a:sym typeface="Calibri"/>
              </a:rPr>
              <a:t>Q: Should F&amp;A distributions be simplified and made more transparent? </a:t>
            </a:r>
            <a:endParaRPr sz="3200" b="1" dirty="0">
              <a:solidFill>
                <a:srgbClr val="00275B"/>
              </a:solidFill>
              <a:latin typeface="Calibri"/>
              <a:ea typeface="Calibri"/>
              <a:cs typeface="Calibri"/>
              <a:sym typeface="Calibri"/>
            </a:endParaRPr>
          </a:p>
        </p:txBody>
      </p:sp>
      <p:sp>
        <p:nvSpPr>
          <p:cNvPr id="16" name="Google Shape;175;p17">
            <a:extLst>
              <a:ext uri="{FF2B5EF4-FFF2-40B4-BE49-F238E27FC236}">
                <a16:creationId xmlns:a16="http://schemas.microsoft.com/office/drawing/2014/main" id="{7D031F9C-33D5-A146-8A54-8DEEEBF1A578}"/>
              </a:ext>
            </a:extLst>
          </p:cNvPr>
          <p:cNvSpPr/>
          <p:nvPr/>
        </p:nvSpPr>
        <p:spPr>
          <a:xfrm>
            <a:off x="1867485" y="8835679"/>
            <a:ext cx="1326580" cy="483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 name="TextBox 19">
            <a:extLst>
              <a:ext uri="{FF2B5EF4-FFF2-40B4-BE49-F238E27FC236}">
                <a16:creationId xmlns:a16="http://schemas.microsoft.com/office/drawing/2014/main" id="{A6D56EBD-382B-DA46-8C73-1D51348D79A7}"/>
              </a:ext>
            </a:extLst>
          </p:cNvPr>
          <p:cNvSpPr txBox="1"/>
          <p:nvPr/>
        </p:nvSpPr>
        <p:spPr>
          <a:xfrm>
            <a:off x="15464246" y="5206224"/>
            <a:ext cx="4467497" cy="2042088"/>
          </a:xfrm>
          <a:prstGeom prst="rect">
            <a:avLst/>
          </a:prstGeom>
          <a:solidFill>
            <a:schemeClr val="bg2"/>
          </a:solidFill>
        </p:spPr>
        <p:txBody>
          <a:bodyPr wrap="square" lIns="182880" tIns="91440" rtlCol="0">
            <a:noAutofit/>
          </a:bodyPr>
          <a:lstStyle/>
          <a:p>
            <a:pPr marL="457200" indent="-436563">
              <a:lnSpc>
                <a:spcPct val="120000"/>
              </a:lnSpc>
              <a:spcBef>
                <a:spcPts val="400"/>
              </a:spcBef>
            </a:pPr>
            <a:r>
              <a:rPr lang="en-US" sz="2500" dirty="0">
                <a:solidFill>
                  <a:schemeClr val="bg1"/>
                </a:solidFill>
                <a:latin typeface="Calibri" panose="020F0502020204030204" pitchFamily="34" charset="0"/>
                <a:cs typeface="Calibri" panose="020F0502020204030204" pitchFamily="34" charset="0"/>
              </a:rPr>
              <a:t>2. 	GRAND CHALLENGES</a:t>
            </a:r>
          </a:p>
          <a:p>
            <a:pPr marL="457200" indent="-436563">
              <a:lnSpc>
                <a:spcPct val="120000"/>
              </a:lnSpc>
            </a:pPr>
            <a:endParaRPr lang="en-US" dirty="0">
              <a:solidFill>
                <a:schemeClr val="bg1"/>
              </a:solidFill>
              <a:latin typeface="Calibri" panose="020F0502020204030204" pitchFamily="34" charset="0"/>
              <a:cs typeface="Calibri" panose="020F0502020204030204" pitchFamily="34" charset="0"/>
            </a:endParaRPr>
          </a:p>
          <a:p>
            <a:pPr marL="457200" indent="-436563">
              <a:lnSpc>
                <a:spcPct val="120000"/>
              </a:lnSpc>
            </a:pPr>
            <a:r>
              <a:rPr lang="en-US" sz="2500" dirty="0">
                <a:solidFill>
                  <a:schemeClr val="bg1"/>
                </a:solidFill>
                <a:latin typeface="Calibri" panose="020F0502020204030204" pitchFamily="34" charset="0"/>
                <a:cs typeface="Calibri" panose="020F0502020204030204" pitchFamily="34" charset="0"/>
              </a:rPr>
              <a:t>	</a:t>
            </a:r>
            <a:r>
              <a:rPr lang="en-US" sz="2500" dirty="0">
                <a:solidFill>
                  <a:schemeClr val="bg1"/>
                </a:solidFill>
                <a:latin typeface="Calibri Light" panose="020F0302020204030204" pitchFamily="34" charset="0"/>
                <a:cs typeface="Calibri Light" panose="020F0302020204030204" pitchFamily="34" charset="0"/>
              </a:rPr>
              <a:t>Enabling discoveries that will shape the future.</a:t>
            </a:r>
          </a:p>
        </p:txBody>
      </p:sp>
    </p:spTree>
    <p:extLst>
      <p:ext uri="{BB962C8B-B14F-4D97-AF65-F5344CB8AC3E}">
        <p14:creationId xmlns:p14="http://schemas.microsoft.com/office/powerpoint/2010/main" val="1380661379"/>
      </p:ext>
    </p:extLst>
  </p:cSld>
  <p:clrMapOvr>
    <a:masterClrMapping/>
  </p:clrMapOvr>
</p:sld>
</file>

<file path=ppt/theme/theme1.xml><?xml version="1.0" encoding="utf-8"?>
<a:theme xmlns:a="http://schemas.openxmlformats.org/drawingml/2006/main" name="UofA Provost Theme">
  <a:themeElements>
    <a:clrScheme name="Office">
      <a:dk1>
        <a:srgbClr val="000000"/>
      </a:dk1>
      <a:lt1>
        <a:srgbClr val="FFFFFF"/>
      </a:lt1>
      <a:dk2>
        <a:srgbClr val="0C234B"/>
      </a:dk2>
      <a:lt2>
        <a:srgbClr val="AB0520"/>
      </a:lt2>
      <a:accent1>
        <a:srgbClr val="81D3EB"/>
      </a:accent1>
      <a:accent2>
        <a:srgbClr val="378DBD"/>
      </a:accent2>
      <a:accent3>
        <a:srgbClr val="1E5288"/>
      </a:accent3>
      <a:accent4>
        <a:srgbClr val="EF4056"/>
      </a:accent4>
      <a:accent5>
        <a:srgbClr val="8B0015"/>
      </a:accent5>
      <a:accent6>
        <a:srgbClr val="007D84"/>
      </a:accent6>
      <a:hlink>
        <a:srgbClr val="E2E9EB"/>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7249</TotalTime>
  <Words>2676</Words>
  <Application>Microsoft Macintosh PowerPoint</Application>
  <PresentationFormat>Custom</PresentationFormat>
  <Paragraphs>235</Paragraphs>
  <Slides>24</Slides>
  <Notes>24</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24</vt:i4>
      </vt:variant>
    </vt:vector>
  </HeadingPairs>
  <TitlesOfParts>
    <vt:vector size="28" baseType="lpstr">
      <vt:lpstr>Arial</vt:lpstr>
      <vt:lpstr>Calibri</vt:lpstr>
      <vt:lpstr>Calibri Light</vt:lpstr>
      <vt:lpstr>UofA Provost Theme</vt:lpstr>
      <vt:lpstr>Proposed transition of  Responsibility Center Management (RCM) to  Activity Informed Budgeting (AIB)  ⎯ Guiding Principles</vt:lpstr>
      <vt:lpstr>Process, to date …</vt:lpstr>
      <vt:lpstr>Notes …</vt:lpstr>
      <vt:lpstr>1. LOWERED COMPLEXITY </vt:lpstr>
      <vt:lpstr>2. Weight all UNDERGRADUATE SCH equally</vt:lpstr>
      <vt:lpstr>3. CONTINUE TO FUND TEACHING EFFORT</vt:lpstr>
      <vt:lpstr>4. Reward positive student outcomes</vt:lpstr>
      <vt:lpstr>5. Encourage inter/multi-disciplinary  innovation, teaching and research</vt:lpstr>
      <vt:lpstr>6. SIMPLIFY F&amp;A distribution AND ENSURE TRANSPARENCY</vt:lpstr>
      <vt:lpstr>7. Stimulate and Reward innovation and growth</vt:lpstr>
      <vt:lpstr>8. Fund CENTRAL Support Units in proportion to activity, where appropriate</vt:lpstr>
      <vt:lpstr>9. Simplify activity taxes and space charges</vt:lpstr>
      <vt:lpstr>10. Treat all tuition revenue the same,  no matter the delivery platform</vt:lpstr>
      <vt:lpstr>11. Develop consistent activity-INFORMED allocations to units within Colleges</vt:lpstr>
      <vt:lpstr>12. Prevent deficit budgeting</vt:lpstr>
      <vt:lpstr>13. ESTABLISH ACTIVITY-INFORMED BUDGETS FOR CENTRAL SUPPORT UNITS</vt:lpstr>
      <vt:lpstr>14. MANAGE ADEQUATE funds centrally to meet institutional strategic needs</vt:lpstr>
      <vt:lpstr>15. Budgets to include an Activity Informed component and a Strategic Budget Adjustment component</vt:lpstr>
      <vt:lpstr>16. Ensure 100% transparency on budget and finance data</vt:lpstr>
      <vt:lpstr>17. Ensure General Education IS FUNDED appropriately, without perverse incentives</vt:lpstr>
      <vt:lpstr>18. Continue with current-year (forecast) budgeting</vt:lpstr>
      <vt:lpstr>19. EXCLUDE COOPERATIVE EXTENSION FROM AIB</vt:lpstr>
      <vt:lpstr>Summary of Guiding Principles (not in priority order!)</vt:lpstr>
      <vt:lpstr>QUESTIONS &amp; DISCUSSION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Sample Presentation Title</dc:title>
  <dc:creator>Rulney, Lisa</dc:creator>
  <cp:lastModifiedBy>Folks, Liesl - (liesl)</cp:lastModifiedBy>
  <cp:revision>130</cp:revision>
  <cp:lastPrinted>2020-11-10T19:41:41Z</cp:lastPrinted>
  <dcterms:modified xsi:type="dcterms:W3CDTF">2020-11-17T00:00:41Z</dcterms:modified>
</cp:coreProperties>
</file>