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15"/>
  </p:notesMasterIdLst>
  <p:handoutMasterIdLst>
    <p:handoutMasterId r:id="rId16"/>
  </p:handoutMasterIdLst>
  <p:sldIdLst>
    <p:sldId id="404" r:id="rId4"/>
    <p:sldId id="557" r:id="rId5"/>
    <p:sldId id="558" r:id="rId6"/>
    <p:sldId id="559" r:id="rId7"/>
    <p:sldId id="560" r:id="rId8"/>
    <p:sldId id="561" r:id="rId9"/>
    <p:sldId id="566" r:id="rId10"/>
    <p:sldId id="562" r:id="rId11"/>
    <p:sldId id="563" r:id="rId12"/>
    <p:sldId id="565" r:id="rId13"/>
    <p:sldId id="564" r:id="rId1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60"/>
  </p:normalViewPr>
  <p:slideViewPr>
    <p:cSldViewPr>
      <p:cViewPr varScale="1">
        <p:scale>
          <a:sx n="123" d="100"/>
          <a:sy n="123" d="100"/>
        </p:scale>
        <p:origin x="522"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atin typeface="Arial" pitchFamily="34" charset="0"/>
              </a:defRPr>
            </a:lvl1pPr>
          </a:lstStyle>
          <a:p>
            <a:pPr>
              <a:defRPr/>
            </a:pPr>
            <a:fld id="{60DA263C-49C5-4396-ADD0-3AF07BB8A875}" type="datetimeFigureOut">
              <a:rPr lang="en-US"/>
              <a:pPr>
                <a:defRPr/>
              </a:pPr>
              <a:t>7/21/2020</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atin typeface="Arial" pitchFamily="34" charset="0"/>
              </a:defRPr>
            </a:lvl1pPr>
          </a:lstStyle>
          <a:p>
            <a:pPr>
              <a:defRPr/>
            </a:pPr>
            <a:fld id="{A960B790-4A77-4B32-AF10-AEE79837A83A}"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138"/>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6513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416425"/>
            <a:ext cx="5486400" cy="41830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29675"/>
            <a:ext cx="2971800" cy="465138"/>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829675"/>
            <a:ext cx="2971800" cy="46513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001E26C-DAD9-4655-9DC0-30E14C87079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0E9F7-9E5C-4359-8242-02830846CB3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8BF73D-79A3-4AE1-BAED-BDD11F54EC1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6111D2-9DC2-4FF7-925D-97C9CAF8DC02}"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6C45C-3555-4B89-9F8E-3DD23C4B4AB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111D2-9DC2-4FF7-925D-97C9CAF8DC02}"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6C45C-3555-4B89-9F8E-3DD23C4B4AB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6111D2-9DC2-4FF7-925D-97C9CAF8DC02}"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6C45C-3555-4B89-9F8E-3DD23C4B4AB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6111D2-9DC2-4FF7-925D-97C9CAF8DC02}" type="datetimeFigureOut">
              <a:rPr lang="en-US" smtClean="0"/>
              <a:pPr/>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6C45C-3555-4B89-9F8E-3DD23C4B4AB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6111D2-9DC2-4FF7-925D-97C9CAF8DC02}" type="datetimeFigureOut">
              <a:rPr lang="en-US" smtClean="0"/>
              <a:pPr/>
              <a:t>7/21/2020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F6C45C-3555-4B89-9F8E-3DD23C4B4AB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6111D2-9DC2-4FF7-925D-97C9CAF8DC02}" type="datetimeFigureOut">
              <a:rPr lang="en-US" smtClean="0"/>
              <a:pPr/>
              <a:t>7/21/2020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F6C45C-3555-4B89-9F8E-3DD23C4B4AB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111D2-9DC2-4FF7-925D-97C9CAF8DC02}" type="datetimeFigureOut">
              <a:rPr lang="en-US" smtClean="0"/>
              <a:pPr/>
              <a:t>7/21/2020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F6C45C-3555-4B89-9F8E-3DD23C4B4AB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6111D2-9DC2-4FF7-925D-97C9CAF8DC02}" type="datetimeFigureOut">
              <a:rPr lang="en-US" smtClean="0"/>
              <a:pPr/>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6C45C-3555-4B89-9F8E-3DD23C4B4A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2"/>
          </p:nvPr>
        </p:nvSpPr>
        <p:spPr/>
        <p:txBody>
          <a:bodyPr/>
          <a:lstStyle/>
          <a:p>
            <a:pPr>
              <a:defRPr/>
            </a:pP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6111D2-9DC2-4FF7-925D-97C9CAF8DC02}" type="datetimeFigureOut">
              <a:rPr lang="en-US" smtClean="0"/>
              <a:pPr/>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6C45C-3555-4B89-9F8E-3DD23C4B4AB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111D2-9DC2-4FF7-925D-97C9CAF8DC02}"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6C45C-3555-4B89-9F8E-3DD23C4B4AB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111D2-9DC2-4FF7-925D-97C9CAF8DC02}"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6C45C-3555-4B89-9F8E-3DD23C4B4AB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965392C-DD4F-4203-B7DB-4380BF6E997B}"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22CDE-C5E2-4AE0-A948-21409804D746}"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65392C-DD4F-4203-B7DB-4380BF6E997B}"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22CDE-C5E2-4AE0-A948-21409804D746}"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65392C-DD4F-4203-B7DB-4380BF6E997B}"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22CDE-C5E2-4AE0-A948-21409804D746}"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65392C-DD4F-4203-B7DB-4380BF6E997B}" type="datetimeFigureOut">
              <a:rPr lang="en-US" smtClean="0"/>
              <a:pPr/>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22CDE-C5E2-4AE0-A948-21409804D746}"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65392C-DD4F-4203-B7DB-4380BF6E997B}" type="datetimeFigureOut">
              <a:rPr lang="en-US" smtClean="0"/>
              <a:pPr/>
              <a:t>7/21/2020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D22CDE-C5E2-4AE0-A948-21409804D746}"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65392C-DD4F-4203-B7DB-4380BF6E997B}" type="datetimeFigureOut">
              <a:rPr lang="en-US" smtClean="0"/>
              <a:pPr/>
              <a:t>7/21/2020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D22CDE-C5E2-4AE0-A948-21409804D746}"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5392C-DD4F-4203-B7DB-4380BF6E997B}" type="datetimeFigureOut">
              <a:rPr lang="en-US" smtClean="0"/>
              <a:pPr/>
              <a:t>7/21/2020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D22CDE-C5E2-4AE0-A948-21409804D7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F1422745-6FC8-48E1-BC73-33082A504760}" type="slidenum">
              <a:rPr lang="en-US" smtClean="0"/>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65392C-DD4F-4203-B7DB-4380BF6E997B}" type="datetimeFigureOut">
              <a:rPr lang="en-US" smtClean="0"/>
              <a:pPr/>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22CDE-C5E2-4AE0-A948-21409804D746}"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65392C-DD4F-4203-B7DB-4380BF6E997B}" type="datetimeFigureOut">
              <a:rPr lang="en-US" smtClean="0"/>
              <a:pPr/>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22CDE-C5E2-4AE0-A948-21409804D746}"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65392C-DD4F-4203-B7DB-4380BF6E997B}"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22CDE-C5E2-4AE0-A948-21409804D746}"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65392C-DD4F-4203-B7DB-4380BF6E997B}"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22CDE-C5E2-4AE0-A948-21409804D7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E9162C-9275-4BBB-BC64-0ED75612F30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0EBAD8-E052-4E09-8AEF-3966B7DA0E2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A72843A-EE0C-488E-8727-2B3D677A708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381162-80BA-410B-A1FE-3C987EDD446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5FD1A5-E07E-474C-9C25-2EE706A67D1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58D9BD-A714-4430-883E-3813AA0662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F1422745-6FC8-48E1-BC73-33082A504760}" type="slidenum">
              <a:rPr lang="en-US"/>
              <a:pPr>
                <a:defRPr/>
              </a:pPr>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477002" y="6289490"/>
            <a:ext cx="2385870" cy="38406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111D2-9DC2-4FF7-925D-97C9CAF8DC02}" type="datetimeFigureOut">
              <a:rPr lang="en-US" smtClean="0"/>
              <a:pPr/>
              <a:t>7/21/2020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6C45C-3555-4B89-9F8E-3DD23C4B4A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65392C-DD4F-4203-B7DB-4380BF6E997B}" type="datetimeFigureOut">
              <a:rPr lang="en-US" smtClean="0"/>
              <a:pPr/>
              <a:t>7/21/2020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22CDE-C5E2-4AE0-A948-21409804D7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2590800"/>
            <a:ext cx="8534400" cy="1470025"/>
          </a:xfrm>
        </p:spPr>
        <p:txBody>
          <a:bodyPr/>
          <a:lstStyle/>
          <a:p>
            <a:r>
              <a:rPr lang="en-US" dirty="0"/>
              <a:t>Masks Work!</a:t>
            </a:r>
            <a:br>
              <a:rPr lang="en-US" dirty="0"/>
            </a:br>
            <a:r>
              <a:rPr lang="en-US" dirty="0"/>
              <a:t>Use Them</a:t>
            </a:r>
          </a:p>
        </p:txBody>
      </p:sp>
      <p:sp>
        <p:nvSpPr>
          <p:cNvPr id="73730" name="Rectangle 2"/>
          <p:cNvSpPr>
            <a:spLocks noGrp="1" noChangeArrowheads="1"/>
          </p:cNvSpPr>
          <p:nvPr>
            <p:ph type="subTitle" idx="1"/>
          </p:nvPr>
        </p:nvSpPr>
        <p:spPr>
          <a:xfrm>
            <a:off x="1371600" y="4495800"/>
            <a:ext cx="6400800" cy="1752600"/>
          </a:xfrm>
        </p:spPr>
        <p:txBody>
          <a:bodyPr>
            <a:normAutofit fontScale="70000" lnSpcReduction="20000"/>
          </a:bodyPr>
          <a:lstStyle/>
          <a:p>
            <a:pPr algn="ctr">
              <a:lnSpc>
                <a:spcPct val="80000"/>
              </a:lnSpc>
              <a:buFont typeface="Wingdings" pitchFamily="2" charset="2"/>
              <a:buNone/>
            </a:pPr>
            <a:endParaRPr lang="en-US" b="1" dirty="0">
              <a:solidFill>
                <a:schemeClr val="hlink"/>
              </a:solidFill>
            </a:endParaRPr>
          </a:p>
          <a:p>
            <a:pPr eaLnBrk="1" hangingPunct="1"/>
            <a:r>
              <a:rPr lang="en-US" dirty="0"/>
              <a:t>Jeffrey C. </a:t>
            </a:r>
            <a:r>
              <a:rPr lang="en-US" dirty="0" err="1"/>
              <a:t>Silvertooth</a:t>
            </a:r>
            <a:endParaRPr lang="en-US" dirty="0"/>
          </a:p>
          <a:p>
            <a:pPr eaLnBrk="1" hangingPunct="1"/>
            <a:r>
              <a:rPr lang="en-US" dirty="0"/>
              <a:t>Associate Dean</a:t>
            </a:r>
          </a:p>
          <a:p>
            <a:pPr eaLnBrk="1" hangingPunct="1"/>
            <a:r>
              <a:rPr lang="en-US" dirty="0"/>
              <a:t>Director for Economic Development and Extension</a:t>
            </a:r>
          </a:p>
          <a:p>
            <a:pPr algn="ctr">
              <a:lnSpc>
                <a:spcPct val="80000"/>
              </a:lnSpc>
              <a:buFont typeface="Wingdings" pitchFamily="2" charset="2"/>
              <a:buNone/>
            </a:pPr>
            <a:endParaRPr lang="en-US" b="1" dirty="0">
              <a:solidFill>
                <a:schemeClr val="hlink"/>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34" y="804116"/>
            <a:ext cx="6752526" cy="1086992"/>
          </a:xfrm>
          <a:prstGeom prst="rect">
            <a:avLst/>
          </a:prstGeom>
        </p:spPr>
      </p:pic>
    </p:spTree>
    <p:extLst>
      <p:ext uri="{BB962C8B-B14F-4D97-AF65-F5344CB8AC3E}">
        <p14:creationId xmlns:p14="http://schemas.microsoft.com/office/powerpoint/2010/main" val="1131350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0" y="1524000"/>
            <a:ext cx="4998805" cy="5231308"/>
          </a:xfrm>
          <a:prstGeom prst="rect">
            <a:avLst/>
          </a:prstGeom>
        </p:spPr>
      </p:pic>
      <p:sp>
        <p:nvSpPr>
          <p:cNvPr id="3" name="Title 2"/>
          <p:cNvSpPr>
            <a:spLocks noGrp="1"/>
          </p:cNvSpPr>
          <p:nvPr>
            <p:ph type="title"/>
          </p:nvPr>
        </p:nvSpPr>
        <p:spPr/>
        <p:txBody>
          <a:bodyPr/>
          <a:lstStyle/>
          <a:p>
            <a:r>
              <a:rPr lang="en-US" dirty="0"/>
              <a:t>Masks Work!</a:t>
            </a:r>
          </a:p>
        </p:txBody>
      </p:sp>
    </p:spTree>
    <p:extLst>
      <p:ext uri="{BB962C8B-B14F-4D97-AF65-F5344CB8AC3E}">
        <p14:creationId xmlns:p14="http://schemas.microsoft.com/office/powerpoint/2010/main" val="1257450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96E608-E0FD-4B49-8671-DDC46049D123}"/>
              </a:ext>
            </a:extLst>
          </p:cNvPr>
          <p:cNvPicPr>
            <a:picLocks noChangeAspect="1"/>
          </p:cNvPicPr>
          <p:nvPr/>
        </p:nvPicPr>
        <p:blipFill>
          <a:blip r:embed="rId2"/>
          <a:stretch>
            <a:fillRect/>
          </a:stretch>
        </p:blipFill>
        <p:spPr>
          <a:xfrm>
            <a:off x="2043545" y="1887055"/>
            <a:ext cx="4912757" cy="4113695"/>
          </a:xfrm>
          <a:prstGeom prst="rect">
            <a:avLst/>
          </a:prstGeom>
        </p:spPr>
      </p:pic>
      <p:sp>
        <p:nvSpPr>
          <p:cNvPr id="3" name="Title 2">
            <a:extLst>
              <a:ext uri="{FF2B5EF4-FFF2-40B4-BE49-F238E27FC236}">
                <a16:creationId xmlns:a16="http://schemas.microsoft.com/office/drawing/2014/main" id="{39B2A6F3-12A7-4A54-AB5B-9A9D5359C32B}"/>
              </a:ext>
            </a:extLst>
          </p:cNvPr>
          <p:cNvSpPr>
            <a:spLocks noGrp="1"/>
          </p:cNvSpPr>
          <p:nvPr>
            <p:ph type="title"/>
          </p:nvPr>
        </p:nvSpPr>
        <p:spPr>
          <a:xfrm>
            <a:off x="628650" y="892884"/>
            <a:ext cx="7886700" cy="994172"/>
          </a:xfrm>
        </p:spPr>
        <p:txBody>
          <a:bodyPr/>
          <a:lstStyle/>
          <a:p>
            <a:pPr algn="ctr"/>
            <a:r>
              <a:rPr lang="en-US" b="1" dirty="0"/>
              <a:t>Masks Work – Use Them!</a:t>
            </a:r>
          </a:p>
        </p:txBody>
      </p:sp>
    </p:spTree>
    <p:extLst>
      <p:ext uri="{BB962C8B-B14F-4D97-AF65-F5344CB8AC3E}">
        <p14:creationId xmlns:p14="http://schemas.microsoft.com/office/powerpoint/2010/main" val="3971434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8597-E682-42F0-9586-5E9FD41EC163}"/>
              </a:ext>
            </a:extLst>
          </p:cNvPr>
          <p:cNvSpPr>
            <a:spLocks noGrp="1"/>
          </p:cNvSpPr>
          <p:nvPr>
            <p:ph type="title"/>
          </p:nvPr>
        </p:nvSpPr>
        <p:spPr>
          <a:xfrm>
            <a:off x="0" y="1131094"/>
            <a:ext cx="9144000" cy="994172"/>
          </a:xfrm>
        </p:spPr>
        <p:txBody>
          <a:bodyPr/>
          <a:lstStyle/>
          <a:p>
            <a:pPr algn="ctr"/>
            <a:r>
              <a:rPr lang="en-US" b="1" dirty="0"/>
              <a:t>COVID-19/SARS-CoV-2 Wins Virulent Virus Trifecta</a:t>
            </a:r>
          </a:p>
        </p:txBody>
      </p:sp>
      <p:pic>
        <p:nvPicPr>
          <p:cNvPr id="4" name="Picture 3">
            <a:extLst>
              <a:ext uri="{FF2B5EF4-FFF2-40B4-BE49-F238E27FC236}">
                <a16:creationId xmlns:a16="http://schemas.microsoft.com/office/drawing/2014/main" id="{5C953EC3-4CAF-40C4-81D4-995A27391E64}"/>
              </a:ext>
            </a:extLst>
          </p:cNvPr>
          <p:cNvPicPr>
            <a:picLocks noChangeAspect="1"/>
          </p:cNvPicPr>
          <p:nvPr/>
        </p:nvPicPr>
        <p:blipFill>
          <a:blip r:embed="rId2"/>
          <a:stretch>
            <a:fillRect/>
          </a:stretch>
        </p:blipFill>
        <p:spPr>
          <a:xfrm>
            <a:off x="716712" y="2561359"/>
            <a:ext cx="7896247" cy="1870658"/>
          </a:xfrm>
          <a:prstGeom prst="rect">
            <a:avLst/>
          </a:prstGeom>
        </p:spPr>
      </p:pic>
      <p:sp>
        <p:nvSpPr>
          <p:cNvPr id="3" name="TextBox 2">
            <a:extLst>
              <a:ext uri="{FF2B5EF4-FFF2-40B4-BE49-F238E27FC236}">
                <a16:creationId xmlns:a16="http://schemas.microsoft.com/office/drawing/2014/main" id="{1F0D3C9E-D4F8-4085-9348-BA2E7414438F}"/>
              </a:ext>
            </a:extLst>
          </p:cNvPr>
          <p:cNvSpPr txBox="1"/>
          <p:nvPr/>
        </p:nvSpPr>
        <p:spPr>
          <a:xfrm>
            <a:off x="581186" y="4838377"/>
            <a:ext cx="6654585" cy="646331"/>
          </a:xfrm>
          <a:prstGeom prst="rect">
            <a:avLst/>
          </a:prstGeom>
          <a:noFill/>
        </p:spPr>
        <p:txBody>
          <a:bodyPr wrap="square" rtlCol="0">
            <a:spAutoFit/>
          </a:bodyPr>
          <a:lstStyle/>
          <a:p>
            <a:r>
              <a:rPr lang="en-US" dirty="0"/>
              <a:t>Note: Morbidity is the state of being symptomatic or unhealthy for a disease or condition. </a:t>
            </a:r>
          </a:p>
        </p:txBody>
      </p:sp>
    </p:spTree>
    <p:extLst>
      <p:ext uri="{BB962C8B-B14F-4D97-AF65-F5344CB8AC3E}">
        <p14:creationId xmlns:p14="http://schemas.microsoft.com/office/powerpoint/2010/main" val="1306722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12260-1D05-44F8-9A0F-11D9B5BFC6FF}"/>
              </a:ext>
            </a:extLst>
          </p:cNvPr>
          <p:cNvSpPr>
            <a:spLocks noGrp="1"/>
          </p:cNvSpPr>
          <p:nvPr>
            <p:ph type="title"/>
          </p:nvPr>
        </p:nvSpPr>
        <p:spPr/>
        <p:txBody>
          <a:bodyPr/>
          <a:lstStyle/>
          <a:p>
            <a:r>
              <a:rPr lang="en-US" dirty="0"/>
              <a:t>Dr. Timothy </a:t>
            </a:r>
            <a:r>
              <a:rPr lang="en-US" dirty="0" err="1"/>
              <a:t>Lant</a:t>
            </a:r>
            <a:r>
              <a:rPr lang="en-US" dirty="0"/>
              <a:t> &amp; Dr. Joshua </a:t>
            </a:r>
            <a:r>
              <a:rPr lang="en-US" dirty="0" err="1"/>
              <a:t>LaBaer</a:t>
            </a:r>
            <a:r>
              <a:rPr lang="en-US" dirty="0"/>
              <a:t>, ASU</a:t>
            </a:r>
          </a:p>
        </p:txBody>
      </p:sp>
      <p:pic>
        <p:nvPicPr>
          <p:cNvPr id="3" name="Picture 2">
            <a:extLst>
              <a:ext uri="{FF2B5EF4-FFF2-40B4-BE49-F238E27FC236}">
                <a16:creationId xmlns:a16="http://schemas.microsoft.com/office/drawing/2014/main" id="{AE7A43D3-97EC-4BAB-BE5E-947BED6B84E1}"/>
              </a:ext>
            </a:extLst>
          </p:cNvPr>
          <p:cNvPicPr>
            <a:picLocks noChangeAspect="1"/>
          </p:cNvPicPr>
          <p:nvPr/>
        </p:nvPicPr>
        <p:blipFill>
          <a:blip r:embed="rId2"/>
          <a:stretch>
            <a:fillRect/>
          </a:stretch>
        </p:blipFill>
        <p:spPr>
          <a:xfrm>
            <a:off x="755543" y="1764330"/>
            <a:ext cx="7639109" cy="3962577"/>
          </a:xfrm>
          <a:prstGeom prst="rect">
            <a:avLst/>
          </a:prstGeom>
        </p:spPr>
      </p:pic>
    </p:spTree>
    <p:extLst>
      <p:ext uri="{BB962C8B-B14F-4D97-AF65-F5344CB8AC3E}">
        <p14:creationId xmlns:p14="http://schemas.microsoft.com/office/powerpoint/2010/main" val="2773154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6E7FEB-CE23-4FE8-9FB7-7BB612A1078E}"/>
              </a:ext>
            </a:extLst>
          </p:cNvPr>
          <p:cNvPicPr>
            <a:picLocks noChangeAspect="1"/>
          </p:cNvPicPr>
          <p:nvPr/>
        </p:nvPicPr>
        <p:blipFill>
          <a:blip r:embed="rId2"/>
          <a:stretch>
            <a:fillRect/>
          </a:stretch>
        </p:blipFill>
        <p:spPr>
          <a:xfrm>
            <a:off x="2563032" y="971269"/>
            <a:ext cx="3609168" cy="4992920"/>
          </a:xfrm>
          <a:prstGeom prst="rect">
            <a:avLst/>
          </a:prstGeom>
        </p:spPr>
      </p:pic>
      <p:sp>
        <p:nvSpPr>
          <p:cNvPr id="5" name="TextBox 4">
            <a:extLst>
              <a:ext uri="{FF2B5EF4-FFF2-40B4-BE49-F238E27FC236}">
                <a16:creationId xmlns:a16="http://schemas.microsoft.com/office/drawing/2014/main" id="{DAA3114D-2871-4C2A-9675-2A5C47FA5CDD}"/>
              </a:ext>
            </a:extLst>
          </p:cNvPr>
          <p:cNvSpPr txBox="1"/>
          <p:nvPr/>
        </p:nvSpPr>
        <p:spPr>
          <a:xfrm>
            <a:off x="2446883" y="5196542"/>
            <a:ext cx="4250234" cy="507831"/>
          </a:xfrm>
          <a:prstGeom prst="rect">
            <a:avLst/>
          </a:prstGeom>
          <a:noFill/>
        </p:spPr>
        <p:txBody>
          <a:bodyPr wrap="square" rtlCol="0">
            <a:spAutoFit/>
          </a:bodyPr>
          <a:lstStyle/>
          <a:p>
            <a:r>
              <a:rPr lang="en-US" sz="900" dirty="0">
                <a:solidFill>
                  <a:srgbClr val="000000"/>
                </a:solidFill>
                <a:latin typeface="Arial" panose="020B0604020202020204" pitchFamily="34" charset="0"/>
              </a:rPr>
              <a:t>Created by: Joe K. Gerald, MD, PhD (Associate Professor, Zuckerman College of Public Health, with gratitude to Patrick Wightman, PhD, MPP from the UA Center for Population Health Sciences for assistance with data analysis. </a:t>
            </a:r>
            <a:endParaRPr lang="en-US" sz="900" dirty="0"/>
          </a:p>
        </p:txBody>
      </p:sp>
    </p:spTree>
    <p:extLst>
      <p:ext uri="{BB962C8B-B14F-4D97-AF65-F5344CB8AC3E}">
        <p14:creationId xmlns:p14="http://schemas.microsoft.com/office/powerpoint/2010/main" val="2373101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B1280F6D-EDEE-4D8E-A7CE-F6C6607B38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3828" y="1318022"/>
            <a:ext cx="5036344" cy="4221956"/>
          </a:xfrm>
          <a:prstGeom prst="rect">
            <a:avLst/>
          </a:prstGeom>
        </p:spPr>
      </p:pic>
    </p:spTree>
    <p:extLst>
      <p:ext uri="{BB962C8B-B14F-4D97-AF65-F5344CB8AC3E}">
        <p14:creationId xmlns:p14="http://schemas.microsoft.com/office/powerpoint/2010/main" val="624081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96E608-E0FD-4B49-8671-DDC46049D123}"/>
              </a:ext>
            </a:extLst>
          </p:cNvPr>
          <p:cNvPicPr>
            <a:picLocks noChangeAspect="1"/>
          </p:cNvPicPr>
          <p:nvPr/>
        </p:nvPicPr>
        <p:blipFill>
          <a:blip r:embed="rId2"/>
          <a:stretch>
            <a:fillRect/>
          </a:stretch>
        </p:blipFill>
        <p:spPr>
          <a:xfrm>
            <a:off x="2043545" y="1887055"/>
            <a:ext cx="4912757" cy="4113695"/>
          </a:xfrm>
          <a:prstGeom prst="rect">
            <a:avLst/>
          </a:prstGeom>
        </p:spPr>
      </p:pic>
      <p:sp>
        <p:nvSpPr>
          <p:cNvPr id="3" name="Title 2">
            <a:extLst>
              <a:ext uri="{FF2B5EF4-FFF2-40B4-BE49-F238E27FC236}">
                <a16:creationId xmlns:a16="http://schemas.microsoft.com/office/drawing/2014/main" id="{39B2A6F3-12A7-4A54-AB5B-9A9D5359C32B}"/>
              </a:ext>
            </a:extLst>
          </p:cNvPr>
          <p:cNvSpPr>
            <a:spLocks noGrp="1"/>
          </p:cNvSpPr>
          <p:nvPr>
            <p:ph type="title"/>
          </p:nvPr>
        </p:nvSpPr>
        <p:spPr>
          <a:xfrm>
            <a:off x="628650" y="892884"/>
            <a:ext cx="7886700" cy="994172"/>
          </a:xfrm>
        </p:spPr>
        <p:txBody>
          <a:bodyPr/>
          <a:lstStyle/>
          <a:p>
            <a:pPr algn="ctr"/>
            <a:r>
              <a:rPr lang="en-US" b="1" dirty="0"/>
              <a:t>Masks Work – Use Them!</a:t>
            </a:r>
          </a:p>
        </p:txBody>
      </p:sp>
    </p:spTree>
    <p:extLst>
      <p:ext uri="{BB962C8B-B14F-4D97-AF65-F5344CB8AC3E}">
        <p14:creationId xmlns:p14="http://schemas.microsoft.com/office/powerpoint/2010/main" val="3496826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ood&#10;&#10;Description automatically generated">
            <a:extLst>
              <a:ext uri="{FF2B5EF4-FFF2-40B4-BE49-F238E27FC236}">
                <a16:creationId xmlns:a16="http://schemas.microsoft.com/office/drawing/2014/main" id="{84E64F3B-7EBE-4304-A80A-26EDBE80C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374" y="168608"/>
            <a:ext cx="7722382" cy="6079792"/>
          </a:xfrm>
          <a:prstGeom prst="rect">
            <a:avLst/>
          </a:prstGeom>
        </p:spPr>
      </p:pic>
    </p:spTree>
    <p:extLst>
      <p:ext uri="{BB962C8B-B14F-4D97-AF65-F5344CB8AC3E}">
        <p14:creationId xmlns:p14="http://schemas.microsoft.com/office/powerpoint/2010/main" val="1439948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39155B-28FF-45D2-9F23-548524448E5A}"/>
              </a:ext>
            </a:extLst>
          </p:cNvPr>
          <p:cNvPicPr>
            <a:picLocks noChangeAspect="1"/>
          </p:cNvPicPr>
          <p:nvPr/>
        </p:nvPicPr>
        <p:blipFill>
          <a:blip r:embed="rId2"/>
          <a:stretch>
            <a:fillRect/>
          </a:stretch>
        </p:blipFill>
        <p:spPr>
          <a:xfrm>
            <a:off x="79994" y="962434"/>
            <a:ext cx="3058061" cy="4806253"/>
          </a:xfrm>
          <a:prstGeom prst="rect">
            <a:avLst/>
          </a:prstGeom>
        </p:spPr>
      </p:pic>
      <p:pic>
        <p:nvPicPr>
          <p:cNvPr id="8" name="Picture 7">
            <a:extLst>
              <a:ext uri="{FF2B5EF4-FFF2-40B4-BE49-F238E27FC236}">
                <a16:creationId xmlns:a16="http://schemas.microsoft.com/office/drawing/2014/main" id="{1E066248-0E5C-408F-8635-1577CB0B8CBD}"/>
              </a:ext>
            </a:extLst>
          </p:cNvPr>
          <p:cNvPicPr>
            <a:picLocks noChangeAspect="1"/>
          </p:cNvPicPr>
          <p:nvPr/>
        </p:nvPicPr>
        <p:blipFill>
          <a:blip r:embed="rId3"/>
          <a:stretch>
            <a:fillRect/>
          </a:stretch>
        </p:blipFill>
        <p:spPr>
          <a:xfrm>
            <a:off x="3147698" y="2430567"/>
            <a:ext cx="2943225" cy="2200275"/>
          </a:xfrm>
          <a:prstGeom prst="rect">
            <a:avLst/>
          </a:prstGeom>
        </p:spPr>
      </p:pic>
      <p:sp>
        <p:nvSpPr>
          <p:cNvPr id="9" name="TextBox 8">
            <a:extLst>
              <a:ext uri="{FF2B5EF4-FFF2-40B4-BE49-F238E27FC236}">
                <a16:creationId xmlns:a16="http://schemas.microsoft.com/office/drawing/2014/main" id="{0D9B80B2-A6BD-4317-91CC-02AB432396C7}"/>
              </a:ext>
            </a:extLst>
          </p:cNvPr>
          <p:cNvSpPr txBox="1"/>
          <p:nvPr/>
        </p:nvSpPr>
        <p:spPr>
          <a:xfrm>
            <a:off x="4137432" y="1133397"/>
            <a:ext cx="1953491" cy="738664"/>
          </a:xfrm>
          <a:prstGeom prst="rect">
            <a:avLst/>
          </a:prstGeom>
          <a:noFill/>
        </p:spPr>
        <p:txBody>
          <a:bodyPr wrap="square" rtlCol="0">
            <a:spAutoFit/>
          </a:bodyPr>
          <a:lstStyle/>
          <a:p>
            <a:r>
              <a:rPr lang="en-US" sz="2100" b="1" dirty="0"/>
              <a:t>Healthy Lungs</a:t>
            </a:r>
          </a:p>
        </p:txBody>
      </p:sp>
      <p:cxnSp>
        <p:nvCxnSpPr>
          <p:cNvPr id="11" name="Straight Arrow Connector 10">
            <a:extLst>
              <a:ext uri="{FF2B5EF4-FFF2-40B4-BE49-F238E27FC236}">
                <a16:creationId xmlns:a16="http://schemas.microsoft.com/office/drawing/2014/main" id="{4690987F-17FB-4F1C-85C2-81D16E719D97}"/>
              </a:ext>
            </a:extLst>
          </p:cNvPr>
          <p:cNvCxnSpPr>
            <a:cxnSpLocks/>
          </p:cNvCxnSpPr>
          <p:nvPr/>
        </p:nvCxnSpPr>
        <p:spPr>
          <a:xfrm flipH="1">
            <a:off x="4137432" y="1525812"/>
            <a:ext cx="680920" cy="878103"/>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401CCAE-6F8F-4801-9B83-3B85C6FBE009}"/>
              </a:ext>
            </a:extLst>
          </p:cNvPr>
          <p:cNvSpPr/>
          <p:nvPr/>
        </p:nvSpPr>
        <p:spPr>
          <a:xfrm>
            <a:off x="3431552" y="5332188"/>
            <a:ext cx="3985386" cy="415498"/>
          </a:xfrm>
          <a:prstGeom prst="rect">
            <a:avLst/>
          </a:prstGeom>
        </p:spPr>
        <p:txBody>
          <a:bodyPr wrap="none">
            <a:spAutoFit/>
          </a:bodyPr>
          <a:lstStyle/>
          <a:p>
            <a:r>
              <a:rPr lang="en-US" sz="2100" b="1" dirty="0"/>
              <a:t>Lungs Damaged by COVID-19</a:t>
            </a:r>
          </a:p>
        </p:txBody>
      </p:sp>
      <p:cxnSp>
        <p:nvCxnSpPr>
          <p:cNvPr id="17" name="Straight Arrow Connector 16">
            <a:extLst>
              <a:ext uri="{FF2B5EF4-FFF2-40B4-BE49-F238E27FC236}">
                <a16:creationId xmlns:a16="http://schemas.microsoft.com/office/drawing/2014/main" id="{8BFFE5AC-7A36-47E4-AD81-DA4019E26317}"/>
              </a:ext>
            </a:extLst>
          </p:cNvPr>
          <p:cNvCxnSpPr>
            <a:cxnSpLocks/>
          </p:cNvCxnSpPr>
          <p:nvPr/>
        </p:nvCxnSpPr>
        <p:spPr>
          <a:xfrm flipV="1">
            <a:off x="5264727" y="4604190"/>
            <a:ext cx="152400" cy="80427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D4E81DB1-F5BB-48A1-8B73-373F1DB097A1}"/>
              </a:ext>
            </a:extLst>
          </p:cNvPr>
          <p:cNvPicPr>
            <a:picLocks noChangeAspect="1"/>
          </p:cNvPicPr>
          <p:nvPr/>
        </p:nvPicPr>
        <p:blipFill>
          <a:blip r:embed="rId4"/>
          <a:stretch>
            <a:fillRect/>
          </a:stretch>
        </p:blipFill>
        <p:spPr>
          <a:xfrm>
            <a:off x="6090923" y="2403915"/>
            <a:ext cx="3032702" cy="2542308"/>
          </a:xfrm>
          <a:prstGeom prst="rect">
            <a:avLst/>
          </a:prstGeom>
        </p:spPr>
      </p:pic>
      <p:sp>
        <p:nvSpPr>
          <p:cNvPr id="34" name="TextBox 33">
            <a:extLst>
              <a:ext uri="{FF2B5EF4-FFF2-40B4-BE49-F238E27FC236}">
                <a16:creationId xmlns:a16="http://schemas.microsoft.com/office/drawing/2014/main" id="{F7FCEF8D-7FC6-4DD3-8AA1-AA488CD6D263}"/>
              </a:ext>
            </a:extLst>
          </p:cNvPr>
          <p:cNvSpPr txBox="1"/>
          <p:nvPr/>
        </p:nvSpPr>
        <p:spPr>
          <a:xfrm>
            <a:off x="6642961" y="1669403"/>
            <a:ext cx="2313582" cy="507831"/>
          </a:xfrm>
          <a:prstGeom prst="rect">
            <a:avLst/>
          </a:prstGeom>
          <a:noFill/>
        </p:spPr>
        <p:txBody>
          <a:bodyPr wrap="none" rtlCol="0">
            <a:spAutoFit/>
          </a:bodyPr>
          <a:lstStyle/>
          <a:p>
            <a:r>
              <a:rPr lang="en-US" sz="2700" b="1" dirty="0"/>
              <a:t>Masks Work!</a:t>
            </a:r>
          </a:p>
        </p:txBody>
      </p:sp>
    </p:spTree>
    <p:extLst>
      <p:ext uri="{BB962C8B-B14F-4D97-AF65-F5344CB8AC3E}">
        <p14:creationId xmlns:p14="http://schemas.microsoft.com/office/powerpoint/2010/main" val="406246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39155B-28FF-45D2-9F23-548524448E5A}"/>
              </a:ext>
            </a:extLst>
          </p:cNvPr>
          <p:cNvPicPr>
            <a:picLocks noChangeAspect="1"/>
          </p:cNvPicPr>
          <p:nvPr/>
        </p:nvPicPr>
        <p:blipFill>
          <a:blip r:embed="rId2"/>
          <a:stretch>
            <a:fillRect/>
          </a:stretch>
        </p:blipFill>
        <p:spPr>
          <a:xfrm>
            <a:off x="79994" y="962434"/>
            <a:ext cx="3058061" cy="4806253"/>
          </a:xfrm>
          <a:prstGeom prst="rect">
            <a:avLst/>
          </a:prstGeom>
        </p:spPr>
      </p:pic>
      <p:sp>
        <p:nvSpPr>
          <p:cNvPr id="9" name="TextBox 8">
            <a:extLst>
              <a:ext uri="{FF2B5EF4-FFF2-40B4-BE49-F238E27FC236}">
                <a16:creationId xmlns:a16="http://schemas.microsoft.com/office/drawing/2014/main" id="{0D9B80B2-A6BD-4317-91CC-02AB432396C7}"/>
              </a:ext>
            </a:extLst>
          </p:cNvPr>
          <p:cNvSpPr txBox="1"/>
          <p:nvPr/>
        </p:nvSpPr>
        <p:spPr>
          <a:xfrm>
            <a:off x="4151286" y="991624"/>
            <a:ext cx="1953491" cy="738664"/>
          </a:xfrm>
          <a:prstGeom prst="rect">
            <a:avLst/>
          </a:prstGeom>
          <a:noFill/>
        </p:spPr>
        <p:txBody>
          <a:bodyPr wrap="square" rtlCol="0">
            <a:spAutoFit/>
          </a:bodyPr>
          <a:lstStyle/>
          <a:p>
            <a:r>
              <a:rPr lang="en-US" sz="2100" b="1" dirty="0"/>
              <a:t>Healthy Lungs</a:t>
            </a:r>
          </a:p>
        </p:txBody>
      </p:sp>
      <p:sp>
        <p:nvSpPr>
          <p:cNvPr id="14" name="Rectangle 13">
            <a:extLst>
              <a:ext uri="{FF2B5EF4-FFF2-40B4-BE49-F238E27FC236}">
                <a16:creationId xmlns:a16="http://schemas.microsoft.com/office/drawing/2014/main" id="{0401CCAE-6F8F-4801-9B83-3B85C6FBE009}"/>
              </a:ext>
            </a:extLst>
          </p:cNvPr>
          <p:cNvSpPr/>
          <p:nvPr/>
        </p:nvSpPr>
        <p:spPr>
          <a:xfrm>
            <a:off x="5698759" y="5502954"/>
            <a:ext cx="3836307" cy="415498"/>
          </a:xfrm>
          <a:prstGeom prst="rect">
            <a:avLst/>
          </a:prstGeom>
        </p:spPr>
        <p:txBody>
          <a:bodyPr wrap="none">
            <a:spAutoFit/>
          </a:bodyPr>
          <a:lstStyle/>
          <a:p>
            <a:r>
              <a:rPr lang="en-US" sz="2100" b="1" dirty="0"/>
              <a:t>Lung Damaged by COVID-19</a:t>
            </a:r>
          </a:p>
        </p:txBody>
      </p:sp>
      <p:cxnSp>
        <p:nvCxnSpPr>
          <p:cNvPr id="17" name="Straight Arrow Connector 16">
            <a:extLst>
              <a:ext uri="{FF2B5EF4-FFF2-40B4-BE49-F238E27FC236}">
                <a16:creationId xmlns:a16="http://schemas.microsoft.com/office/drawing/2014/main" id="{8BFFE5AC-7A36-47E4-AD81-DA4019E26317}"/>
              </a:ext>
            </a:extLst>
          </p:cNvPr>
          <p:cNvCxnSpPr>
            <a:cxnSpLocks/>
          </p:cNvCxnSpPr>
          <p:nvPr/>
        </p:nvCxnSpPr>
        <p:spPr>
          <a:xfrm flipV="1">
            <a:off x="7340385" y="5084377"/>
            <a:ext cx="110426" cy="5095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FC8C247-68AA-4499-9A14-F5B723CC1F0F}"/>
              </a:ext>
            </a:extLst>
          </p:cNvPr>
          <p:cNvPicPr>
            <a:picLocks noChangeAspect="1"/>
          </p:cNvPicPr>
          <p:nvPr/>
        </p:nvPicPr>
        <p:blipFill>
          <a:blip r:embed="rId3"/>
          <a:stretch>
            <a:fillRect/>
          </a:stretch>
        </p:blipFill>
        <p:spPr>
          <a:xfrm>
            <a:off x="6759025" y="962434"/>
            <a:ext cx="2143125" cy="4121944"/>
          </a:xfrm>
          <a:prstGeom prst="rect">
            <a:avLst/>
          </a:prstGeom>
        </p:spPr>
      </p:pic>
      <p:pic>
        <p:nvPicPr>
          <p:cNvPr id="12" name="Picture 11" descr="A picture containing indoor, animal, photo, store&#10;&#10;Description automatically generated">
            <a:extLst>
              <a:ext uri="{FF2B5EF4-FFF2-40B4-BE49-F238E27FC236}">
                <a16:creationId xmlns:a16="http://schemas.microsoft.com/office/drawing/2014/main" id="{E26A21B9-871B-47C4-888D-AEE16ACA5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8842" y="1378492"/>
            <a:ext cx="2337098" cy="4121944"/>
          </a:xfrm>
          <a:prstGeom prst="rect">
            <a:avLst/>
          </a:prstGeom>
        </p:spPr>
      </p:pic>
    </p:spTree>
    <p:extLst>
      <p:ext uri="{BB962C8B-B14F-4D97-AF65-F5344CB8AC3E}">
        <p14:creationId xmlns:p14="http://schemas.microsoft.com/office/powerpoint/2010/main" val="83495540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5117</TotalTime>
  <Words>127</Words>
  <Application>Microsoft Office PowerPoint</Application>
  <PresentationFormat>On-screen Show (4:3)</PresentationFormat>
  <Paragraphs>17</Paragraphs>
  <Slides>11</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11</vt:i4>
      </vt:variant>
    </vt:vector>
  </HeadingPairs>
  <TitlesOfParts>
    <vt:vector size="17" baseType="lpstr">
      <vt:lpstr>Arial</vt:lpstr>
      <vt:lpstr>Calibri</vt:lpstr>
      <vt:lpstr>Wingdings</vt:lpstr>
      <vt:lpstr>Default Design</vt:lpstr>
      <vt:lpstr>1_Custom Design</vt:lpstr>
      <vt:lpstr>Custom Design</vt:lpstr>
      <vt:lpstr>Masks Work! Use Them</vt:lpstr>
      <vt:lpstr>COVID-19/SARS-CoV-2 Wins Virulent Virus Trifecta</vt:lpstr>
      <vt:lpstr>Dr. Timothy Lant &amp; Dr. Joshua LaBaer, ASU</vt:lpstr>
      <vt:lpstr>PowerPoint Presentation</vt:lpstr>
      <vt:lpstr>PowerPoint Presentation</vt:lpstr>
      <vt:lpstr>Masks Work – Use Them!</vt:lpstr>
      <vt:lpstr>PowerPoint Presentation</vt:lpstr>
      <vt:lpstr>PowerPoint Presentation</vt:lpstr>
      <vt:lpstr>PowerPoint Presentation</vt:lpstr>
      <vt:lpstr>Masks Work!</vt:lpstr>
      <vt:lpstr>Masks Work – Use Them!</vt:lpstr>
    </vt:vector>
  </TitlesOfParts>
  <Company>University of Arizona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Silvertooth</dc:creator>
  <cp:lastModifiedBy>Jeffrey Silvertooth</cp:lastModifiedBy>
  <cp:revision>125</cp:revision>
  <dcterms:created xsi:type="dcterms:W3CDTF">2008-07-27T01:23:17Z</dcterms:created>
  <dcterms:modified xsi:type="dcterms:W3CDTF">2020-07-21T19:43:08Z</dcterms:modified>
</cp:coreProperties>
</file>