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B"/>
    <a:srgbClr val="AB05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00732A-2457-41E7-8555-7D6847431D2D}" v="106" dt="2020-04-25T04:24:30.540"/>
    <p1510:client id="{A8FBFEFA-B96C-457F-A518-142CC0F9DA7C}" v="10" dt="2020-04-27T20:19:09.4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154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742D58-6D3D-4E44-A0A3-689E79E25C5A}"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213574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42D58-6D3D-4E44-A0A3-689E79E25C5A}"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158687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42D58-6D3D-4E44-A0A3-689E79E25C5A}"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2781835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42D58-6D3D-4E44-A0A3-689E79E25C5A}"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237097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742D58-6D3D-4E44-A0A3-689E79E25C5A}"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2025079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742D58-6D3D-4E44-A0A3-689E79E25C5A}" type="datetimeFigureOut">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3596724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742D58-6D3D-4E44-A0A3-689E79E25C5A}" type="datetimeFigureOut">
              <a:rPr lang="en-US" smtClean="0"/>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2088378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742D58-6D3D-4E44-A0A3-689E79E25C5A}" type="datetimeFigureOut">
              <a:rPr lang="en-US" smtClean="0"/>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1135546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42D58-6D3D-4E44-A0A3-689E79E25C5A}" type="datetimeFigureOut">
              <a:rPr lang="en-US" smtClean="0"/>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3645243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742D58-6D3D-4E44-A0A3-689E79E25C5A}" type="datetimeFigureOut">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1812665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742D58-6D3D-4E44-A0A3-689E79E25C5A}" type="datetimeFigureOut">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90321-B644-4759-B751-1ACA87F70BAB}" type="slidenum">
              <a:rPr lang="en-US" smtClean="0"/>
              <a:t>‹#›</a:t>
            </a:fld>
            <a:endParaRPr lang="en-US"/>
          </a:p>
        </p:txBody>
      </p:sp>
    </p:spTree>
    <p:extLst>
      <p:ext uri="{BB962C8B-B14F-4D97-AF65-F5344CB8AC3E}">
        <p14:creationId xmlns:p14="http://schemas.microsoft.com/office/powerpoint/2010/main" val="1185911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42D58-6D3D-4E44-A0A3-689E79E25C5A}" type="datetimeFigureOut">
              <a:rPr lang="en-US" smtClean="0"/>
              <a:t>4/27/2020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90321-B644-4759-B751-1ACA87F70BAB}" type="slidenum">
              <a:rPr lang="en-US" smtClean="0"/>
              <a:t>‹#›</a:t>
            </a:fld>
            <a:endParaRPr lang="en-US"/>
          </a:p>
        </p:txBody>
      </p:sp>
    </p:spTree>
    <p:extLst>
      <p:ext uri="{BB962C8B-B14F-4D97-AF65-F5344CB8AC3E}">
        <p14:creationId xmlns:p14="http://schemas.microsoft.com/office/powerpoint/2010/main" val="9872456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ResDev@arizona.edu" TargetMode="External"/><Relationship Id="rId2" Type="http://schemas.openxmlformats.org/officeDocument/2006/relationships/hyperlink" Target="mailto:kjpatten@arizona.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59878A9D-9515-4D58-B274-8D5BBB06700D}"/>
              </a:ext>
            </a:extLst>
          </p:cNvPr>
          <p:cNvSpPr txBox="1">
            <a:spLocks noChangeArrowheads="1"/>
          </p:cNvSpPr>
          <p:nvPr/>
        </p:nvSpPr>
        <p:spPr bwMode="auto">
          <a:xfrm>
            <a:off x="0" y="241300"/>
            <a:ext cx="91440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lvl1pPr algn="ctr" rtl="0" eaLnBrk="0" fontAlgn="base" hangingPunct="0">
              <a:lnSpc>
                <a:spcPct val="85000"/>
              </a:lnSpc>
              <a:spcBef>
                <a:spcPct val="0"/>
              </a:spcBef>
              <a:spcAft>
                <a:spcPct val="0"/>
              </a:spcAft>
              <a:defRPr sz="3200" b="1">
                <a:solidFill>
                  <a:schemeClr val="tx2"/>
                </a:solidFill>
                <a:latin typeface="+mj-lt"/>
                <a:ea typeface="MS PGothic" panose="020B0600070205080204" pitchFamily="34" charset="-128"/>
                <a:cs typeface="+mj-cs"/>
              </a:defRPr>
            </a:lvl1pPr>
            <a:lvl2pPr algn="ctr" rtl="0" eaLnBrk="0" fontAlgn="base" hangingPunct="0">
              <a:lnSpc>
                <a:spcPct val="85000"/>
              </a:lnSpc>
              <a:spcBef>
                <a:spcPct val="0"/>
              </a:spcBef>
              <a:spcAft>
                <a:spcPct val="0"/>
              </a:spcAft>
              <a:defRPr sz="3200" b="1">
                <a:solidFill>
                  <a:schemeClr val="tx2"/>
                </a:solidFill>
                <a:latin typeface="Arial" charset="0"/>
                <a:ea typeface="MS PGothic" panose="020B0600070205080204" pitchFamily="34" charset="-128"/>
              </a:defRPr>
            </a:lvl2pPr>
            <a:lvl3pPr algn="ctr" rtl="0" eaLnBrk="0" fontAlgn="base" hangingPunct="0">
              <a:lnSpc>
                <a:spcPct val="85000"/>
              </a:lnSpc>
              <a:spcBef>
                <a:spcPct val="0"/>
              </a:spcBef>
              <a:spcAft>
                <a:spcPct val="0"/>
              </a:spcAft>
              <a:defRPr sz="3200" b="1">
                <a:solidFill>
                  <a:schemeClr val="tx2"/>
                </a:solidFill>
                <a:latin typeface="Arial" charset="0"/>
                <a:ea typeface="MS PGothic" panose="020B0600070205080204" pitchFamily="34" charset="-128"/>
              </a:defRPr>
            </a:lvl3pPr>
            <a:lvl4pPr algn="ctr" rtl="0" eaLnBrk="0" fontAlgn="base" hangingPunct="0">
              <a:lnSpc>
                <a:spcPct val="85000"/>
              </a:lnSpc>
              <a:spcBef>
                <a:spcPct val="0"/>
              </a:spcBef>
              <a:spcAft>
                <a:spcPct val="0"/>
              </a:spcAft>
              <a:defRPr sz="3200" b="1">
                <a:solidFill>
                  <a:schemeClr val="tx2"/>
                </a:solidFill>
                <a:latin typeface="Arial" charset="0"/>
                <a:ea typeface="MS PGothic" panose="020B0600070205080204" pitchFamily="34" charset="-128"/>
              </a:defRPr>
            </a:lvl4pPr>
            <a:lvl5pPr algn="ctr" rtl="0" eaLnBrk="0" fontAlgn="base" hangingPunct="0">
              <a:lnSpc>
                <a:spcPct val="85000"/>
              </a:lnSpc>
              <a:spcBef>
                <a:spcPct val="0"/>
              </a:spcBef>
              <a:spcAft>
                <a:spcPct val="0"/>
              </a:spcAft>
              <a:defRPr sz="3200" b="1">
                <a:solidFill>
                  <a:schemeClr val="tx2"/>
                </a:solidFill>
                <a:latin typeface="Arial" charset="0"/>
                <a:ea typeface="MS PGothic" panose="020B0600070205080204" pitchFamily="34" charset="-128"/>
              </a:defRPr>
            </a:lvl5pPr>
            <a:lvl6pPr marL="457200" algn="ctr" rtl="0" fontAlgn="base">
              <a:lnSpc>
                <a:spcPct val="85000"/>
              </a:lnSpc>
              <a:spcBef>
                <a:spcPct val="0"/>
              </a:spcBef>
              <a:spcAft>
                <a:spcPct val="0"/>
              </a:spcAft>
              <a:defRPr sz="3200" b="1">
                <a:solidFill>
                  <a:schemeClr val="tx2"/>
                </a:solidFill>
                <a:latin typeface="Arial" charset="0"/>
              </a:defRPr>
            </a:lvl6pPr>
            <a:lvl7pPr marL="914400" algn="ctr" rtl="0" fontAlgn="base">
              <a:lnSpc>
                <a:spcPct val="85000"/>
              </a:lnSpc>
              <a:spcBef>
                <a:spcPct val="0"/>
              </a:spcBef>
              <a:spcAft>
                <a:spcPct val="0"/>
              </a:spcAft>
              <a:defRPr sz="3200" b="1">
                <a:solidFill>
                  <a:schemeClr val="tx2"/>
                </a:solidFill>
                <a:latin typeface="Arial" charset="0"/>
              </a:defRPr>
            </a:lvl7pPr>
            <a:lvl8pPr marL="1371600" algn="ctr" rtl="0" fontAlgn="base">
              <a:lnSpc>
                <a:spcPct val="85000"/>
              </a:lnSpc>
              <a:spcBef>
                <a:spcPct val="0"/>
              </a:spcBef>
              <a:spcAft>
                <a:spcPct val="0"/>
              </a:spcAft>
              <a:defRPr sz="3200" b="1">
                <a:solidFill>
                  <a:schemeClr val="tx2"/>
                </a:solidFill>
                <a:latin typeface="Arial" charset="0"/>
              </a:defRPr>
            </a:lvl8pPr>
            <a:lvl9pPr marL="1828800" algn="ctr" rtl="0" fontAlgn="base">
              <a:lnSpc>
                <a:spcPct val="85000"/>
              </a:lnSpc>
              <a:spcBef>
                <a:spcPct val="0"/>
              </a:spcBef>
              <a:spcAft>
                <a:spcPct val="0"/>
              </a:spcAft>
              <a:defRPr sz="3200" b="1">
                <a:solidFill>
                  <a:schemeClr val="tx2"/>
                </a:solidFill>
                <a:latin typeface="Arial" charset="0"/>
              </a:defRPr>
            </a:lvl9pPr>
          </a:lstStyle>
          <a:p>
            <a:pPr defTabSz="914400" eaLnBrk="1" hangingPunct="1"/>
            <a:r>
              <a:rPr lang="en-US" altLang="en-US" kern="0" dirty="0">
                <a:solidFill>
                  <a:srgbClr val="0C234B"/>
                </a:solidFill>
                <a:latin typeface="Calibri" panose="020F0502020204030204" pitchFamily="34" charset="0"/>
              </a:rPr>
              <a:t>Title (Size 32; Bold)</a:t>
            </a:r>
          </a:p>
        </p:txBody>
      </p:sp>
      <p:sp>
        <p:nvSpPr>
          <p:cNvPr id="6" name="Line 2">
            <a:extLst>
              <a:ext uri="{FF2B5EF4-FFF2-40B4-BE49-F238E27FC236}">
                <a16:creationId xmlns:a16="http://schemas.microsoft.com/office/drawing/2014/main" id="{75ACB34A-1EB5-4A5C-A7FD-804F76290CDB}"/>
              </a:ext>
            </a:extLst>
          </p:cNvPr>
          <p:cNvSpPr>
            <a:spLocks noChangeShapeType="1"/>
          </p:cNvSpPr>
          <p:nvPr/>
        </p:nvSpPr>
        <p:spPr bwMode="auto">
          <a:xfrm>
            <a:off x="4572000" y="1077913"/>
            <a:ext cx="0" cy="5486400"/>
          </a:xfrm>
          <a:prstGeom prst="line">
            <a:avLst/>
          </a:prstGeom>
          <a:noFill/>
          <a:ln w="28575">
            <a:solidFill>
              <a:srgbClr val="AB0520"/>
            </a:solidFill>
            <a:round/>
            <a:headEnd/>
            <a:tailEnd/>
          </a:ln>
        </p:spPr>
        <p:txBody>
          <a:bodyPr/>
          <a:lstStyle/>
          <a:p>
            <a:pPr>
              <a:defRPr/>
            </a:pPr>
            <a:endParaRPr lang="en-US" sz="1600" b="1">
              <a:solidFill>
                <a:srgbClr val="FFFFFF"/>
              </a:solidFill>
              <a:ea typeface="+mn-ea"/>
            </a:endParaRPr>
          </a:p>
        </p:txBody>
      </p:sp>
      <p:sp>
        <p:nvSpPr>
          <p:cNvPr id="7" name="Line 3">
            <a:extLst>
              <a:ext uri="{FF2B5EF4-FFF2-40B4-BE49-F238E27FC236}">
                <a16:creationId xmlns:a16="http://schemas.microsoft.com/office/drawing/2014/main" id="{12DA0832-4A55-4725-AB58-B4D4D668F7F3}"/>
              </a:ext>
            </a:extLst>
          </p:cNvPr>
          <p:cNvSpPr>
            <a:spLocks noChangeShapeType="1"/>
          </p:cNvSpPr>
          <p:nvPr/>
        </p:nvSpPr>
        <p:spPr bwMode="auto">
          <a:xfrm>
            <a:off x="0" y="3697288"/>
            <a:ext cx="9144000" cy="0"/>
          </a:xfrm>
          <a:prstGeom prst="line">
            <a:avLst/>
          </a:prstGeom>
          <a:noFill/>
          <a:ln w="28575">
            <a:solidFill>
              <a:srgbClr val="AB0520"/>
            </a:solidFill>
            <a:round/>
            <a:headEnd/>
            <a:tailEnd/>
          </a:ln>
        </p:spPr>
        <p:txBody>
          <a:bodyPr/>
          <a:lstStyle/>
          <a:p>
            <a:pPr>
              <a:defRPr/>
            </a:pPr>
            <a:endParaRPr lang="en-US" sz="1600" b="1">
              <a:solidFill>
                <a:srgbClr val="FFFFFF"/>
              </a:solidFill>
              <a:ea typeface="+mn-ea"/>
            </a:endParaRPr>
          </a:p>
        </p:txBody>
      </p:sp>
      <p:pic>
        <p:nvPicPr>
          <p:cNvPr id="9" name="Picture 8" descr="University of Arizona Block A.">
            <a:extLst>
              <a:ext uri="{FF2B5EF4-FFF2-40B4-BE49-F238E27FC236}">
                <a16:creationId xmlns:a16="http://schemas.microsoft.com/office/drawing/2014/main" id="{662AD4CD-A1FD-4029-A173-ED297A612B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1875"/>
            <a:ext cx="812294" cy="818390"/>
          </a:xfrm>
          <a:prstGeom prst="rect">
            <a:avLst/>
          </a:prstGeom>
        </p:spPr>
      </p:pic>
      <p:sp>
        <p:nvSpPr>
          <p:cNvPr id="10" name="Line 3">
            <a:extLst>
              <a:ext uri="{FF2B5EF4-FFF2-40B4-BE49-F238E27FC236}">
                <a16:creationId xmlns:a16="http://schemas.microsoft.com/office/drawing/2014/main" id="{1777B519-E77B-44A0-8C9C-F33505B8B2D8}"/>
              </a:ext>
            </a:extLst>
          </p:cNvPr>
          <p:cNvSpPr>
            <a:spLocks noChangeShapeType="1"/>
          </p:cNvSpPr>
          <p:nvPr/>
        </p:nvSpPr>
        <p:spPr bwMode="auto">
          <a:xfrm>
            <a:off x="0" y="1069704"/>
            <a:ext cx="9144000" cy="0"/>
          </a:xfrm>
          <a:prstGeom prst="line">
            <a:avLst/>
          </a:prstGeom>
          <a:noFill/>
          <a:ln w="28575">
            <a:solidFill>
              <a:srgbClr val="AB0520"/>
            </a:solidFill>
            <a:round/>
            <a:headEnd/>
            <a:tailEnd/>
          </a:ln>
        </p:spPr>
        <p:txBody>
          <a:bodyPr/>
          <a:lstStyle/>
          <a:p>
            <a:pPr>
              <a:defRPr/>
            </a:pPr>
            <a:endParaRPr lang="en-US" sz="1600" b="1">
              <a:solidFill>
                <a:srgbClr val="FFFFFF"/>
              </a:solidFill>
              <a:ea typeface="+mn-ea"/>
            </a:endParaRPr>
          </a:p>
        </p:txBody>
      </p:sp>
      <p:sp>
        <p:nvSpPr>
          <p:cNvPr id="11" name="Line 3">
            <a:extLst>
              <a:ext uri="{FF2B5EF4-FFF2-40B4-BE49-F238E27FC236}">
                <a16:creationId xmlns:a16="http://schemas.microsoft.com/office/drawing/2014/main" id="{02B64594-4463-4684-9B8F-120149EB3076}"/>
              </a:ext>
            </a:extLst>
          </p:cNvPr>
          <p:cNvSpPr>
            <a:spLocks noChangeShapeType="1"/>
          </p:cNvSpPr>
          <p:nvPr/>
        </p:nvSpPr>
        <p:spPr bwMode="auto">
          <a:xfrm>
            <a:off x="0" y="1016319"/>
            <a:ext cx="9144000" cy="0"/>
          </a:xfrm>
          <a:prstGeom prst="line">
            <a:avLst/>
          </a:prstGeom>
          <a:noFill/>
          <a:ln w="28575">
            <a:solidFill>
              <a:srgbClr val="0C234B"/>
            </a:solidFill>
            <a:round/>
            <a:headEnd/>
            <a:tailEnd/>
          </a:ln>
        </p:spPr>
        <p:txBody>
          <a:bodyPr/>
          <a:lstStyle/>
          <a:p>
            <a:pPr>
              <a:defRPr/>
            </a:pPr>
            <a:endParaRPr lang="en-US" sz="1600" b="1">
              <a:solidFill>
                <a:srgbClr val="FFFFFF"/>
              </a:solidFill>
              <a:ea typeface="+mn-ea"/>
            </a:endParaRPr>
          </a:p>
        </p:txBody>
      </p:sp>
      <p:sp>
        <p:nvSpPr>
          <p:cNvPr id="12" name="TextBox 11">
            <a:extLst>
              <a:ext uri="{FF2B5EF4-FFF2-40B4-BE49-F238E27FC236}">
                <a16:creationId xmlns:a16="http://schemas.microsoft.com/office/drawing/2014/main" id="{A3DBB654-584B-4E19-9371-27E6F2203ACB}"/>
              </a:ext>
            </a:extLst>
          </p:cNvPr>
          <p:cNvSpPr txBox="1"/>
          <p:nvPr/>
        </p:nvSpPr>
        <p:spPr>
          <a:xfrm>
            <a:off x="0" y="1162050"/>
            <a:ext cx="4495797" cy="2492990"/>
          </a:xfrm>
          <a:prstGeom prst="rect">
            <a:avLst/>
          </a:prstGeom>
          <a:noFill/>
        </p:spPr>
        <p:txBody>
          <a:bodyPr wrap="square" rtlCol="0">
            <a:spAutoFit/>
          </a:bodyPr>
          <a:lstStyle/>
          <a:p>
            <a:r>
              <a:rPr lang="en-US" sz="1200" b="1" dirty="0">
                <a:solidFill>
                  <a:srgbClr val="0C234B"/>
                </a:solidFill>
              </a:rPr>
              <a:t>Focus Area/Objective(s)/Aim(s)/Operational Challenge:</a:t>
            </a:r>
          </a:p>
          <a:p>
            <a:r>
              <a:rPr lang="en-US" sz="1200" dirty="0"/>
              <a:t>Briefly describe the focus area (objectives/aims/challenge) of the proposed research</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b="1" dirty="0">
                <a:solidFill>
                  <a:srgbClr val="0C234B"/>
                </a:solidFill>
              </a:rPr>
              <a:t>Impact Statement/Expected Outcome: </a:t>
            </a:r>
          </a:p>
          <a:p>
            <a:r>
              <a:rPr lang="en-US" sz="1200" dirty="0"/>
              <a:t>If you are successful, what difference will it make?</a:t>
            </a:r>
          </a:p>
          <a:p>
            <a:endParaRPr lang="en-US" sz="1200" dirty="0"/>
          </a:p>
          <a:p>
            <a:endParaRPr lang="en-US" sz="1200" dirty="0"/>
          </a:p>
        </p:txBody>
      </p:sp>
      <p:sp>
        <p:nvSpPr>
          <p:cNvPr id="13" name="TextBox 12">
            <a:extLst>
              <a:ext uri="{FF2B5EF4-FFF2-40B4-BE49-F238E27FC236}">
                <a16:creationId xmlns:a16="http://schemas.microsoft.com/office/drawing/2014/main" id="{50CF5E28-823E-4F63-A688-2082D252BEE5}"/>
              </a:ext>
            </a:extLst>
          </p:cNvPr>
          <p:cNvSpPr txBox="1"/>
          <p:nvPr/>
        </p:nvSpPr>
        <p:spPr>
          <a:xfrm>
            <a:off x="4610102" y="1133167"/>
            <a:ext cx="4495797" cy="2492990"/>
          </a:xfrm>
          <a:prstGeom prst="rect">
            <a:avLst/>
          </a:prstGeom>
          <a:noFill/>
        </p:spPr>
        <p:txBody>
          <a:bodyPr wrap="square" rtlCol="0">
            <a:spAutoFit/>
          </a:bodyPr>
          <a:lstStyle/>
          <a:p>
            <a:r>
              <a:rPr lang="en-US" sz="1200" dirty="0"/>
              <a:t>INSERT A GRAPHIC OR IMAGE DEPICTING THE PROPOSED EFFORT</a:t>
            </a:r>
          </a:p>
          <a:p>
            <a:endParaRPr lang="en-US" sz="1200" dirty="0"/>
          </a:p>
          <a:p>
            <a:endParaRPr lang="en-US" sz="1200" dirty="0"/>
          </a:p>
          <a:p>
            <a:endParaRPr lang="en-US" sz="1200" dirty="0"/>
          </a:p>
          <a:p>
            <a:r>
              <a:rPr lang="en-US" sz="1200" dirty="0"/>
              <a:t>If no graphic or image, consider identifying the current Technology Readiness Level of proposed technology development or a brief description on how the work is conducted today (and potential pitfalls)</a:t>
            </a:r>
          </a:p>
          <a:p>
            <a:endParaRPr lang="en-US" sz="1200" dirty="0"/>
          </a:p>
          <a:p>
            <a:endParaRPr lang="en-US" sz="1200" dirty="0"/>
          </a:p>
          <a:p>
            <a:endParaRPr lang="en-US" sz="1200" dirty="0"/>
          </a:p>
          <a:p>
            <a:endParaRPr lang="en-US" sz="1200" dirty="0"/>
          </a:p>
          <a:p>
            <a:endParaRPr lang="en-US" sz="1200" dirty="0"/>
          </a:p>
        </p:txBody>
      </p:sp>
      <p:sp>
        <p:nvSpPr>
          <p:cNvPr id="14" name="TextBox 13">
            <a:extLst>
              <a:ext uri="{FF2B5EF4-FFF2-40B4-BE49-F238E27FC236}">
                <a16:creationId xmlns:a16="http://schemas.microsoft.com/office/drawing/2014/main" id="{3FD60C4B-0585-485E-B72B-3E4457ECE73F}"/>
              </a:ext>
            </a:extLst>
          </p:cNvPr>
          <p:cNvSpPr txBox="1"/>
          <p:nvPr/>
        </p:nvSpPr>
        <p:spPr>
          <a:xfrm>
            <a:off x="0" y="3884306"/>
            <a:ext cx="4495797" cy="2862322"/>
          </a:xfrm>
          <a:prstGeom prst="rect">
            <a:avLst/>
          </a:prstGeom>
          <a:noFill/>
        </p:spPr>
        <p:txBody>
          <a:bodyPr wrap="square" rtlCol="0">
            <a:spAutoFit/>
          </a:bodyPr>
          <a:lstStyle/>
          <a:p>
            <a:r>
              <a:rPr lang="en-US" sz="1200" b="1" dirty="0">
                <a:solidFill>
                  <a:srgbClr val="0C234B"/>
                </a:solidFill>
              </a:rPr>
              <a:t>Team (or Potential Team):</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b="1" dirty="0">
                <a:solidFill>
                  <a:srgbClr val="0C234B"/>
                </a:solidFill>
              </a:rPr>
              <a:t>Discriminator: </a:t>
            </a:r>
            <a:r>
              <a:rPr lang="en-US" sz="1200" dirty="0"/>
              <a:t>what makes this team more competitive/more prepared than other potential bidders?</a:t>
            </a:r>
          </a:p>
          <a:p>
            <a:endParaRPr lang="en-US" sz="1200" dirty="0"/>
          </a:p>
          <a:p>
            <a:endParaRPr lang="en-US" sz="1200" dirty="0"/>
          </a:p>
        </p:txBody>
      </p:sp>
      <p:sp>
        <p:nvSpPr>
          <p:cNvPr id="15" name="TextBox 14">
            <a:extLst>
              <a:ext uri="{FF2B5EF4-FFF2-40B4-BE49-F238E27FC236}">
                <a16:creationId xmlns:a16="http://schemas.microsoft.com/office/drawing/2014/main" id="{BA9B3F5F-CD2D-4C55-9855-9891CE7F9024}"/>
              </a:ext>
            </a:extLst>
          </p:cNvPr>
          <p:cNvSpPr txBox="1"/>
          <p:nvPr/>
        </p:nvSpPr>
        <p:spPr>
          <a:xfrm>
            <a:off x="4610102" y="3888045"/>
            <a:ext cx="4495797" cy="2308324"/>
          </a:xfrm>
          <a:prstGeom prst="rect">
            <a:avLst/>
          </a:prstGeom>
          <a:noFill/>
        </p:spPr>
        <p:txBody>
          <a:bodyPr wrap="square" rtlCol="0">
            <a:spAutoFit/>
          </a:bodyPr>
          <a:lstStyle/>
          <a:p>
            <a:r>
              <a:rPr lang="en-US" sz="1200" b="1" dirty="0">
                <a:solidFill>
                  <a:srgbClr val="0C234B"/>
                </a:solidFill>
              </a:rPr>
              <a:t>Proposed Budget:</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b="1" dirty="0">
                <a:solidFill>
                  <a:srgbClr val="0C234B"/>
                </a:solidFill>
              </a:rPr>
              <a:t>Proposed Timeline:</a:t>
            </a:r>
          </a:p>
          <a:p>
            <a:endParaRPr lang="en-US" sz="1200" dirty="0"/>
          </a:p>
          <a:p>
            <a:endParaRPr lang="en-US" sz="1200" dirty="0"/>
          </a:p>
          <a:p>
            <a:endParaRPr lang="en-US" sz="1200" dirty="0"/>
          </a:p>
          <a:p>
            <a:endParaRPr lang="en-US" sz="1200" dirty="0"/>
          </a:p>
        </p:txBody>
      </p:sp>
      <p:graphicFrame>
        <p:nvGraphicFramePr>
          <p:cNvPr id="16" name="Table 16">
            <a:extLst>
              <a:ext uri="{FF2B5EF4-FFF2-40B4-BE49-F238E27FC236}">
                <a16:creationId xmlns:a16="http://schemas.microsoft.com/office/drawing/2014/main" id="{A70150A9-7B62-4986-8D93-4E30E228A276}"/>
              </a:ext>
            </a:extLst>
          </p:cNvPr>
          <p:cNvGraphicFramePr>
            <a:graphicFrameLocks noGrp="1"/>
          </p:cNvGraphicFramePr>
          <p:nvPr>
            <p:extLst>
              <p:ext uri="{D42A27DB-BD31-4B8C-83A1-F6EECF244321}">
                <p14:modId xmlns:p14="http://schemas.microsoft.com/office/powerpoint/2010/main" val="4203245995"/>
              </p:ext>
            </p:extLst>
          </p:nvPr>
        </p:nvGraphicFramePr>
        <p:xfrm>
          <a:off x="152400" y="4218823"/>
          <a:ext cx="4343397" cy="1036320"/>
        </p:xfrm>
        <a:graphic>
          <a:graphicData uri="http://schemas.openxmlformats.org/drawingml/2006/table">
            <a:tbl>
              <a:tblPr firstRow="1" bandRow="1">
                <a:tableStyleId>{00A15C55-8517-42AA-B614-E9B94910E393}</a:tableStyleId>
              </a:tblPr>
              <a:tblGrid>
                <a:gridCol w="1781175">
                  <a:extLst>
                    <a:ext uri="{9D8B030D-6E8A-4147-A177-3AD203B41FA5}">
                      <a16:colId xmlns:a16="http://schemas.microsoft.com/office/drawing/2014/main" val="212708425"/>
                    </a:ext>
                  </a:extLst>
                </a:gridCol>
                <a:gridCol w="1447800">
                  <a:extLst>
                    <a:ext uri="{9D8B030D-6E8A-4147-A177-3AD203B41FA5}">
                      <a16:colId xmlns:a16="http://schemas.microsoft.com/office/drawing/2014/main" val="1915414457"/>
                    </a:ext>
                  </a:extLst>
                </a:gridCol>
                <a:gridCol w="1114422">
                  <a:extLst>
                    <a:ext uri="{9D8B030D-6E8A-4147-A177-3AD203B41FA5}">
                      <a16:colId xmlns:a16="http://schemas.microsoft.com/office/drawing/2014/main" val="2164173423"/>
                    </a:ext>
                  </a:extLst>
                </a:gridCol>
              </a:tblGrid>
              <a:tr h="182880">
                <a:tc>
                  <a:txBody>
                    <a:bodyPr/>
                    <a:lstStyle/>
                    <a:p>
                      <a:r>
                        <a:rPr lang="en-US" sz="1100" dirty="0"/>
                        <a:t>Individual (Organization)</a:t>
                      </a:r>
                    </a:p>
                  </a:txBody>
                  <a:tcPr/>
                </a:tc>
                <a:tc>
                  <a:txBody>
                    <a:bodyPr/>
                    <a:lstStyle/>
                    <a:p>
                      <a:r>
                        <a:rPr lang="en-US" sz="1100" dirty="0"/>
                        <a:t>Role</a:t>
                      </a:r>
                    </a:p>
                  </a:txBody>
                  <a:tcPr/>
                </a:tc>
                <a:tc>
                  <a:txBody>
                    <a:bodyPr/>
                    <a:lstStyle/>
                    <a:p>
                      <a:r>
                        <a:rPr lang="en-US" sz="1100" dirty="0"/>
                        <a:t>Status</a:t>
                      </a:r>
                    </a:p>
                  </a:txBody>
                  <a:tcPr/>
                </a:tc>
                <a:extLst>
                  <a:ext uri="{0D108BD9-81ED-4DB2-BD59-A6C34878D82A}">
                    <a16:rowId xmlns:a16="http://schemas.microsoft.com/office/drawing/2014/main" val="3744566062"/>
                  </a:ext>
                </a:extLst>
              </a:tr>
              <a:tr h="182880">
                <a:tc>
                  <a:txBody>
                    <a:bodyPr/>
                    <a:lstStyle/>
                    <a:p>
                      <a:endParaRPr lang="en-US" sz="1100" dirty="0"/>
                    </a:p>
                  </a:txBody>
                  <a:tcPr/>
                </a:tc>
                <a:tc>
                  <a:txBody>
                    <a:bodyPr/>
                    <a:lstStyle/>
                    <a:p>
                      <a:endParaRPr lang="en-US" sz="1100"/>
                    </a:p>
                  </a:txBody>
                  <a:tcPr/>
                </a:tc>
                <a:tc>
                  <a:txBody>
                    <a:bodyPr/>
                    <a:lstStyle/>
                    <a:p>
                      <a:r>
                        <a:rPr lang="en-US" sz="1100" dirty="0"/>
                        <a:t>Confirmed</a:t>
                      </a:r>
                    </a:p>
                  </a:txBody>
                  <a:tcPr/>
                </a:tc>
                <a:extLst>
                  <a:ext uri="{0D108BD9-81ED-4DB2-BD59-A6C34878D82A}">
                    <a16:rowId xmlns:a16="http://schemas.microsoft.com/office/drawing/2014/main" val="3071228832"/>
                  </a:ext>
                </a:extLst>
              </a:tr>
              <a:tr h="182880">
                <a:tc>
                  <a:txBody>
                    <a:bodyPr/>
                    <a:lstStyle/>
                    <a:p>
                      <a:endParaRPr lang="en-US" sz="1100"/>
                    </a:p>
                  </a:txBody>
                  <a:tcPr/>
                </a:tc>
                <a:tc>
                  <a:txBody>
                    <a:bodyPr/>
                    <a:lstStyle/>
                    <a:p>
                      <a:endParaRPr lang="en-US" sz="1100"/>
                    </a:p>
                  </a:txBody>
                  <a:tcPr/>
                </a:tc>
                <a:tc>
                  <a:txBody>
                    <a:bodyPr/>
                    <a:lstStyle/>
                    <a:p>
                      <a:r>
                        <a:rPr lang="en-US" sz="1100" dirty="0"/>
                        <a:t>Contacted</a:t>
                      </a:r>
                    </a:p>
                  </a:txBody>
                  <a:tcPr/>
                </a:tc>
                <a:extLst>
                  <a:ext uri="{0D108BD9-81ED-4DB2-BD59-A6C34878D82A}">
                    <a16:rowId xmlns:a16="http://schemas.microsoft.com/office/drawing/2014/main" val="3299009083"/>
                  </a:ext>
                </a:extLst>
              </a:tr>
              <a:tr h="182880">
                <a:tc>
                  <a:txBody>
                    <a:bodyPr/>
                    <a:lstStyle/>
                    <a:p>
                      <a:endParaRPr lang="en-US" sz="1100"/>
                    </a:p>
                  </a:txBody>
                  <a:tcPr/>
                </a:tc>
                <a:tc>
                  <a:txBody>
                    <a:bodyPr/>
                    <a:lstStyle/>
                    <a:p>
                      <a:endParaRPr lang="en-US" sz="1100"/>
                    </a:p>
                  </a:txBody>
                  <a:tcPr/>
                </a:tc>
                <a:tc>
                  <a:txBody>
                    <a:bodyPr/>
                    <a:lstStyle/>
                    <a:p>
                      <a:r>
                        <a:rPr lang="en-US" sz="1100" dirty="0"/>
                        <a:t>In-Discussion</a:t>
                      </a:r>
                    </a:p>
                  </a:txBody>
                  <a:tcPr/>
                </a:tc>
                <a:extLst>
                  <a:ext uri="{0D108BD9-81ED-4DB2-BD59-A6C34878D82A}">
                    <a16:rowId xmlns:a16="http://schemas.microsoft.com/office/drawing/2014/main" val="4156776991"/>
                  </a:ext>
                </a:extLst>
              </a:tr>
            </a:tbl>
          </a:graphicData>
        </a:graphic>
      </p:graphicFrame>
    </p:spTree>
    <p:extLst>
      <p:ext uri="{BB962C8B-B14F-4D97-AF65-F5344CB8AC3E}">
        <p14:creationId xmlns:p14="http://schemas.microsoft.com/office/powerpoint/2010/main" val="96418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22FD8-A802-4C22-9FF3-3F956D43A55A}"/>
              </a:ext>
            </a:extLst>
          </p:cNvPr>
          <p:cNvSpPr>
            <a:spLocks noGrp="1"/>
          </p:cNvSpPr>
          <p:nvPr>
            <p:ph type="title"/>
          </p:nvPr>
        </p:nvSpPr>
        <p:spPr/>
        <p:txBody>
          <a:bodyPr>
            <a:normAutofit/>
          </a:bodyPr>
          <a:lstStyle/>
          <a:p>
            <a:r>
              <a:rPr lang="en-US" sz="1800" b="1" dirty="0">
                <a:solidFill>
                  <a:srgbClr val="FF0000"/>
                </a:solidFill>
                <a:cs typeface="Calibri Light"/>
              </a:rPr>
              <a:t>Metadata - </a:t>
            </a:r>
            <a:r>
              <a:rPr lang="en-US" sz="1600" dirty="0">
                <a:solidFill>
                  <a:srgbClr val="FF0000"/>
                </a:solidFill>
                <a:ea typeface="+mj-lt"/>
                <a:cs typeface="+mj-lt"/>
              </a:rPr>
              <a:t>Please provide information below for our automated document searching and matching system.</a:t>
            </a:r>
            <a:br>
              <a:rPr lang="en-US" sz="1600" dirty="0">
                <a:ea typeface="+mj-lt"/>
                <a:cs typeface="+mj-lt"/>
              </a:rPr>
            </a:br>
            <a:r>
              <a:rPr lang="en-US" sz="1600" dirty="0">
                <a:solidFill>
                  <a:srgbClr val="FF0000"/>
                </a:solidFill>
                <a:ea typeface="+mj-lt"/>
                <a:cs typeface="+mj-lt"/>
              </a:rPr>
              <a:t> Do not modify the </a:t>
            </a:r>
            <a:r>
              <a:rPr lang="en-US" sz="1600" b="1" dirty="0">
                <a:solidFill>
                  <a:srgbClr val="FF0000"/>
                </a:solidFill>
                <a:ea typeface="+mj-lt"/>
                <a:cs typeface="+mj-lt"/>
              </a:rPr>
              <a:t>bold text</a:t>
            </a:r>
            <a:r>
              <a:rPr lang="en-US" sz="1600" dirty="0">
                <a:solidFill>
                  <a:srgbClr val="FF0000"/>
                </a:solidFill>
                <a:ea typeface="+mj-lt"/>
                <a:cs typeface="+mj-lt"/>
              </a:rPr>
              <a:t>, replace the instructions next to it in </a:t>
            </a:r>
            <a:r>
              <a:rPr lang="en-US" sz="1600" dirty="0">
                <a:solidFill>
                  <a:schemeClr val="bg2">
                    <a:lumMod val="75000"/>
                  </a:schemeClr>
                </a:solidFill>
                <a:ea typeface="+mj-lt"/>
                <a:cs typeface="+mj-lt"/>
              </a:rPr>
              <a:t>gray text</a:t>
            </a:r>
            <a:r>
              <a:rPr lang="en-US" sz="1600" dirty="0">
                <a:solidFill>
                  <a:schemeClr val="bg2">
                    <a:lumMod val="90000"/>
                  </a:schemeClr>
                </a:solidFill>
                <a:ea typeface="+mj-lt"/>
                <a:cs typeface="+mj-lt"/>
              </a:rPr>
              <a:t> </a:t>
            </a:r>
            <a:r>
              <a:rPr lang="en-US" sz="1600" dirty="0">
                <a:solidFill>
                  <a:srgbClr val="FF0000"/>
                </a:solidFill>
                <a:ea typeface="+mj-lt"/>
                <a:cs typeface="+mj-lt"/>
              </a:rPr>
              <a:t>with your proposal specific information. </a:t>
            </a:r>
            <a:endParaRPr lang="en-US" sz="1600" b="1" dirty="0">
              <a:solidFill>
                <a:srgbClr val="FF0000"/>
              </a:solidFill>
              <a:ea typeface="+mj-lt"/>
              <a:cs typeface="+mj-lt"/>
            </a:endParaRPr>
          </a:p>
        </p:txBody>
      </p:sp>
      <p:sp>
        <p:nvSpPr>
          <p:cNvPr id="3" name="Content Placeholder 2">
            <a:extLst>
              <a:ext uri="{FF2B5EF4-FFF2-40B4-BE49-F238E27FC236}">
                <a16:creationId xmlns:a16="http://schemas.microsoft.com/office/drawing/2014/main" id="{5B11E4B0-108D-4819-B389-1357C9F61F3F}"/>
              </a:ext>
            </a:extLst>
          </p:cNvPr>
          <p:cNvSpPr>
            <a:spLocks noGrp="1"/>
          </p:cNvSpPr>
          <p:nvPr>
            <p:ph idx="1"/>
          </p:nvPr>
        </p:nvSpPr>
        <p:spPr/>
        <p:txBody>
          <a:bodyPr vert="horz" lIns="91440" tIns="45720" rIns="91440" bIns="45720" rtlCol="0" anchor="t">
            <a:normAutofit fontScale="55000" lnSpcReduction="20000"/>
          </a:bodyPr>
          <a:lstStyle/>
          <a:p>
            <a:pPr>
              <a:buNone/>
            </a:pPr>
            <a:r>
              <a:rPr lang="en-US" b="1" dirty="0">
                <a:ea typeface="+mn-lt"/>
                <a:cs typeface="+mn-lt"/>
              </a:rPr>
              <a:t>========================RDS Contact Sheet=============================</a:t>
            </a:r>
            <a:r>
              <a:rPr lang="en-US" dirty="0">
                <a:ea typeface="+mn-lt"/>
                <a:cs typeface="+mn-lt"/>
              </a:rPr>
              <a:t> </a:t>
            </a:r>
            <a:endParaRPr lang="en-US"/>
          </a:p>
          <a:p>
            <a:pPr>
              <a:buNone/>
            </a:pPr>
            <a:r>
              <a:rPr lang="en-US" b="1" dirty="0">
                <a:ea typeface="+mn-lt"/>
                <a:cs typeface="+mn-lt"/>
              </a:rPr>
              <a:t>Project title: </a:t>
            </a:r>
            <a:endParaRPr lang="en-US"/>
          </a:p>
          <a:p>
            <a:pPr>
              <a:buNone/>
            </a:pPr>
            <a:r>
              <a:rPr lang="en-US" b="1" dirty="0">
                <a:ea typeface="+mn-lt"/>
                <a:cs typeface="+mn-lt"/>
              </a:rPr>
              <a:t>Email addresses</a:t>
            </a:r>
            <a:r>
              <a:rPr lang="en-US" dirty="0">
                <a:ea typeface="+mn-lt"/>
                <a:cs typeface="+mn-lt"/>
              </a:rPr>
              <a:t>: </a:t>
            </a:r>
            <a:r>
              <a:rPr lang="en-US" i="1" dirty="0">
                <a:solidFill>
                  <a:schemeClr val="bg2">
                    <a:lumMod val="75000"/>
                  </a:schemeClr>
                </a:solidFill>
                <a:ea typeface="+mn-lt"/>
                <a:cs typeface="+mn-lt"/>
              </a:rPr>
              <a:t>(UA email addresses for all UA PI’s, not needed for external collaborators)</a:t>
            </a:r>
            <a:r>
              <a:rPr lang="en-US" dirty="0">
                <a:solidFill>
                  <a:schemeClr val="bg2">
                    <a:lumMod val="75000"/>
                  </a:schemeClr>
                </a:solidFill>
                <a:ea typeface="+mn-lt"/>
                <a:cs typeface="+mn-lt"/>
              </a:rPr>
              <a:t> </a:t>
            </a:r>
            <a:endParaRPr lang="en-US">
              <a:solidFill>
                <a:schemeClr val="bg2">
                  <a:lumMod val="75000"/>
                </a:schemeClr>
              </a:solidFill>
              <a:cs typeface="Calibri"/>
            </a:endParaRPr>
          </a:p>
          <a:p>
            <a:pPr>
              <a:buNone/>
            </a:pPr>
            <a:r>
              <a:rPr lang="en-US" b="1" dirty="0">
                <a:ea typeface="+mn-lt"/>
                <a:cs typeface="+mn-lt"/>
              </a:rPr>
              <a:t>Maximum estimated budget: </a:t>
            </a:r>
            <a:r>
              <a:rPr lang="en-US" i="1" dirty="0">
                <a:solidFill>
                  <a:schemeClr val="bg2">
                    <a:lumMod val="75000"/>
                  </a:schemeClr>
                </a:solidFill>
                <a:ea typeface="+mn-lt"/>
                <a:cs typeface="+mn-lt"/>
              </a:rPr>
              <a:t>($250,000 or $2,300,000 do not abbreviate $250K or $2.3M)</a:t>
            </a:r>
            <a:r>
              <a:rPr lang="en-US" dirty="0">
                <a:solidFill>
                  <a:schemeClr val="bg2">
                    <a:lumMod val="75000"/>
                  </a:schemeClr>
                </a:solidFill>
                <a:ea typeface="+mn-lt"/>
                <a:cs typeface="+mn-lt"/>
              </a:rPr>
              <a:t> </a:t>
            </a:r>
            <a:endParaRPr lang="en-US">
              <a:solidFill>
                <a:schemeClr val="bg2">
                  <a:lumMod val="75000"/>
                </a:schemeClr>
              </a:solidFill>
            </a:endParaRPr>
          </a:p>
          <a:p>
            <a:pPr>
              <a:buNone/>
            </a:pPr>
            <a:r>
              <a:rPr lang="en-US" b="1" dirty="0">
                <a:ea typeface="+mn-lt"/>
                <a:cs typeface="+mn-lt"/>
              </a:rPr>
              <a:t>Maximum project duration in years: </a:t>
            </a:r>
            <a:r>
              <a:rPr lang="en-US" i="1" dirty="0">
                <a:solidFill>
                  <a:schemeClr val="bg2">
                    <a:lumMod val="75000"/>
                  </a:schemeClr>
                </a:solidFill>
                <a:ea typeface="+mn-lt"/>
                <a:cs typeface="+mn-lt"/>
              </a:rPr>
              <a:t>(provide single number e.g., 2.5 years)</a:t>
            </a:r>
            <a:r>
              <a:rPr lang="en-US" dirty="0">
                <a:solidFill>
                  <a:schemeClr val="bg2">
                    <a:lumMod val="75000"/>
                  </a:schemeClr>
                </a:solidFill>
                <a:ea typeface="+mn-lt"/>
                <a:cs typeface="+mn-lt"/>
              </a:rPr>
              <a:t> </a:t>
            </a:r>
            <a:endParaRPr lang="en-US">
              <a:solidFill>
                <a:schemeClr val="bg2">
                  <a:lumMod val="75000"/>
                </a:schemeClr>
              </a:solidFill>
            </a:endParaRPr>
          </a:p>
          <a:p>
            <a:pPr>
              <a:buNone/>
            </a:pPr>
            <a:r>
              <a:rPr lang="en-US" b="1" dirty="0">
                <a:ea typeface="+mn-lt"/>
                <a:cs typeface="+mn-lt"/>
              </a:rPr>
              <a:t>Relevant keywords: </a:t>
            </a:r>
            <a:r>
              <a:rPr lang="en-US" i="1" dirty="0">
                <a:solidFill>
                  <a:schemeClr val="bg2">
                    <a:lumMod val="75000"/>
                  </a:schemeClr>
                </a:solidFill>
                <a:ea typeface="+mn-lt"/>
                <a:cs typeface="+mn-lt"/>
              </a:rPr>
              <a:t>(separate with comma e.g. single-molecule interaction, Kerr effect, carbon nanotubes, energy level structure)</a:t>
            </a:r>
            <a:r>
              <a:rPr lang="en-US" dirty="0">
                <a:solidFill>
                  <a:schemeClr val="bg2">
                    <a:lumMod val="75000"/>
                  </a:schemeClr>
                </a:solidFill>
                <a:ea typeface="+mn-lt"/>
                <a:cs typeface="+mn-lt"/>
              </a:rPr>
              <a:t> </a:t>
            </a:r>
            <a:endParaRPr lang="en-US">
              <a:solidFill>
                <a:schemeClr val="bg2">
                  <a:lumMod val="75000"/>
                </a:schemeClr>
              </a:solidFill>
            </a:endParaRPr>
          </a:p>
          <a:p>
            <a:pPr>
              <a:buNone/>
            </a:pPr>
            <a:r>
              <a:rPr lang="en-US" b="1" dirty="0">
                <a:ea typeface="+mn-lt"/>
                <a:cs typeface="+mn-lt"/>
              </a:rPr>
              <a:t>========================END RDS Contact Sheet=============================</a:t>
            </a:r>
            <a:r>
              <a:rPr lang="en-US" dirty="0">
                <a:ea typeface="+mn-lt"/>
                <a:cs typeface="+mn-lt"/>
              </a:rPr>
              <a:t> </a:t>
            </a:r>
            <a:endParaRPr lang="en-US"/>
          </a:p>
          <a:p>
            <a:pPr>
              <a:buNone/>
            </a:pPr>
            <a:r>
              <a:rPr lang="en-US" b="1" dirty="0">
                <a:ea typeface="+mn-lt"/>
                <a:cs typeface="+mn-lt"/>
              </a:rPr>
              <a:t>Proposal Data:</a:t>
            </a:r>
            <a:r>
              <a:rPr lang="en-US" dirty="0">
                <a:ea typeface="+mn-lt"/>
                <a:cs typeface="+mn-lt"/>
              </a:rPr>
              <a:t> </a:t>
            </a:r>
            <a:endParaRPr lang="en-US"/>
          </a:p>
          <a:p>
            <a:pPr>
              <a:buNone/>
            </a:pPr>
            <a:r>
              <a:rPr lang="en-US" i="1" dirty="0">
                <a:ea typeface="+mn-lt"/>
                <a:cs typeface="+mn-lt"/>
              </a:rPr>
              <a:t>You may submit these documents to </a:t>
            </a:r>
            <a:r>
              <a:rPr lang="en-US" i="1" dirty="0">
                <a:ea typeface="+mn-lt"/>
                <a:cs typeface="+mn-lt"/>
                <a:hlinkClick r:id="rId2"/>
              </a:rPr>
              <a:t>kjpatten@arizona.edu</a:t>
            </a:r>
            <a:r>
              <a:rPr lang="en-US" i="1" dirty="0">
                <a:ea typeface="+mn-lt"/>
                <a:cs typeface="+mn-lt"/>
              </a:rPr>
              <a:t> or </a:t>
            </a:r>
            <a:r>
              <a:rPr lang="en-US" i="1" dirty="0">
                <a:ea typeface="+mn-lt"/>
                <a:cs typeface="+mn-lt"/>
                <a:hlinkClick r:id="rId3"/>
              </a:rPr>
              <a:t>ResDev@arizona.edu</a:t>
            </a:r>
            <a:r>
              <a:rPr lang="en-US" i="1" dirty="0">
                <a:ea typeface="+mn-lt"/>
                <a:cs typeface="+mn-lt"/>
              </a:rPr>
              <a:t>. You should delete this section prior to submission to a federal or foundation program officer. </a:t>
            </a:r>
            <a:endParaRPr lang="en-US" dirty="0"/>
          </a:p>
          <a:p>
            <a:pPr marL="0" indent="0">
              <a:buNone/>
            </a:pPr>
            <a:r>
              <a:rPr lang="en-US" i="1" dirty="0">
                <a:ea typeface="+mn-lt"/>
                <a:cs typeface="+mn-lt"/>
              </a:rPr>
              <a:t> </a:t>
            </a:r>
            <a:r>
              <a:rPr lang="en-US" dirty="0">
                <a:ea typeface="+mn-lt"/>
                <a:cs typeface="+mn-lt"/>
              </a:rPr>
              <a:t> </a:t>
            </a:r>
            <a:endParaRPr lang="en-US"/>
          </a:p>
        </p:txBody>
      </p:sp>
    </p:spTree>
    <p:extLst>
      <p:ext uri="{BB962C8B-B14F-4D97-AF65-F5344CB8AC3E}">
        <p14:creationId xmlns:p14="http://schemas.microsoft.com/office/powerpoint/2010/main" val="9146399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302</Words>
  <Application>Microsoft Office PowerPoint</Application>
  <PresentationFormat>On-screen Show (4:3)</PresentationFormat>
  <Paragraphs>58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Metadata - Please provide information below for our automated document searching and matching system.  Do not modify the bold text, replace the instructions next to it in gray text with your proposal specific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Patten, Kim J - (kjpatten)</dc:creator>
  <cp:lastModifiedBy>Patten, Kim J - (kjpatten)</cp:lastModifiedBy>
  <cp:revision>27</cp:revision>
  <dcterms:created xsi:type="dcterms:W3CDTF">2020-03-24T20:07:55Z</dcterms:created>
  <dcterms:modified xsi:type="dcterms:W3CDTF">2020-04-27T20:31:58Z</dcterms:modified>
</cp:coreProperties>
</file>