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234B"/>
    <a:srgbClr val="AB0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74" autoAdjust="0"/>
    <p:restoredTop sz="94660"/>
  </p:normalViewPr>
  <p:slideViewPr>
    <p:cSldViewPr snapToGrid="0">
      <p:cViewPr>
        <p:scale>
          <a:sx n="200" d="100"/>
          <a:sy n="200" d="100"/>
        </p:scale>
        <p:origin x="180" y="-4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43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7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3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7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79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2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7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4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4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65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1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42D58-6D3D-4E44-A0A3-689E79E25C5A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90321-B644-4759-B751-1ACA87F70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4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agis.maps.arcgis.com/apps/Styler/index.html?appid=1627d784ec2147a18ff51578a9dc83c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59878A9D-9515-4D58-B274-8D5BBB067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294" y="241300"/>
            <a:ext cx="833170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ea typeface="MS PGothic" panose="020B0600070205080204" pitchFamily="34" charset="-128"/>
              </a:defRPr>
            </a:lvl2pPr>
            <a:lvl3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ea typeface="MS PGothic" panose="020B0600070205080204" pitchFamily="34" charset="-128"/>
              </a:defRPr>
            </a:lvl3pPr>
            <a:lvl4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ea typeface="MS PGothic" panose="020B0600070205080204" pitchFamily="34" charset="-128"/>
              </a:defRPr>
            </a:lvl4pPr>
            <a:lvl5pPr algn="ctr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ea typeface="MS PGothic" panose="020B0600070205080204" pitchFamily="34" charset="-128"/>
              </a:defRPr>
            </a:lvl5pPr>
            <a:lvl6pPr marL="457200" algn="ctr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914400" eaLnBrk="1" hangingPunct="1"/>
            <a:r>
              <a:rPr lang="en-US" altLang="en-US" sz="2400" kern="0" dirty="0">
                <a:solidFill>
                  <a:srgbClr val="0C234B"/>
                </a:solidFill>
                <a:latin typeface="Calibri" panose="020F0502020204030204" pitchFamily="34" charset="0"/>
              </a:rPr>
              <a:t>UA Experiment Station &amp; Cooperative Extension System Sites for Accessing Online Education</a:t>
            </a:r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id="{75ACB34A-1EB5-4A5C-A7FD-804F76290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077913"/>
            <a:ext cx="0" cy="5486400"/>
          </a:xfrm>
          <a:prstGeom prst="line">
            <a:avLst/>
          </a:prstGeom>
          <a:noFill/>
          <a:ln w="28575">
            <a:solidFill>
              <a:srgbClr val="AB052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600" b="1">
              <a:solidFill>
                <a:srgbClr val="FFFFFF"/>
              </a:solidFill>
              <a:ea typeface="+mn-ea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12DA0832-4A55-4725-AB58-B4D4D668F7F3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3697288"/>
            <a:ext cx="9144000" cy="0"/>
          </a:xfrm>
          <a:prstGeom prst="line">
            <a:avLst/>
          </a:prstGeom>
          <a:noFill/>
          <a:ln w="28575">
            <a:solidFill>
              <a:srgbClr val="AB052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600" b="1">
              <a:solidFill>
                <a:srgbClr val="FFFFFF"/>
              </a:solidFill>
              <a:ea typeface="+mn-ea"/>
            </a:endParaRPr>
          </a:p>
        </p:txBody>
      </p:sp>
      <p:pic>
        <p:nvPicPr>
          <p:cNvPr id="9" name="Picture 8" descr="University of Arizona Block A.">
            <a:extLst>
              <a:ext uri="{FF2B5EF4-FFF2-40B4-BE49-F238E27FC236}">
                <a16:creationId xmlns:a16="http://schemas.microsoft.com/office/drawing/2014/main" id="{662AD4CD-A1FD-4029-A173-ED297A612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875"/>
            <a:ext cx="812294" cy="818390"/>
          </a:xfrm>
          <a:prstGeom prst="rect">
            <a:avLst/>
          </a:prstGeom>
        </p:spPr>
      </p:pic>
      <p:sp>
        <p:nvSpPr>
          <p:cNvPr id="10" name="Line 3">
            <a:extLst>
              <a:ext uri="{FF2B5EF4-FFF2-40B4-BE49-F238E27FC236}">
                <a16:creationId xmlns:a16="http://schemas.microsoft.com/office/drawing/2014/main" id="{1777B519-E77B-44A0-8C9C-F33505B8B2D8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9704"/>
            <a:ext cx="9144000" cy="0"/>
          </a:xfrm>
          <a:prstGeom prst="line">
            <a:avLst/>
          </a:prstGeom>
          <a:noFill/>
          <a:ln w="28575">
            <a:solidFill>
              <a:srgbClr val="AB052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600" b="1">
              <a:solidFill>
                <a:srgbClr val="FFFFFF"/>
              </a:solidFill>
              <a:ea typeface="+mn-ea"/>
            </a:endParaRPr>
          </a:p>
        </p:txBody>
      </p:sp>
      <p:sp>
        <p:nvSpPr>
          <p:cNvPr id="11" name="Line 3">
            <a:extLst>
              <a:ext uri="{FF2B5EF4-FFF2-40B4-BE49-F238E27FC236}">
                <a16:creationId xmlns:a16="http://schemas.microsoft.com/office/drawing/2014/main" id="{02B64594-4463-4684-9B8F-120149EB307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16319"/>
            <a:ext cx="9144000" cy="0"/>
          </a:xfrm>
          <a:prstGeom prst="line">
            <a:avLst/>
          </a:prstGeom>
          <a:noFill/>
          <a:ln w="28575">
            <a:solidFill>
              <a:srgbClr val="0C234B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600" b="1">
              <a:solidFill>
                <a:srgbClr val="FFFFFF"/>
              </a:solidFill>
              <a:ea typeface="+mn-e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DBB654-584B-4E19-9371-27E6F2203ACB}"/>
              </a:ext>
            </a:extLst>
          </p:cNvPr>
          <p:cNvSpPr txBox="1"/>
          <p:nvPr/>
        </p:nvSpPr>
        <p:spPr>
          <a:xfrm>
            <a:off x="0" y="1162050"/>
            <a:ext cx="449579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C234B"/>
                </a:solidFill>
              </a:rPr>
              <a:t>Objective:</a:t>
            </a:r>
          </a:p>
          <a:p>
            <a:r>
              <a:rPr lang="en-US" sz="1200" dirty="0"/>
              <a:t>ALVSCE- Communications &amp; Cyber Technologies (CCT) is urgently working to make 26 of UA’s Cooperative Extension System (CES) and Arizona Experiment Station (AES) sites distributed around AZ into drive-in internet “hot-spots” for UA, ASU, and NAU students who otherwise cannot continue classes. UITS will manage and secure these hot-spots to limit bandwidth for ABOR higher education traffic only. UITS and CCT must immediately upgrade local equipment to achieve this objective.</a:t>
            </a:r>
          </a:p>
          <a:p>
            <a:endParaRPr lang="en-US" sz="400" dirty="0"/>
          </a:p>
          <a:p>
            <a:r>
              <a:rPr lang="en-US" sz="1200" b="1" dirty="0">
                <a:solidFill>
                  <a:srgbClr val="0C234B"/>
                </a:solidFill>
              </a:rPr>
              <a:t>Expected Outcome: </a:t>
            </a:r>
          </a:p>
          <a:p>
            <a:r>
              <a:rPr lang="en-US" sz="1200" dirty="0"/>
              <a:t>Increased bandwidth at sites for delivering video-streaming and lectures; provide secure wireless over </a:t>
            </a:r>
            <a:r>
              <a:rPr lang="en-US" sz="1200" dirty="0" err="1"/>
              <a:t>UAWiFi</a:t>
            </a:r>
            <a:r>
              <a:rPr lang="en-US" sz="1200" dirty="0"/>
              <a:t>; extend signals as far as possible to parking lots/driveways promoting student access. 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CF5E28-823E-4F63-A688-2082D252BEE5}"/>
              </a:ext>
            </a:extLst>
          </p:cNvPr>
          <p:cNvSpPr txBox="1"/>
          <p:nvPr/>
        </p:nvSpPr>
        <p:spPr>
          <a:xfrm>
            <a:off x="4610103" y="1133167"/>
            <a:ext cx="2173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C234B"/>
                </a:solidFill>
              </a:rPr>
              <a:t>Proposed locations: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Three Arizona Experiment Station Units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Fifteen Cooperative Extension County Offices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Seven Cooperative Extension Tribal Offices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One Cooperative Extension System Education Site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sz="1200" dirty="0"/>
              <a:t>See </a:t>
            </a:r>
            <a:r>
              <a:rPr lang="en-US" sz="1200" dirty="0">
                <a:hlinkClick r:id="rId3"/>
              </a:rPr>
              <a:t>link</a:t>
            </a:r>
            <a:r>
              <a:rPr lang="en-US" sz="1200" dirty="0"/>
              <a:t> for full details.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D60C4B-0585-485E-B72B-3E4457ECE73F}"/>
              </a:ext>
            </a:extLst>
          </p:cNvPr>
          <p:cNvSpPr txBox="1"/>
          <p:nvPr/>
        </p:nvSpPr>
        <p:spPr>
          <a:xfrm>
            <a:off x="-23819" y="3727327"/>
            <a:ext cx="449579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C234B"/>
                </a:solidFill>
              </a:rPr>
              <a:t>Team (or Potential Team):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9B3F5F-CD2D-4C55-9855-9891CE7F9024}"/>
              </a:ext>
            </a:extLst>
          </p:cNvPr>
          <p:cNvSpPr txBox="1"/>
          <p:nvPr/>
        </p:nvSpPr>
        <p:spPr>
          <a:xfrm>
            <a:off x="4610102" y="3888045"/>
            <a:ext cx="44957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C234B"/>
                </a:solidFill>
              </a:rPr>
              <a:t>Proposed Budget: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$13,000 in equipment per site x 26 sites = $338,000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$62,400 in internet fees</a:t>
            </a:r>
          </a:p>
          <a:p>
            <a:r>
              <a:rPr lang="en-US" sz="1200" b="1" i="1" dirty="0"/>
              <a:t>Total requested: $400,400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b="1" dirty="0">
                <a:solidFill>
                  <a:srgbClr val="0C234B"/>
                </a:solidFill>
              </a:rPr>
              <a:t>Proposed Timeline: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Immediately: Cellular hotspot capabilities can access online educational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Phase 1: Students will have access to select CE locations, estimated by April 3, 2020.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Delivery of any ABOR student within 1 week of equipment arrival.</a:t>
            </a:r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A70150A9-7B62-4986-8D93-4E30E228A2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89719"/>
              </p:ext>
            </p:extLst>
          </p:nvPr>
        </p:nvGraphicFramePr>
        <p:xfrm>
          <a:off x="61915" y="3966767"/>
          <a:ext cx="4457701" cy="2133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6951">
                  <a:extLst>
                    <a:ext uri="{9D8B030D-6E8A-4147-A177-3AD203B41FA5}">
                      <a16:colId xmlns:a16="http://schemas.microsoft.com/office/drawing/2014/main" val="212708425"/>
                    </a:ext>
                  </a:extLst>
                </a:gridCol>
                <a:gridCol w="1747000">
                  <a:extLst>
                    <a:ext uri="{9D8B030D-6E8A-4147-A177-3AD203B41FA5}">
                      <a16:colId xmlns:a16="http://schemas.microsoft.com/office/drawing/2014/main" val="1915414457"/>
                    </a:ext>
                  </a:extLst>
                </a:gridCol>
                <a:gridCol w="1143750">
                  <a:extLst>
                    <a:ext uri="{9D8B030D-6E8A-4147-A177-3AD203B41FA5}">
                      <a16:colId xmlns:a16="http://schemas.microsoft.com/office/drawing/2014/main" val="216417342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sz="1100" dirty="0"/>
                        <a:t>Individual (Organization)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5660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100" dirty="0"/>
                        <a:t>Cooperative Extension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Locational Awareness, Physical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Confirmed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2288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100" dirty="0"/>
                        <a:t>Arizona Experiment Station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Physical Access, Technical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Confirmed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0090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100" dirty="0"/>
                        <a:t>UITS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Technical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Confirmed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7769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100" dirty="0"/>
                        <a:t>Government &amp; Community Relations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Funding, county, Tribal and other government cooperation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Confirmed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030354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A58B8B1B-F777-49B5-9821-B44076386E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5273" y="1169825"/>
            <a:ext cx="2173872" cy="243208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3A952E7-BFCE-4441-BCC0-61EC2BFFC3C3}"/>
              </a:ext>
            </a:extLst>
          </p:cNvPr>
          <p:cNvSpPr/>
          <p:nvPr/>
        </p:nvSpPr>
        <p:spPr>
          <a:xfrm>
            <a:off x="14279" y="5879293"/>
            <a:ext cx="46101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/>
          </a:p>
          <a:p>
            <a:r>
              <a:rPr lang="en-US" sz="1200" b="1" dirty="0">
                <a:solidFill>
                  <a:srgbClr val="0C234B"/>
                </a:solidFill>
              </a:rPr>
              <a:t>Discriminator: </a:t>
            </a:r>
            <a:r>
              <a:rPr lang="en-US" sz="1200" dirty="0"/>
              <a:t>what makes this team more competitive/more prepared than other potential bidders? </a:t>
            </a:r>
            <a:r>
              <a:rPr lang="en-US" sz="1200" b="1" dirty="0"/>
              <a:t>Only Arizona Higher Education team with existing locations and cyber-infrastructure to increase network coverage throughout AZ and the tribal nations. </a:t>
            </a:r>
          </a:p>
        </p:txBody>
      </p:sp>
    </p:spTree>
    <p:extLst>
      <p:ext uri="{BB962C8B-B14F-4D97-AF65-F5344CB8AC3E}">
        <p14:creationId xmlns:p14="http://schemas.microsoft.com/office/powerpoint/2010/main" val="964183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315</Words>
  <Application>Microsoft Office PowerPoint</Application>
  <PresentationFormat>On-screen Show (4:3)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Patten, Kim J - (kjpatten)</dc:creator>
  <cp:lastModifiedBy>Burgess, Shane C - (shaneburgess)</cp:lastModifiedBy>
  <cp:revision>8</cp:revision>
  <dcterms:created xsi:type="dcterms:W3CDTF">2020-03-24T20:07:55Z</dcterms:created>
  <dcterms:modified xsi:type="dcterms:W3CDTF">2020-03-30T19:19:53Z</dcterms:modified>
</cp:coreProperties>
</file>