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93" r:id="rId2"/>
    <p:sldId id="256" r:id="rId3"/>
    <p:sldId id="278" r:id="rId4"/>
    <p:sldId id="279" r:id="rId5"/>
    <p:sldId id="275" r:id="rId6"/>
    <p:sldId id="276" r:id="rId7"/>
    <p:sldId id="277" r:id="rId8"/>
    <p:sldId id="280" r:id="rId9"/>
    <p:sldId id="281" r:id="rId10"/>
    <p:sldId id="262" r:id="rId11"/>
    <p:sldId id="257" r:id="rId12"/>
    <p:sldId id="258" r:id="rId13"/>
    <p:sldId id="259" r:id="rId14"/>
    <p:sldId id="260" r:id="rId15"/>
    <p:sldId id="261" r:id="rId16"/>
    <p:sldId id="270" r:id="rId17"/>
    <p:sldId id="263" r:id="rId18"/>
    <p:sldId id="289" r:id="rId19"/>
    <p:sldId id="265" r:id="rId20"/>
    <p:sldId id="292" r:id="rId21"/>
    <p:sldId id="264" r:id="rId22"/>
    <p:sldId id="266" r:id="rId23"/>
    <p:sldId id="267" r:id="rId24"/>
    <p:sldId id="268" r:id="rId25"/>
    <p:sldId id="269" r:id="rId26"/>
    <p:sldId id="283" r:id="rId27"/>
    <p:sldId id="290" r:id="rId28"/>
    <p:sldId id="271" r:id="rId29"/>
    <p:sldId id="272" r:id="rId30"/>
    <p:sldId id="284" r:id="rId31"/>
    <p:sldId id="291" r:id="rId32"/>
    <p:sldId id="285" r:id="rId33"/>
    <p:sldId id="286" r:id="rId34"/>
    <p:sldId id="273" r:id="rId35"/>
    <p:sldId id="274" r:id="rId36"/>
    <p:sldId id="288" r:id="rId37"/>
    <p:sldId id="287" r:id="rId38"/>
    <p:sldId id="282"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1633" autoAdjust="0"/>
  </p:normalViewPr>
  <p:slideViewPr>
    <p:cSldViewPr snapToGrid="0">
      <p:cViewPr>
        <p:scale>
          <a:sx n="61" d="100"/>
          <a:sy n="61" d="100"/>
        </p:scale>
        <p:origin x="88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sv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C3E68E4-A9B9-4362-BF80-DE1750F0E75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C14AE5E4-1B4F-41EB-81B7-0C3A0E1A0FE3}">
      <dgm:prSet/>
      <dgm:spPr/>
      <dgm:t>
        <a:bodyPr/>
        <a:lstStyle/>
        <a:p>
          <a:r>
            <a:rPr lang="en-US"/>
            <a:t>COVID-19 overview</a:t>
          </a:r>
        </a:p>
      </dgm:t>
    </dgm:pt>
    <dgm:pt modelId="{E19C1736-E0F0-45A4-B72E-C4845602B037}" type="parTrans" cxnId="{D5E0E1E2-26BB-4F48-A8FA-523B32433973}">
      <dgm:prSet/>
      <dgm:spPr/>
      <dgm:t>
        <a:bodyPr/>
        <a:lstStyle/>
        <a:p>
          <a:endParaRPr lang="en-US"/>
        </a:p>
      </dgm:t>
    </dgm:pt>
    <dgm:pt modelId="{E6B66B70-2569-433B-A6A0-99617591DAF1}" type="sibTrans" cxnId="{D5E0E1E2-26BB-4F48-A8FA-523B32433973}">
      <dgm:prSet/>
      <dgm:spPr/>
      <dgm:t>
        <a:bodyPr/>
        <a:lstStyle/>
        <a:p>
          <a:endParaRPr lang="en-US"/>
        </a:p>
      </dgm:t>
    </dgm:pt>
    <dgm:pt modelId="{19325B30-7EA3-4915-85C3-3331BF44171A}">
      <dgm:prSet/>
      <dgm:spPr/>
      <dgm:t>
        <a:bodyPr/>
        <a:lstStyle/>
        <a:p>
          <a:r>
            <a:rPr lang="en-US"/>
            <a:t>HR time reporting</a:t>
          </a:r>
        </a:p>
      </dgm:t>
    </dgm:pt>
    <dgm:pt modelId="{0EF181C5-C88B-42A9-96E1-E58D68D903C9}" type="parTrans" cxnId="{1A2549C6-E9F2-4FC7-9445-43612D329DB7}">
      <dgm:prSet/>
      <dgm:spPr/>
      <dgm:t>
        <a:bodyPr/>
        <a:lstStyle/>
        <a:p>
          <a:endParaRPr lang="en-US"/>
        </a:p>
      </dgm:t>
    </dgm:pt>
    <dgm:pt modelId="{B7F612E1-88B0-443E-B247-DD24AEC90B97}" type="sibTrans" cxnId="{1A2549C6-E9F2-4FC7-9445-43612D329DB7}">
      <dgm:prSet/>
      <dgm:spPr/>
      <dgm:t>
        <a:bodyPr/>
        <a:lstStyle/>
        <a:p>
          <a:endParaRPr lang="en-US"/>
        </a:p>
      </dgm:t>
    </dgm:pt>
    <dgm:pt modelId="{CF302C1F-B696-40D9-A91C-A24F04E31187}">
      <dgm:prSet/>
      <dgm:spPr/>
      <dgm:t>
        <a:bodyPr/>
        <a:lstStyle/>
        <a:p>
          <a:r>
            <a:rPr lang="en-US"/>
            <a:t>What to do if you are ill</a:t>
          </a:r>
        </a:p>
      </dgm:t>
    </dgm:pt>
    <dgm:pt modelId="{C03B1C09-5070-47C4-9C7D-A9F460A8D7B4}" type="parTrans" cxnId="{2AA0500C-A928-4EE2-B6FB-B3E1309B3046}">
      <dgm:prSet/>
      <dgm:spPr/>
      <dgm:t>
        <a:bodyPr/>
        <a:lstStyle/>
        <a:p>
          <a:endParaRPr lang="en-US"/>
        </a:p>
      </dgm:t>
    </dgm:pt>
    <dgm:pt modelId="{4FA6775C-9BB9-4909-B7EE-C1E819B9E730}" type="sibTrans" cxnId="{2AA0500C-A928-4EE2-B6FB-B3E1309B3046}">
      <dgm:prSet/>
      <dgm:spPr/>
      <dgm:t>
        <a:bodyPr/>
        <a:lstStyle/>
        <a:p>
          <a:endParaRPr lang="en-US"/>
        </a:p>
      </dgm:t>
    </dgm:pt>
    <dgm:pt modelId="{D2575A71-DC65-404C-A249-CC6BAD6DEBF2}">
      <dgm:prSet/>
      <dgm:spPr/>
      <dgm:t>
        <a:bodyPr/>
        <a:lstStyle/>
        <a:p>
          <a:r>
            <a:rPr lang="en-US"/>
            <a:t>Working remotely</a:t>
          </a:r>
        </a:p>
      </dgm:t>
    </dgm:pt>
    <dgm:pt modelId="{7096E45F-6962-45CD-A2E4-558A7159AC4A}" type="parTrans" cxnId="{050F0E82-20E3-41CD-8A68-F8B4F5013F6C}">
      <dgm:prSet/>
      <dgm:spPr/>
      <dgm:t>
        <a:bodyPr/>
        <a:lstStyle/>
        <a:p>
          <a:endParaRPr lang="en-US"/>
        </a:p>
      </dgm:t>
    </dgm:pt>
    <dgm:pt modelId="{A73784DC-183A-422A-AF5F-2C5405D83F1F}" type="sibTrans" cxnId="{050F0E82-20E3-41CD-8A68-F8B4F5013F6C}">
      <dgm:prSet/>
      <dgm:spPr/>
      <dgm:t>
        <a:bodyPr/>
        <a:lstStyle/>
        <a:p>
          <a:endParaRPr lang="en-US"/>
        </a:p>
      </dgm:t>
    </dgm:pt>
    <dgm:pt modelId="{3BF2BDDA-1035-4B26-BE38-B2EE34BC7327}">
      <dgm:prSet/>
      <dgm:spPr/>
      <dgm:t>
        <a:bodyPr/>
        <a:lstStyle/>
        <a:p>
          <a:r>
            <a:rPr lang="en-US"/>
            <a:t>Campus information</a:t>
          </a:r>
        </a:p>
      </dgm:t>
    </dgm:pt>
    <dgm:pt modelId="{B8EA1C46-9D4F-4CBB-9631-41475199D634}" type="parTrans" cxnId="{5F1C6643-3444-42C0-A807-DEA5D1E809EC}">
      <dgm:prSet/>
      <dgm:spPr/>
      <dgm:t>
        <a:bodyPr/>
        <a:lstStyle/>
        <a:p>
          <a:endParaRPr lang="en-US"/>
        </a:p>
      </dgm:t>
    </dgm:pt>
    <dgm:pt modelId="{45909586-C02E-4A52-AC3F-A32CF8558DBD}" type="sibTrans" cxnId="{5F1C6643-3444-42C0-A807-DEA5D1E809EC}">
      <dgm:prSet/>
      <dgm:spPr/>
      <dgm:t>
        <a:bodyPr/>
        <a:lstStyle/>
        <a:p>
          <a:endParaRPr lang="en-US"/>
        </a:p>
      </dgm:t>
    </dgm:pt>
    <dgm:pt modelId="{7E06C15A-46E2-4ACB-8F71-F6D4CA36F59C}">
      <dgm:prSet/>
      <dgm:spPr/>
      <dgm:t>
        <a:bodyPr/>
        <a:lstStyle/>
        <a:p>
          <a:r>
            <a:rPr lang="en-US"/>
            <a:t>Director information</a:t>
          </a:r>
        </a:p>
      </dgm:t>
    </dgm:pt>
    <dgm:pt modelId="{9D2BB9A9-683F-4FFF-A840-C526D1628B01}" type="parTrans" cxnId="{53F84E2B-B6A0-4602-9A2A-7C052982D1A4}">
      <dgm:prSet/>
      <dgm:spPr/>
      <dgm:t>
        <a:bodyPr/>
        <a:lstStyle/>
        <a:p>
          <a:endParaRPr lang="en-US"/>
        </a:p>
      </dgm:t>
    </dgm:pt>
    <dgm:pt modelId="{72C468C2-C352-412F-88BD-E9F784A763DA}" type="sibTrans" cxnId="{53F84E2B-B6A0-4602-9A2A-7C052982D1A4}">
      <dgm:prSet/>
      <dgm:spPr/>
      <dgm:t>
        <a:bodyPr/>
        <a:lstStyle/>
        <a:p>
          <a:endParaRPr lang="en-US"/>
        </a:p>
      </dgm:t>
    </dgm:pt>
    <dgm:pt modelId="{DFD34B90-76BB-4E34-9A8C-28E2D5930C4E}">
      <dgm:prSet/>
      <dgm:spPr/>
      <dgm:t>
        <a:bodyPr/>
        <a:lstStyle/>
        <a:p>
          <a:r>
            <a:rPr lang="en-US"/>
            <a:t>Office proceedures</a:t>
          </a:r>
        </a:p>
      </dgm:t>
    </dgm:pt>
    <dgm:pt modelId="{BA8D97FE-5556-40A3-A0FE-9E6DE8DD1ADD}" type="parTrans" cxnId="{55031EA6-2FF6-4E10-ACF1-A90AA29E7DE7}">
      <dgm:prSet/>
      <dgm:spPr/>
      <dgm:t>
        <a:bodyPr/>
        <a:lstStyle/>
        <a:p>
          <a:endParaRPr lang="en-US"/>
        </a:p>
      </dgm:t>
    </dgm:pt>
    <dgm:pt modelId="{9C3F2D72-C283-49E7-AC2D-4B93A5171818}" type="sibTrans" cxnId="{55031EA6-2FF6-4E10-ACF1-A90AA29E7DE7}">
      <dgm:prSet/>
      <dgm:spPr/>
      <dgm:t>
        <a:bodyPr/>
        <a:lstStyle/>
        <a:p>
          <a:endParaRPr lang="en-US"/>
        </a:p>
      </dgm:t>
    </dgm:pt>
    <dgm:pt modelId="{344C5187-2158-4337-A167-96D236D35E38}" type="pres">
      <dgm:prSet presAssocID="{7C3E68E4-A9B9-4362-BF80-DE1750F0E751}" presName="root" presStyleCnt="0">
        <dgm:presLayoutVars>
          <dgm:dir/>
          <dgm:resizeHandles val="exact"/>
        </dgm:presLayoutVars>
      </dgm:prSet>
      <dgm:spPr/>
    </dgm:pt>
    <dgm:pt modelId="{E718B1F7-87FC-46AB-953A-980EEF1CDF60}" type="pres">
      <dgm:prSet presAssocID="{C14AE5E4-1B4F-41EB-81B7-0C3A0E1A0FE3}" presName="compNode" presStyleCnt="0"/>
      <dgm:spPr/>
    </dgm:pt>
    <dgm:pt modelId="{AD7E41CD-19F5-4362-A433-6705C9700033}" type="pres">
      <dgm:prSet presAssocID="{C14AE5E4-1B4F-41EB-81B7-0C3A0E1A0FE3}" presName="bgRect" presStyleLbl="bgShp" presStyleIdx="0" presStyleCnt="7"/>
      <dgm:spPr/>
    </dgm:pt>
    <dgm:pt modelId="{3FB42DCB-EA13-4975-BFF1-7053644439FF}" type="pres">
      <dgm:prSet presAssocID="{C14AE5E4-1B4F-41EB-81B7-0C3A0E1A0FE3}"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nion"/>
        </a:ext>
      </dgm:extLst>
    </dgm:pt>
    <dgm:pt modelId="{2686052B-FA14-4C66-8927-EE8EFD689928}" type="pres">
      <dgm:prSet presAssocID="{C14AE5E4-1B4F-41EB-81B7-0C3A0E1A0FE3}" presName="spaceRect" presStyleCnt="0"/>
      <dgm:spPr/>
    </dgm:pt>
    <dgm:pt modelId="{5C2607CD-47A0-4620-864E-A4225C9F16CD}" type="pres">
      <dgm:prSet presAssocID="{C14AE5E4-1B4F-41EB-81B7-0C3A0E1A0FE3}" presName="parTx" presStyleLbl="revTx" presStyleIdx="0" presStyleCnt="7">
        <dgm:presLayoutVars>
          <dgm:chMax val="0"/>
          <dgm:chPref val="0"/>
        </dgm:presLayoutVars>
      </dgm:prSet>
      <dgm:spPr/>
    </dgm:pt>
    <dgm:pt modelId="{918D85C5-9161-4A54-B410-E4AC4300F1A3}" type="pres">
      <dgm:prSet presAssocID="{E6B66B70-2569-433B-A6A0-99617591DAF1}" presName="sibTrans" presStyleCnt="0"/>
      <dgm:spPr/>
    </dgm:pt>
    <dgm:pt modelId="{D81CA9C6-051A-4092-9207-C433BF0C0290}" type="pres">
      <dgm:prSet presAssocID="{19325B30-7EA3-4915-85C3-3331BF44171A}" presName="compNode" presStyleCnt="0"/>
      <dgm:spPr/>
    </dgm:pt>
    <dgm:pt modelId="{EBC419E4-B14F-4882-AEAE-3E238CF45773}" type="pres">
      <dgm:prSet presAssocID="{19325B30-7EA3-4915-85C3-3331BF44171A}" presName="bgRect" presStyleLbl="bgShp" presStyleIdx="1" presStyleCnt="7"/>
      <dgm:spPr/>
    </dgm:pt>
    <dgm:pt modelId="{509B9CC5-534D-4A07-AD5A-DDA53DE892D0}" type="pres">
      <dgm:prSet presAssocID="{19325B30-7EA3-4915-85C3-3331BF44171A}"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topwatch"/>
        </a:ext>
      </dgm:extLst>
    </dgm:pt>
    <dgm:pt modelId="{F7E0CCB2-9B7E-4E3B-AF17-C7EB107D5245}" type="pres">
      <dgm:prSet presAssocID="{19325B30-7EA3-4915-85C3-3331BF44171A}" presName="spaceRect" presStyleCnt="0"/>
      <dgm:spPr/>
    </dgm:pt>
    <dgm:pt modelId="{520BD951-E0AB-4682-86B5-9161835116D8}" type="pres">
      <dgm:prSet presAssocID="{19325B30-7EA3-4915-85C3-3331BF44171A}" presName="parTx" presStyleLbl="revTx" presStyleIdx="1" presStyleCnt="7">
        <dgm:presLayoutVars>
          <dgm:chMax val="0"/>
          <dgm:chPref val="0"/>
        </dgm:presLayoutVars>
      </dgm:prSet>
      <dgm:spPr/>
    </dgm:pt>
    <dgm:pt modelId="{126204F7-3D67-43E4-A009-5B069769E5F5}" type="pres">
      <dgm:prSet presAssocID="{B7F612E1-88B0-443E-B247-DD24AEC90B97}" presName="sibTrans" presStyleCnt="0"/>
      <dgm:spPr/>
    </dgm:pt>
    <dgm:pt modelId="{C92373F2-76B0-4594-96F1-29301F79E1BB}" type="pres">
      <dgm:prSet presAssocID="{CF302C1F-B696-40D9-A91C-A24F04E31187}" presName="compNode" presStyleCnt="0"/>
      <dgm:spPr/>
    </dgm:pt>
    <dgm:pt modelId="{C1584ECC-AF78-41FF-B222-CFA64DC088CC}" type="pres">
      <dgm:prSet presAssocID="{CF302C1F-B696-40D9-A91C-A24F04E31187}" presName="bgRect" presStyleLbl="bgShp" presStyleIdx="2" presStyleCnt="7"/>
      <dgm:spPr/>
    </dgm:pt>
    <dgm:pt modelId="{15390D85-20DB-4232-9B8C-0697DF592C54}" type="pres">
      <dgm:prSet presAssocID="{CF302C1F-B696-40D9-A91C-A24F04E31187}"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DF6A3DAC-C068-4FC9-9DAF-866D3C6273C3}" type="pres">
      <dgm:prSet presAssocID="{CF302C1F-B696-40D9-A91C-A24F04E31187}" presName="spaceRect" presStyleCnt="0"/>
      <dgm:spPr/>
    </dgm:pt>
    <dgm:pt modelId="{9B0C9D91-B613-4766-A8BB-11C0AB499180}" type="pres">
      <dgm:prSet presAssocID="{CF302C1F-B696-40D9-A91C-A24F04E31187}" presName="parTx" presStyleLbl="revTx" presStyleIdx="2" presStyleCnt="7">
        <dgm:presLayoutVars>
          <dgm:chMax val="0"/>
          <dgm:chPref val="0"/>
        </dgm:presLayoutVars>
      </dgm:prSet>
      <dgm:spPr/>
    </dgm:pt>
    <dgm:pt modelId="{62DCBE91-55AC-4BAE-AE30-DC9FF0756100}" type="pres">
      <dgm:prSet presAssocID="{4FA6775C-9BB9-4909-B7EE-C1E819B9E730}" presName="sibTrans" presStyleCnt="0"/>
      <dgm:spPr/>
    </dgm:pt>
    <dgm:pt modelId="{EEC9CD9E-C3CB-48E4-BA08-7A0F19D2E100}" type="pres">
      <dgm:prSet presAssocID="{D2575A71-DC65-404C-A249-CC6BAD6DEBF2}" presName="compNode" presStyleCnt="0"/>
      <dgm:spPr/>
    </dgm:pt>
    <dgm:pt modelId="{767D709E-D248-4188-8EC8-9AF2A2B099DC}" type="pres">
      <dgm:prSet presAssocID="{D2575A71-DC65-404C-A249-CC6BAD6DEBF2}" presName="bgRect" presStyleLbl="bgShp" presStyleIdx="3" presStyleCnt="7"/>
      <dgm:spPr/>
    </dgm:pt>
    <dgm:pt modelId="{68530192-FC18-4447-931F-9C87ECA57F93}" type="pres">
      <dgm:prSet presAssocID="{D2575A71-DC65-404C-A249-CC6BAD6DEBF2}"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mputer"/>
        </a:ext>
      </dgm:extLst>
    </dgm:pt>
    <dgm:pt modelId="{11B48A6F-7CDE-4F8F-A192-0B63E8DD81EA}" type="pres">
      <dgm:prSet presAssocID="{D2575A71-DC65-404C-A249-CC6BAD6DEBF2}" presName="spaceRect" presStyleCnt="0"/>
      <dgm:spPr/>
    </dgm:pt>
    <dgm:pt modelId="{B5C4A741-03B6-4F5C-A4AA-854D4B678ED8}" type="pres">
      <dgm:prSet presAssocID="{D2575A71-DC65-404C-A249-CC6BAD6DEBF2}" presName="parTx" presStyleLbl="revTx" presStyleIdx="3" presStyleCnt="7">
        <dgm:presLayoutVars>
          <dgm:chMax val="0"/>
          <dgm:chPref val="0"/>
        </dgm:presLayoutVars>
      </dgm:prSet>
      <dgm:spPr/>
    </dgm:pt>
    <dgm:pt modelId="{F1B1C69A-3DFB-456F-B7EA-95A3FD6B17AE}" type="pres">
      <dgm:prSet presAssocID="{A73784DC-183A-422A-AF5F-2C5405D83F1F}" presName="sibTrans" presStyleCnt="0"/>
      <dgm:spPr/>
    </dgm:pt>
    <dgm:pt modelId="{660AB344-CCB5-48AD-8FB2-548C30ABBC4E}" type="pres">
      <dgm:prSet presAssocID="{3BF2BDDA-1035-4B26-BE38-B2EE34BC7327}" presName="compNode" presStyleCnt="0"/>
      <dgm:spPr/>
    </dgm:pt>
    <dgm:pt modelId="{FA1D51A0-1AFA-4B70-9A43-96933D9341C7}" type="pres">
      <dgm:prSet presAssocID="{3BF2BDDA-1035-4B26-BE38-B2EE34BC7327}" presName="bgRect" presStyleLbl="bgShp" presStyleIdx="4" presStyleCnt="7"/>
      <dgm:spPr/>
    </dgm:pt>
    <dgm:pt modelId="{D9D30867-F56D-4480-B020-16EFCB58C8FD}" type="pres">
      <dgm:prSet presAssocID="{3BF2BDDA-1035-4B26-BE38-B2EE34BC7327}"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ooks"/>
        </a:ext>
      </dgm:extLst>
    </dgm:pt>
    <dgm:pt modelId="{C13DC85F-2F38-42D0-987A-A5A2762AACD1}" type="pres">
      <dgm:prSet presAssocID="{3BF2BDDA-1035-4B26-BE38-B2EE34BC7327}" presName="spaceRect" presStyleCnt="0"/>
      <dgm:spPr/>
    </dgm:pt>
    <dgm:pt modelId="{08048FC6-95EC-49C0-9C72-7466C606F52B}" type="pres">
      <dgm:prSet presAssocID="{3BF2BDDA-1035-4B26-BE38-B2EE34BC7327}" presName="parTx" presStyleLbl="revTx" presStyleIdx="4" presStyleCnt="7">
        <dgm:presLayoutVars>
          <dgm:chMax val="0"/>
          <dgm:chPref val="0"/>
        </dgm:presLayoutVars>
      </dgm:prSet>
      <dgm:spPr/>
    </dgm:pt>
    <dgm:pt modelId="{C7B74EA1-23A7-454E-8B68-DDA3AC7D32C8}" type="pres">
      <dgm:prSet presAssocID="{45909586-C02E-4A52-AC3F-A32CF8558DBD}" presName="sibTrans" presStyleCnt="0"/>
      <dgm:spPr/>
    </dgm:pt>
    <dgm:pt modelId="{9A911165-8131-4D1B-8502-397796B3CD45}" type="pres">
      <dgm:prSet presAssocID="{7E06C15A-46E2-4ACB-8F71-F6D4CA36F59C}" presName="compNode" presStyleCnt="0"/>
      <dgm:spPr/>
    </dgm:pt>
    <dgm:pt modelId="{D64A563B-BDD7-4363-ABDB-53767885D070}" type="pres">
      <dgm:prSet presAssocID="{7E06C15A-46E2-4ACB-8F71-F6D4CA36F59C}" presName="bgRect" presStyleLbl="bgShp" presStyleIdx="5" presStyleCnt="7"/>
      <dgm:spPr/>
    </dgm:pt>
    <dgm:pt modelId="{CFE71C23-047F-45E5-99CA-3F96B7D5320B}" type="pres">
      <dgm:prSet presAssocID="{7E06C15A-46E2-4ACB-8F71-F6D4CA36F59C}"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User"/>
        </a:ext>
      </dgm:extLst>
    </dgm:pt>
    <dgm:pt modelId="{4299C074-D235-4002-8F3D-C8AE08845FC0}" type="pres">
      <dgm:prSet presAssocID="{7E06C15A-46E2-4ACB-8F71-F6D4CA36F59C}" presName="spaceRect" presStyleCnt="0"/>
      <dgm:spPr/>
    </dgm:pt>
    <dgm:pt modelId="{B0C88823-0145-4157-AC25-743B4E0072E4}" type="pres">
      <dgm:prSet presAssocID="{7E06C15A-46E2-4ACB-8F71-F6D4CA36F59C}" presName="parTx" presStyleLbl="revTx" presStyleIdx="5" presStyleCnt="7">
        <dgm:presLayoutVars>
          <dgm:chMax val="0"/>
          <dgm:chPref val="0"/>
        </dgm:presLayoutVars>
      </dgm:prSet>
      <dgm:spPr/>
    </dgm:pt>
    <dgm:pt modelId="{A77D5F39-DC66-46BA-86D5-E525B751AE1A}" type="pres">
      <dgm:prSet presAssocID="{72C468C2-C352-412F-88BD-E9F784A763DA}" presName="sibTrans" presStyleCnt="0"/>
      <dgm:spPr/>
    </dgm:pt>
    <dgm:pt modelId="{48E624D7-951D-4169-90E7-13938C9E8145}" type="pres">
      <dgm:prSet presAssocID="{DFD34B90-76BB-4E34-9A8C-28E2D5930C4E}" presName="compNode" presStyleCnt="0"/>
      <dgm:spPr/>
    </dgm:pt>
    <dgm:pt modelId="{1C11DB80-FCD8-46F8-AD01-7F99773BCB3B}" type="pres">
      <dgm:prSet presAssocID="{DFD34B90-76BB-4E34-9A8C-28E2D5930C4E}" presName="bgRect" presStyleLbl="bgShp" presStyleIdx="6" presStyleCnt="7"/>
      <dgm:spPr/>
    </dgm:pt>
    <dgm:pt modelId="{9EF601DF-CD97-4CDF-BF72-3EAD2117CF47}" type="pres">
      <dgm:prSet presAssocID="{DFD34B90-76BB-4E34-9A8C-28E2D5930C4E}"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Office Worker"/>
        </a:ext>
      </dgm:extLst>
    </dgm:pt>
    <dgm:pt modelId="{DCE2618C-C8F4-40B2-AA71-DAE3BFB4C468}" type="pres">
      <dgm:prSet presAssocID="{DFD34B90-76BB-4E34-9A8C-28E2D5930C4E}" presName="spaceRect" presStyleCnt="0"/>
      <dgm:spPr/>
    </dgm:pt>
    <dgm:pt modelId="{031707F0-4E0A-44D4-AD70-21FB2D5C94D2}" type="pres">
      <dgm:prSet presAssocID="{DFD34B90-76BB-4E34-9A8C-28E2D5930C4E}" presName="parTx" presStyleLbl="revTx" presStyleIdx="6" presStyleCnt="7">
        <dgm:presLayoutVars>
          <dgm:chMax val="0"/>
          <dgm:chPref val="0"/>
        </dgm:presLayoutVars>
      </dgm:prSet>
      <dgm:spPr/>
    </dgm:pt>
  </dgm:ptLst>
  <dgm:cxnLst>
    <dgm:cxn modelId="{2AA0500C-A928-4EE2-B6FB-B3E1309B3046}" srcId="{7C3E68E4-A9B9-4362-BF80-DE1750F0E751}" destId="{CF302C1F-B696-40D9-A91C-A24F04E31187}" srcOrd="2" destOrd="0" parTransId="{C03B1C09-5070-47C4-9C7D-A9F460A8D7B4}" sibTransId="{4FA6775C-9BB9-4909-B7EE-C1E819B9E730}"/>
    <dgm:cxn modelId="{7A4AD02A-7B46-4584-AC99-1D8294852699}" type="presOf" srcId="{7E06C15A-46E2-4ACB-8F71-F6D4CA36F59C}" destId="{B0C88823-0145-4157-AC25-743B4E0072E4}" srcOrd="0" destOrd="0" presId="urn:microsoft.com/office/officeart/2018/2/layout/IconVerticalSolidList"/>
    <dgm:cxn modelId="{53F84E2B-B6A0-4602-9A2A-7C052982D1A4}" srcId="{7C3E68E4-A9B9-4362-BF80-DE1750F0E751}" destId="{7E06C15A-46E2-4ACB-8F71-F6D4CA36F59C}" srcOrd="5" destOrd="0" parTransId="{9D2BB9A9-683F-4FFF-A840-C526D1628B01}" sibTransId="{72C468C2-C352-412F-88BD-E9F784A763DA}"/>
    <dgm:cxn modelId="{5F1C6643-3444-42C0-A807-DEA5D1E809EC}" srcId="{7C3E68E4-A9B9-4362-BF80-DE1750F0E751}" destId="{3BF2BDDA-1035-4B26-BE38-B2EE34BC7327}" srcOrd="4" destOrd="0" parTransId="{B8EA1C46-9D4F-4CBB-9631-41475199D634}" sibTransId="{45909586-C02E-4A52-AC3F-A32CF8558DBD}"/>
    <dgm:cxn modelId="{FCF1264A-B558-40F1-A5EF-EE81C2B9C2B7}" type="presOf" srcId="{C14AE5E4-1B4F-41EB-81B7-0C3A0E1A0FE3}" destId="{5C2607CD-47A0-4620-864E-A4225C9F16CD}" srcOrd="0" destOrd="0" presId="urn:microsoft.com/office/officeart/2018/2/layout/IconVerticalSolidList"/>
    <dgm:cxn modelId="{1431A66B-1482-4F6F-8103-E7B4AD767990}" type="presOf" srcId="{7C3E68E4-A9B9-4362-BF80-DE1750F0E751}" destId="{344C5187-2158-4337-A167-96D236D35E38}" srcOrd="0" destOrd="0" presId="urn:microsoft.com/office/officeart/2018/2/layout/IconVerticalSolidList"/>
    <dgm:cxn modelId="{050F0E82-20E3-41CD-8A68-F8B4F5013F6C}" srcId="{7C3E68E4-A9B9-4362-BF80-DE1750F0E751}" destId="{D2575A71-DC65-404C-A249-CC6BAD6DEBF2}" srcOrd="3" destOrd="0" parTransId="{7096E45F-6962-45CD-A2E4-558A7159AC4A}" sibTransId="{A73784DC-183A-422A-AF5F-2C5405D83F1F}"/>
    <dgm:cxn modelId="{EECB3186-B59C-425D-A1A6-0EFD37FADDA0}" type="presOf" srcId="{19325B30-7EA3-4915-85C3-3331BF44171A}" destId="{520BD951-E0AB-4682-86B5-9161835116D8}" srcOrd="0" destOrd="0" presId="urn:microsoft.com/office/officeart/2018/2/layout/IconVerticalSolidList"/>
    <dgm:cxn modelId="{55031EA6-2FF6-4E10-ACF1-A90AA29E7DE7}" srcId="{7C3E68E4-A9B9-4362-BF80-DE1750F0E751}" destId="{DFD34B90-76BB-4E34-9A8C-28E2D5930C4E}" srcOrd="6" destOrd="0" parTransId="{BA8D97FE-5556-40A3-A0FE-9E6DE8DD1ADD}" sibTransId="{9C3F2D72-C283-49E7-AC2D-4B93A5171818}"/>
    <dgm:cxn modelId="{B86959B4-7BA1-4CB0-A3FE-0D25012A4F08}" type="presOf" srcId="{DFD34B90-76BB-4E34-9A8C-28E2D5930C4E}" destId="{031707F0-4E0A-44D4-AD70-21FB2D5C94D2}" srcOrd="0" destOrd="0" presId="urn:microsoft.com/office/officeart/2018/2/layout/IconVerticalSolidList"/>
    <dgm:cxn modelId="{1A2549C6-E9F2-4FC7-9445-43612D329DB7}" srcId="{7C3E68E4-A9B9-4362-BF80-DE1750F0E751}" destId="{19325B30-7EA3-4915-85C3-3331BF44171A}" srcOrd="1" destOrd="0" parTransId="{0EF181C5-C88B-42A9-96E1-E58D68D903C9}" sibTransId="{B7F612E1-88B0-443E-B247-DD24AEC90B97}"/>
    <dgm:cxn modelId="{66446ADA-3084-4408-9868-83130BEC692B}" type="presOf" srcId="{3BF2BDDA-1035-4B26-BE38-B2EE34BC7327}" destId="{08048FC6-95EC-49C0-9C72-7466C606F52B}" srcOrd="0" destOrd="0" presId="urn:microsoft.com/office/officeart/2018/2/layout/IconVerticalSolidList"/>
    <dgm:cxn modelId="{D5E0E1E2-26BB-4F48-A8FA-523B32433973}" srcId="{7C3E68E4-A9B9-4362-BF80-DE1750F0E751}" destId="{C14AE5E4-1B4F-41EB-81B7-0C3A0E1A0FE3}" srcOrd="0" destOrd="0" parTransId="{E19C1736-E0F0-45A4-B72E-C4845602B037}" sibTransId="{E6B66B70-2569-433B-A6A0-99617591DAF1}"/>
    <dgm:cxn modelId="{B36E8CE3-F33E-4042-B79B-7F6CC6E7E000}" type="presOf" srcId="{D2575A71-DC65-404C-A249-CC6BAD6DEBF2}" destId="{B5C4A741-03B6-4F5C-A4AA-854D4B678ED8}" srcOrd="0" destOrd="0" presId="urn:microsoft.com/office/officeart/2018/2/layout/IconVerticalSolidList"/>
    <dgm:cxn modelId="{9F23D3E9-121F-4972-B4EB-03202865C5EA}" type="presOf" srcId="{CF302C1F-B696-40D9-A91C-A24F04E31187}" destId="{9B0C9D91-B613-4766-A8BB-11C0AB499180}" srcOrd="0" destOrd="0" presId="urn:microsoft.com/office/officeart/2018/2/layout/IconVerticalSolidList"/>
    <dgm:cxn modelId="{70FB3BAE-0E9B-4561-AE8B-EA485B84B7A7}" type="presParOf" srcId="{344C5187-2158-4337-A167-96D236D35E38}" destId="{E718B1F7-87FC-46AB-953A-980EEF1CDF60}" srcOrd="0" destOrd="0" presId="urn:microsoft.com/office/officeart/2018/2/layout/IconVerticalSolidList"/>
    <dgm:cxn modelId="{FC1D27F1-8127-4B2F-84FE-3C446ACCC1BA}" type="presParOf" srcId="{E718B1F7-87FC-46AB-953A-980EEF1CDF60}" destId="{AD7E41CD-19F5-4362-A433-6705C9700033}" srcOrd="0" destOrd="0" presId="urn:microsoft.com/office/officeart/2018/2/layout/IconVerticalSolidList"/>
    <dgm:cxn modelId="{087CA0E9-2F51-427E-9A74-768B629229B8}" type="presParOf" srcId="{E718B1F7-87FC-46AB-953A-980EEF1CDF60}" destId="{3FB42DCB-EA13-4975-BFF1-7053644439FF}" srcOrd="1" destOrd="0" presId="urn:microsoft.com/office/officeart/2018/2/layout/IconVerticalSolidList"/>
    <dgm:cxn modelId="{7A44D0F2-264C-4E2B-BE9F-658AADA505DE}" type="presParOf" srcId="{E718B1F7-87FC-46AB-953A-980EEF1CDF60}" destId="{2686052B-FA14-4C66-8927-EE8EFD689928}" srcOrd="2" destOrd="0" presId="urn:microsoft.com/office/officeart/2018/2/layout/IconVerticalSolidList"/>
    <dgm:cxn modelId="{D75DA7C4-69B8-421D-8DD9-976D0889CC7D}" type="presParOf" srcId="{E718B1F7-87FC-46AB-953A-980EEF1CDF60}" destId="{5C2607CD-47A0-4620-864E-A4225C9F16CD}" srcOrd="3" destOrd="0" presId="urn:microsoft.com/office/officeart/2018/2/layout/IconVerticalSolidList"/>
    <dgm:cxn modelId="{E5E89DE3-474F-431A-9054-2766FE38C2FF}" type="presParOf" srcId="{344C5187-2158-4337-A167-96D236D35E38}" destId="{918D85C5-9161-4A54-B410-E4AC4300F1A3}" srcOrd="1" destOrd="0" presId="urn:microsoft.com/office/officeart/2018/2/layout/IconVerticalSolidList"/>
    <dgm:cxn modelId="{EF15CDBE-522F-472B-9BFF-B4D37DE8CD19}" type="presParOf" srcId="{344C5187-2158-4337-A167-96D236D35E38}" destId="{D81CA9C6-051A-4092-9207-C433BF0C0290}" srcOrd="2" destOrd="0" presId="urn:microsoft.com/office/officeart/2018/2/layout/IconVerticalSolidList"/>
    <dgm:cxn modelId="{473ED142-1A95-41FC-A0A0-C8938BE8F7B8}" type="presParOf" srcId="{D81CA9C6-051A-4092-9207-C433BF0C0290}" destId="{EBC419E4-B14F-4882-AEAE-3E238CF45773}" srcOrd="0" destOrd="0" presId="urn:microsoft.com/office/officeart/2018/2/layout/IconVerticalSolidList"/>
    <dgm:cxn modelId="{9112E912-F64E-4D35-A6BA-69558E3FDB99}" type="presParOf" srcId="{D81CA9C6-051A-4092-9207-C433BF0C0290}" destId="{509B9CC5-534D-4A07-AD5A-DDA53DE892D0}" srcOrd="1" destOrd="0" presId="urn:microsoft.com/office/officeart/2018/2/layout/IconVerticalSolidList"/>
    <dgm:cxn modelId="{B13595FB-B46B-45E9-BD7D-283111F31447}" type="presParOf" srcId="{D81CA9C6-051A-4092-9207-C433BF0C0290}" destId="{F7E0CCB2-9B7E-4E3B-AF17-C7EB107D5245}" srcOrd="2" destOrd="0" presId="urn:microsoft.com/office/officeart/2018/2/layout/IconVerticalSolidList"/>
    <dgm:cxn modelId="{52841D9D-2D05-492A-ADFD-4633B903E52D}" type="presParOf" srcId="{D81CA9C6-051A-4092-9207-C433BF0C0290}" destId="{520BD951-E0AB-4682-86B5-9161835116D8}" srcOrd="3" destOrd="0" presId="urn:microsoft.com/office/officeart/2018/2/layout/IconVerticalSolidList"/>
    <dgm:cxn modelId="{83F71812-363B-4FC3-9322-A9BE9E1FF9BF}" type="presParOf" srcId="{344C5187-2158-4337-A167-96D236D35E38}" destId="{126204F7-3D67-43E4-A009-5B069769E5F5}" srcOrd="3" destOrd="0" presId="urn:microsoft.com/office/officeart/2018/2/layout/IconVerticalSolidList"/>
    <dgm:cxn modelId="{E6B12555-EFD4-402C-9E01-0807EAA48F57}" type="presParOf" srcId="{344C5187-2158-4337-A167-96D236D35E38}" destId="{C92373F2-76B0-4594-96F1-29301F79E1BB}" srcOrd="4" destOrd="0" presId="urn:microsoft.com/office/officeart/2018/2/layout/IconVerticalSolidList"/>
    <dgm:cxn modelId="{04792F11-574C-4513-A5E3-EE192FE34FA2}" type="presParOf" srcId="{C92373F2-76B0-4594-96F1-29301F79E1BB}" destId="{C1584ECC-AF78-41FF-B222-CFA64DC088CC}" srcOrd="0" destOrd="0" presId="urn:microsoft.com/office/officeart/2018/2/layout/IconVerticalSolidList"/>
    <dgm:cxn modelId="{358359BA-A1C2-4068-B37C-25BA8B04325E}" type="presParOf" srcId="{C92373F2-76B0-4594-96F1-29301F79E1BB}" destId="{15390D85-20DB-4232-9B8C-0697DF592C54}" srcOrd="1" destOrd="0" presId="urn:microsoft.com/office/officeart/2018/2/layout/IconVerticalSolidList"/>
    <dgm:cxn modelId="{6A92F63E-100D-498F-A29E-2C45A64FFA7F}" type="presParOf" srcId="{C92373F2-76B0-4594-96F1-29301F79E1BB}" destId="{DF6A3DAC-C068-4FC9-9DAF-866D3C6273C3}" srcOrd="2" destOrd="0" presId="urn:microsoft.com/office/officeart/2018/2/layout/IconVerticalSolidList"/>
    <dgm:cxn modelId="{3204D5C4-ACBA-48B1-88D2-D0C1B7F958E2}" type="presParOf" srcId="{C92373F2-76B0-4594-96F1-29301F79E1BB}" destId="{9B0C9D91-B613-4766-A8BB-11C0AB499180}" srcOrd="3" destOrd="0" presId="urn:microsoft.com/office/officeart/2018/2/layout/IconVerticalSolidList"/>
    <dgm:cxn modelId="{312CEB85-4F57-421E-879C-C3EDFAE0794D}" type="presParOf" srcId="{344C5187-2158-4337-A167-96D236D35E38}" destId="{62DCBE91-55AC-4BAE-AE30-DC9FF0756100}" srcOrd="5" destOrd="0" presId="urn:microsoft.com/office/officeart/2018/2/layout/IconVerticalSolidList"/>
    <dgm:cxn modelId="{124DAFB0-82C6-48B2-8BF7-93EA6C34192F}" type="presParOf" srcId="{344C5187-2158-4337-A167-96D236D35E38}" destId="{EEC9CD9E-C3CB-48E4-BA08-7A0F19D2E100}" srcOrd="6" destOrd="0" presId="urn:microsoft.com/office/officeart/2018/2/layout/IconVerticalSolidList"/>
    <dgm:cxn modelId="{E50AD057-E3C4-4553-A517-218C89A222A7}" type="presParOf" srcId="{EEC9CD9E-C3CB-48E4-BA08-7A0F19D2E100}" destId="{767D709E-D248-4188-8EC8-9AF2A2B099DC}" srcOrd="0" destOrd="0" presId="urn:microsoft.com/office/officeart/2018/2/layout/IconVerticalSolidList"/>
    <dgm:cxn modelId="{F59FC2F3-6485-4B56-8CE8-E3CD26453D99}" type="presParOf" srcId="{EEC9CD9E-C3CB-48E4-BA08-7A0F19D2E100}" destId="{68530192-FC18-4447-931F-9C87ECA57F93}" srcOrd="1" destOrd="0" presId="urn:microsoft.com/office/officeart/2018/2/layout/IconVerticalSolidList"/>
    <dgm:cxn modelId="{EB611BB7-F183-4C04-8B14-40918C1F8198}" type="presParOf" srcId="{EEC9CD9E-C3CB-48E4-BA08-7A0F19D2E100}" destId="{11B48A6F-7CDE-4F8F-A192-0B63E8DD81EA}" srcOrd="2" destOrd="0" presId="urn:microsoft.com/office/officeart/2018/2/layout/IconVerticalSolidList"/>
    <dgm:cxn modelId="{1BE2E9BB-2B3A-44A1-9DD5-F1F885C9B0A1}" type="presParOf" srcId="{EEC9CD9E-C3CB-48E4-BA08-7A0F19D2E100}" destId="{B5C4A741-03B6-4F5C-A4AA-854D4B678ED8}" srcOrd="3" destOrd="0" presId="urn:microsoft.com/office/officeart/2018/2/layout/IconVerticalSolidList"/>
    <dgm:cxn modelId="{4B1831B4-7D78-4FD4-9723-1A155DDDA9D4}" type="presParOf" srcId="{344C5187-2158-4337-A167-96D236D35E38}" destId="{F1B1C69A-3DFB-456F-B7EA-95A3FD6B17AE}" srcOrd="7" destOrd="0" presId="urn:microsoft.com/office/officeart/2018/2/layout/IconVerticalSolidList"/>
    <dgm:cxn modelId="{03DF3326-8BF2-4312-ACF4-C4EEF21A8B76}" type="presParOf" srcId="{344C5187-2158-4337-A167-96D236D35E38}" destId="{660AB344-CCB5-48AD-8FB2-548C30ABBC4E}" srcOrd="8" destOrd="0" presId="urn:microsoft.com/office/officeart/2018/2/layout/IconVerticalSolidList"/>
    <dgm:cxn modelId="{96AF05E9-BE16-4607-97B6-E667CDD50666}" type="presParOf" srcId="{660AB344-CCB5-48AD-8FB2-548C30ABBC4E}" destId="{FA1D51A0-1AFA-4B70-9A43-96933D9341C7}" srcOrd="0" destOrd="0" presId="urn:microsoft.com/office/officeart/2018/2/layout/IconVerticalSolidList"/>
    <dgm:cxn modelId="{899D5EE3-2F90-4BF5-9B52-ED621D8200C5}" type="presParOf" srcId="{660AB344-CCB5-48AD-8FB2-548C30ABBC4E}" destId="{D9D30867-F56D-4480-B020-16EFCB58C8FD}" srcOrd="1" destOrd="0" presId="urn:microsoft.com/office/officeart/2018/2/layout/IconVerticalSolidList"/>
    <dgm:cxn modelId="{7C153CD9-908C-4FCE-84E9-D0B2D7B919FD}" type="presParOf" srcId="{660AB344-CCB5-48AD-8FB2-548C30ABBC4E}" destId="{C13DC85F-2F38-42D0-987A-A5A2762AACD1}" srcOrd="2" destOrd="0" presId="urn:microsoft.com/office/officeart/2018/2/layout/IconVerticalSolidList"/>
    <dgm:cxn modelId="{F77DD23E-C859-4B54-BF55-65F5A2CB2B5C}" type="presParOf" srcId="{660AB344-CCB5-48AD-8FB2-548C30ABBC4E}" destId="{08048FC6-95EC-49C0-9C72-7466C606F52B}" srcOrd="3" destOrd="0" presId="urn:microsoft.com/office/officeart/2018/2/layout/IconVerticalSolidList"/>
    <dgm:cxn modelId="{AC92C6F5-C771-425C-8F88-7A4C7AD26C53}" type="presParOf" srcId="{344C5187-2158-4337-A167-96D236D35E38}" destId="{C7B74EA1-23A7-454E-8B68-DDA3AC7D32C8}" srcOrd="9" destOrd="0" presId="urn:microsoft.com/office/officeart/2018/2/layout/IconVerticalSolidList"/>
    <dgm:cxn modelId="{B0FF2B0E-F9B6-4625-9A75-DF49ED5C9E94}" type="presParOf" srcId="{344C5187-2158-4337-A167-96D236D35E38}" destId="{9A911165-8131-4D1B-8502-397796B3CD45}" srcOrd="10" destOrd="0" presId="urn:microsoft.com/office/officeart/2018/2/layout/IconVerticalSolidList"/>
    <dgm:cxn modelId="{B2E99FE3-4A54-45AE-96A0-2652D719A589}" type="presParOf" srcId="{9A911165-8131-4D1B-8502-397796B3CD45}" destId="{D64A563B-BDD7-4363-ABDB-53767885D070}" srcOrd="0" destOrd="0" presId="urn:microsoft.com/office/officeart/2018/2/layout/IconVerticalSolidList"/>
    <dgm:cxn modelId="{3184E58C-AC22-4CE7-96DB-08F1AD91DFB6}" type="presParOf" srcId="{9A911165-8131-4D1B-8502-397796B3CD45}" destId="{CFE71C23-047F-45E5-99CA-3F96B7D5320B}" srcOrd="1" destOrd="0" presId="urn:microsoft.com/office/officeart/2018/2/layout/IconVerticalSolidList"/>
    <dgm:cxn modelId="{8F90A114-22A4-4324-9632-01585CD15C4B}" type="presParOf" srcId="{9A911165-8131-4D1B-8502-397796B3CD45}" destId="{4299C074-D235-4002-8F3D-C8AE08845FC0}" srcOrd="2" destOrd="0" presId="urn:microsoft.com/office/officeart/2018/2/layout/IconVerticalSolidList"/>
    <dgm:cxn modelId="{0586325E-C46F-444E-BBF1-C8AABF1F096B}" type="presParOf" srcId="{9A911165-8131-4D1B-8502-397796B3CD45}" destId="{B0C88823-0145-4157-AC25-743B4E0072E4}" srcOrd="3" destOrd="0" presId="urn:microsoft.com/office/officeart/2018/2/layout/IconVerticalSolidList"/>
    <dgm:cxn modelId="{A17D9D13-7419-484C-A552-67D96E25CA33}" type="presParOf" srcId="{344C5187-2158-4337-A167-96D236D35E38}" destId="{A77D5F39-DC66-46BA-86D5-E525B751AE1A}" srcOrd="11" destOrd="0" presId="urn:microsoft.com/office/officeart/2018/2/layout/IconVerticalSolidList"/>
    <dgm:cxn modelId="{86EA5291-0884-4451-8428-E939E01184EF}" type="presParOf" srcId="{344C5187-2158-4337-A167-96D236D35E38}" destId="{48E624D7-951D-4169-90E7-13938C9E8145}" srcOrd="12" destOrd="0" presId="urn:microsoft.com/office/officeart/2018/2/layout/IconVerticalSolidList"/>
    <dgm:cxn modelId="{74E0B9C5-FFD9-4C6D-9BBC-EB73AC49C45D}" type="presParOf" srcId="{48E624D7-951D-4169-90E7-13938C9E8145}" destId="{1C11DB80-FCD8-46F8-AD01-7F99773BCB3B}" srcOrd="0" destOrd="0" presId="urn:microsoft.com/office/officeart/2018/2/layout/IconVerticalSolidList"/>
    <dgm:cxn modelId="{480DD3F9-017D-470F-B830-540D5A15170E}" type="presParOf" srcId="{48E624D7-951D-4169-90E7-13938C9E8145}" destId="{9EF601DF-CD97-4CDF-BF72-3EAD2117CF47}" srcOrd="1" destOrd="0" presId="urn:microsoft.com/office/officeart/2018/2/layout/IconVerticalSolidList"/>
    <dgm:cxn modelId="{38B21084-287E-4695-A5DD-B9DE3F3936CE}" type="presParOf" srcId="{48E624D7-951D-4169-90E7-13938C9E8145}" destId="{DCE2618C-C8F4-40B2-AA71-DAE3BFB4C468}" srcOrd="2" destOrd="0" presId="urn:microsoft.com/office/officeart/2018/2/layout/IconVerticalSolidList"/>
    <dgm:cxn modelId="{2F00539B-F841-4FD2-896A-A5170F9A456A}" type="presParOf" srcId="{48E624D7-951D-4169-90E7-13938C9E8145}" destId="{031707F0-4E0A-44D4-AD70-21FB2D5C94D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7E41CD-19F5-4362-A433-6705C9700033}">
      <dsp:nvSpPr>
        <dsp:cNvPr id="0" name=""/>
        <dsp:cNvSpPr/>
      </dsp:nvSpPr>
      <dsp:spPr>
        <a:xfrm>
          <a:off x="0" y="502"/>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B42DCB-EA13-4975-BFF1-7053644439FF}">
      <dsp:nvSpPr>
        <dsp:cNvPr id="0" name=""/>
        <dsp:cNvSpPr/>
      </dsp:nvSpPr>
      <dsp:spPr>
        <a:xfrm>
          <a:off x="209416" y="156266"/>
          <a:ext cx="380756" cy="38075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2607CD-47A0-4620-864E-A4225C9F16CD}">
      <dsp:nvSpPr>
        <dsp:cNvPr id="0" name=""/>
        <dsp:cNvSpPr/>
      </dsp:nvSpPr>
      <dsp:spPr>
        <a:xfrm>
          <a:off x="799588" y="502"/>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COVID-19 overview</a:t>
          </a:r>
        </a:p>
      </dsp:txBody>
      <dsp:txXfrm>
        <a:off x="799588" y="502"/>
        <a:ext cx="5714015" cy="692284"/>
      </dsp:txXfrm>
    </dsp:sp>
    <dsp:sp modelId="{EBC419E4-B14F-4882-AEAE-3E238CF45773}">
      <dsp:nvSpPr>
        <dsp:cNvPr id="0" name=""/>
        <dsp:cNvSpPr/>
      </dsp:nvSpPr>
      <dsp:spPr>
        <a:xfrm>
          <a:off x="0" y="865858"/>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9B9CC5-534D-4A07-AD5A-DDA53DE892D0}">
      <dsp:nvSpPr>
        <dsp:cNvPr id="0" name=""/>
        <dsp:cNvSpPr/>
      </dsp:nvSpPr>
      <dsp:spPr>
        <a:xfrm>
          <a:off x="209416" y="1021622"/>
          <a:ext cx="380756" cy="38075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20BD951-E0AB-4682-86B5-9161835116D8}">
      <dsp:nvSpPr>
        <dsp:cNvPr id="0" name=""/>
        <dsp:cNvSpPr/>
      </dsp:nvSpPr>
      <dsp:spPr>
        <a:xfrm>
          <a:off x="799588" y="865858"/>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HR time reporting</a:t>
          </a:r>
        </a:p>
      </dsp:txBody>
      <dsp:txXfrm>
        <a:off x="799588" y="865858"/>
        <a:ext cx="5714015" cy="692284"/>
      </dsp:txXfrm>
    </dsp:sp>
    <dsp:sp modelId="{C1584ECC-AF78-41FF-B222-CFA64DC088CC}">
      <dsp:nvSpPr>
        <dsp:cNvPr id="0" name=""/>
        <dsp:cNvSpPr/>
      </dsp:nvSpPr>
      <dsp:spPr>
        <a:xfrm>
          <a:off x="0" y="1731214"/>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5390D85-20DB-4232-9B8C-0697DF592C54}">
      <dsp:nvSpPr>
        <dsp:cNvPr id="0" name=""/>
        <dsp:cNvSpPr/>
      </dsp:nvSpPr>
      <dsp:spPr>
        <a:xfrm>
          <a:off x="209416" y="1886978"/>
          <a:ext cx="380756" cy="38075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B0C9D91-B613-4766-A8BB-11C0AB499180}">
      <dsp:nvSpPr>
        <dsp:cNvPr id="0" name=""/>
        <dsp:cNvSpPr/>
      </dsp:nvSpPr>
      <dsp:spPr>
        <a:xfrm>
          <a:off x="799588" y="1731214"/>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What to do if you are ill</a:t>
          </a:r>
        </a:p>
      </dsp:txBody>
      <dsp:txXfrm>
        <a:off x="799588" y="1731214"/>
        <a:ext cx="5714015" cy="692284"/>
      </dsp:txXfrm>
    </dsp:sp>
    <dsp:sp modelId="{767D709E-D248-4188-8EC8-9AF2A2B099DC}">
      <dsp:nvSpPr>
        <dsp:cNvPr id="0" name=""/>
        <dsp:cNvSpPr/>
      </dsp:nvSpPr>
      <dsp:spPr>
        <a:xfrm>
          <a:off x="0" y="2596570"/>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530192-FC18-4447-931F-9C87ECA57F93}">
      <dsp:nvSpPr>
        <dsp:cNvPr id="0" name=""/>
        <dsp:cNvSpPr/>
      </dsp:nvSpPr>
      <dsp:spPr>
        <a:xfrm>
          <a:off x="209416" y="2752334"/>
          <a:ext cx="380756" cy="38075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5C4A741-03B6-4F5C-A4AA-854D4B678ED8}">
      <dsp:nvSpPr>
        <dsp:cNvPr id="0" name=""/>
        <dsp:cNvSpPr/>
      </dsp:nvSpPr>
      <dsp:spPr>
        <a:xfrm>
          <a:off x="799588" y="2596570"/>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Working remotely</a:t>
          </a:r>
        </a:p>
      </dsp:txBody>
      <dsp:txXfrm>
        <a:off x="799588" y="2596570"/>
        <a:ext cx="5714015" cy="692284"/>
      </dsp:txXfrm>
    </dsp:sp>
    <dsp:sp modelId="{FA1D51A0-1AFA-4B70-9A43-96933D9341C7}">
      <dsp:nvSpPr>
        <dsp:cNvPr id="0" name=""/>
        <dsp:cNvSpPr/>
      </dsp:nvSpPr>
      <dsp:spPr>
        <a:xfrm>
          <a:off x="0" y="3461926"/>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D30867-F56D-4480-B020-16EFCB58C8FD}">
      <dsp:nvSpPr>
        <dsp:cNvPr id="0" name=""/>
        <dsp:cNvSpPr/>
      </dsp:nvSpPr>
      <dsp:spPr>
        <a:xfrm>
          <a:off x="209416" y="3617690"/>
          <a:ext cx="380756" cy="38075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8048FC6-95EC-49C0-9C72-7466C606F52B}">
      <dsp:nvSpPr>
        <dsp:cNvPr id="0" name=""/>
        <dsp:cNvSpPr/>
      </dsp:nvSpPr>
      <dsp:spPr>
        <a:xfrm>
          <a:off x="799588" y="3461926"/>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Campus information</a:t>
          </a:r>
        </a:p>
      </dsp:txBody>
      <dsp:txXfrm>
        <a:off x="799588" y="3461926"/>
        <a:ext cx="5714015" cy="692284"/>
      </dsp:txXfrm>
    </dsp:sp>
    <dsp:sp modelId="{D64A563B-BDD7-4363-ABDB-53767885D070}">
      <dsp:nvSpPr>
        <dsp:cNvPr id="0" name=""/>
        <dsp:cNvSpPr/>
      </dsp:nvSpPr>
      <dsp:spPr>
        <a:xfrm>
          <a:off x="0" y="4327282"/>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E71C23-047F-45E5-99CA-3F96B7D5320B}">
      <dsp:nvSpPr>
        <dsp:cNvPr id="0" name=""/>
        <dsp:cNvSpPr/>
      </dsp:nvSpPr>
      <dsp:spPr>
        <a:xfrm>
          <a:off x="209416" y="4483046"/>
          <a:ext cx="380756" cy="38075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0C88823-0145-4157-AC25-743B4E0072E4}">
      <dsp:nvSpPr>
        <dsp:cNvPr id="0" name=""/>
        <dsp:cNvSpPr/>
      </dsp:nvSpPr>
      <dsp:spPr>
        <a:xfrm>
          <a:off x="799588" y="4327282"/>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Director information</a:t>
          </a:r>
        </a:p>
      </dsp:txBody>
      <dsp:txXfrm>
        <a:off x="799588" y="4327282"/>
        <a:ext cx="5714015" cy="692284"/>
      </dsp:txXfrm>
    </dsp:sp>
    <dsp:sp modelId="{1C11DB80-FCD8-46F8-AD01-7F99773BCB3B}">
      <dsp:nvSpPr>
        <dsp:cNvPr id="0" name=""/>
        <dsp:cNvSpPr/>
      </dsp:nvSpPr>
      <dsp:spPr>
        <a:xfrm>
          <a:off x="0" y="5192638"/>
          <a:ext cx="6513603" cy="69228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EF601DF-CD97-4CDF-BF72-3EAD2117CF47}">
      <dsp:nvSpPr>
        <dsp:cNvPr id="0" name=""/>
        <dsp:cNvSpPr/>
      </dsp:nvSpPr>
      <dsp:spPr>
        <a:xfrm>
          <a:off x="209416" y="5348402"/>
          <a:ext cx="380756" cy="380756"/>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31707F0-4E0A-44D4-AD70-21FB2D5C94D2}">
      <dsp:nvSpPr>
        <dsp:cNvPr id="0" name=""/>
        <dsp:cNvSpPr/>
      </dsp:nvSpPr>
      <dsp:spPr>
        <a:xfrm>
          <a:off x="799588" y="5192638"/>
          <a:ext cx="5714015" cy="6922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3267" tIns="73267" rIns="73267" bIns="73267" numCol="1" spcCol="1270" anchor="ctr" anchorCtr="0">
          <a:noAutofit/>
        </a:bodyPr>
        <a:lstStyle/>
        <a:p>
          <a:pPr marL="0" lvl="0" indent="0" algn="l" defTabSz="711200">
            <a:lnSpc>
              <a:spcPct val="90000"/>
            </a:lnSpc>
            <a:spcBef>
              <a:spcPct val="0"/>
            </a:spcBef>
            <a:spcAft>
              <a:spcPct val="35000"/>
            </a:spcAft>
            <a:buNone/>
          </a:pPr>
          <a:r>
            <a:rPr lang="en-US" sz="1600" kern="1200"/>
            <a:t>Office proceedures</a:t>
          </a:r>
        </a:p>
      </dsp:txBody>
      <dsp:txXfrm>
        <a:off x="799588" y="5192638"/>
        <a:ext cx="5714015" cy="692284"/>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6FD045-0365-451F-A491-32E00961F214}" type="datetimeFigureOut">
              <a:rPr lang="en-US" smtClean="0"/>
              <a:t>3/17/2020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219EAF-A5A9-4F2E-88A6-BDE898D3E71D}" type="slidenum">
              <a:rPr lang="en-US" smtClean="0"/>
              <a:t>‹#›</a:t>
            </a:fld>
            <a:endParaRPr lang="en-US"/>
          </a:p>
        </p:txBody>
      </p:sp>
    </p:spTree>
    <p:extLst>
      <p:ext uri="{BB962C8B-B14F-4D97-AF65-F5344CB8AC3E}">
        <p14:creationId xmlns:p14="http://schemas.microsoft.com/office/powerpoint/2010/main" val="2163907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latin typeface="Arial" panose="020B0604020202020204" pitchFamily="34" charset="0"/>
              </a:rPr>
              <a:t>EMPLOYEE EMERGENCY INFORMATION FORM(Please provide all information requested)</a:t>
            </a:r>
          </a:p>
          <a:p>
            <a:endParaRPr lang="en-US" dirty="0">
              <a:effectLst/>
              <a:latin typeface="Arial" panose="020B0604020202020204" pitchFamily="34" charset="0"/>
            </a:endParaRPr>
          </a:p>
          <a:p>
            <a:r>
              <a:rPr lang="en-US" dirty="0">
                <a:effectLst/>
                <a:latin typeface="Arial" panose="020B0604020202020204" pitchFamily="34" charset="0"/>
              </a:rPr>
              <a:t>Employee Name: _______________________ ________________________ ___________Last First MI </a:t>
            </a:r>
          </a:p>
          <a:p>
            <a:r>
              <a:rPr lang="en-US" dirty="0">
                <a:effectLst/>
                <a:latin typeface="Arial" panose="020B0604020202020204" pitchFamily="34" charset="0"/>
              </a:rPr>
              <a:t>Address: ____________________________________________________________________Address City State Zip </a:t>
            </a:r>
          </a:p>
          <a:p>
            <a:r>
              <a:rPr lang="en-US" dirty="0">
                <a:effectLst/>
                <a:latin typeface="Arial" panose="020B0604020202020204" pitchFamily="34" charset="0"/>
              </a:rPr>
              <a:t>Email Address: ______________________________ Cell Phone: ____________________</a:t>
            </a:r>
          </a:p>
          <a:p>
            <a:endParaRPr lang="en-US" dirty="0">
              <a:effectLst/>
              <a:latin typeface="Arial" panose="020B0604020202020204" pitchFamily="34" charset="0"/>
            </a:endParaRPr>
          </a:p>
          <a:p>
            <a:endParaRPr lang="en-US" dirty="0">
              <a:effectLst/>
              <a:latin typeface="Arial" panose="020B0604020202020204" pitchFamily="34" charset="0"/>
            </a:endParaRPr>
          </a:p>
          <a:p>
            <a:r>
              <a:rPr lang="en-US" dirty="0">
                <a:effectLst/>
                <a:latin typeface="Arial" panose="020B0604020202020204" pitchFamily="34" charset="0"/>
              </a:rPr>
              <a:t>Person to notify in emergency: </a:t>
            </a:r>
          </a:p>
          <a:p>
            <a:endParaRPr lang="en-US" dirty="0">
              <a:effectLst/>
              <a:latin typeface="Arial" panose="020B0604020202020204" pitchFamily="34" charset="0"/>
            </a:endParaRPr>
          </a:p>
          <a:p>
            <a:r>
              <a:rPr lang="en-US" dirty="0">
                <a:effectLst/>
                <a:latin typeface="Arial" panose="020B0604020202020204" pitchFamily="34" charset="0"/>
              </a:rPr>
              <a:t>1)___________________________________ First Name ___________________________________ Last Name ___________________________________ Relationship___________________________________ Phone ___________________________________ Alternate Phone ___________________________________ Address___________________________________ Address2___________________________________ City, State, Zip</a:t>
            </a:r>
          </a:p>
          <a:p>
            <a:endParaRPr lang="en-US" dirty="0">
              <a:effectLst/>
              <a:latin typeface="Arial" panose="020B0604020202020204" pitchFamily="34" charset="0"/>
            </a:endParaRPr>
          </a:p>
          <a:p>
            <a:endParaRPr lang="en-US" dirty="0">
              <a:effectLst/>
              <a:latin typeface="Arial" panose="020B0604020202020204" pitchFamily="34" charset="0"/>
            </a:endParaRPr>
          </a:p>
          <a:p>
            <a:r>
              <a:rPr lang="en-US" dirty="0">
                <a:effectLst/>
                <a:latin typeface="Arial" panose="020B0604020202020204" pitchFamily="34" charset="0"/>
              </a:rPr>
              <a:t>Person to notify in emergency: </a:t>
            </a:r>
          </a:p>
          <a:p>
            <a:endParaRPr lang="en-US" dirty="0">
              <a:effectLst/>
              <a:latin typeface="Arial" panose="020B0604020202020204" pitchFamily="34" charset="0"/>
            </a:endParaRPr>
          </a:p>
          <a:p>
            <a:r>
              <a:rPr lang="en-US" dirty="0">
                <a:effectLst/>
                <a:latin typeface="Arial" panose="020B0604020202020204" pitchFamily="34" charset="0"/>
              </a:rPr>
              <a:t>2)___________________________________ First Name ___________________________________ Last Name ___________________________________ Relationship___________________________________ Phone ___________________________________ Alternate Phone ___________________________________ Address___________________________________ Address2___________________________________ City, State, Zip</a:t>
            </a:r>
          </a:p>
          <a:p>
            <a:endParaRPr lang="en-US" dirty="0">
              <a:effectLst/>
              <a:latin typeface="Arial" panose="020B0604020202020204" pitchFamily="34" charset="0"/>
            </a:endParaRPr>
          </a:p>
          <a:p>
            <a:r>
              <a:rPr lang="en-US" dirty="0">
                <a:effectLst/>
                <a:latin typeface="Arial" panose="020B0604020202020204" pitchFamily="34" charset="0"/>
              </a:rPr>
              <a:t>If your emergency information changes, complete a new Employee Emergency Information form as soon as possible.</a:t>
            </a:r>
          </a:p>
          <a:p>
            <a:r>
              <a:rPr lang="en-US" dirty="0">
                <a:effectLst/>
                <a:latin typeface="Arial" panose="020B0604020202020204" pitchFamily="34" charset="0"/>
              </a:rPr>
              <a:t>Date submitted: ___________________________________</a:t>
            </a:r>
            <a:endParaRPr lang="en-US" dirty="0"/>
          </a:p>
        </p:txBody>
      </p:sp>
      <p:sp>
        <p:nvSpPr>
          <p:cNvPr id="4" name="Slide Number Placeholder 3"/>
          <p:cNvSpPr>
            <a:spLocks noGrp="1"/>
          </p:cNvSpPr>
          <p:nvPr>
            <p:ph type="sldNum" sz="quarter" idx="5"/>
          </p:nvPr>
        </p:nvSpPr>
        <p:spPr/>
        <p:txBody>
          <a:bodyPr/>
          <a:lstStyle/>
          <a:p>
            <a:fld id="{F3219EAF-A5A9-4F2E-88A6-BDE898D3E71D}" type="slidenum">
              <a:rPr lang="en-US" smtClean="0"/>
              <a:t>27</a:t>
            </a:fld>
            <a:endParaRPr lang="en-US"/>
          </a:p>
        </p:txBody>
      </p:sp>
    </p:spTree>
    <p:extLst>
      <p:ext uri="{BB962C8B-B14F-4D97-AF65-F5344CB8AC3E}">
        <p14:creationId xmlns:p14="http://schemas.microsoft.com/office/powerpoint/2010/main" val="3583867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6699E-79D3-4D7F-9A85-54A99AAC52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ECDCA1-723A-4E4E-8E44-C3BEF55CB9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2518DB-03F8-4FCE-BD19-31F769254D41}"/>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5" name="Footer Placeholder 4">
            <a:extLst>
              <a:ext uri="{FF2B5EF4-FFF2-40B4-BE49-F238E27FC236}">
                <a16:creationId xmlns:a16="http://schemas.microsoft.com/office/drawing/2014/main" id="{FF88D19A-0A3F-4447-A5E2-EFCA4AAF64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EF0423-57B2-4286-B1CB-07D0AAD98CD4}"/>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680672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F9185-3CE3-4483-9A04-9E81B80882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3CA674-5821-4357-9320-ECC6EC8BF3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8F1C6E-60CC-4637-B7FF-5023C0A15907}"/>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5" name="Footer Placeholder 4">
            <a:extLst>
              <a:ext uri="{FF2B5EF4-FFF2-40B4-BE49-F238E27FC236}">
                <a16:creationId xmlns:a16="http://schemas.microsoft.com/office/drawing/2014/main" id="{9A704B8C-8A84-4DB8-99E5-CA7C6B927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0C2276-F08C-4B85-9C93-C560F8330597}"/>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2386329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BA153E0-534C-4165-A7A2-97C1BA46E53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464201-973E-40B3-97F8-4D9109B5AF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B41428-4864-4863-A0BA-EB907C57A199}"/>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5" name="Footer Placeholder 4">
            <a:extLst>
              <a:ext uri="{FF2B5EF4-FFF2-40B4-BE49-F238E27FC236}">
                <a16:creationId xmlns:a16="http://schemas.microsoft.com/office/drawing/2014/main" id="{485716ED-8793-44C7-B5A5-5C0BF3FA29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935EB2-F64D-46BF-ADF7-F10D01C427A3}"/>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294215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C1B5D-9BA7-4FAA-91FE-C37F8A4FF70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39A9B0-915A-443C-B2E1-26A0450845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F1DF65-8B19-444A-BFC2-5A2A5482B1FE}"/>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5" name="Footer Placeholder 4">
            <a:extLst>
              <a:ext uri="{FF2B5EF4-FFF2-40B4-BE49-F238E27FC236}">
                <a16:creationId xmlns:a16="http://schemas.microsoft.com/office/drawing/2014/main" id="{34218531-97D1-409B-B9EB-477567927D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28EBA9-C0F6-481B-9F9E-364FAAEF2A7E}"/>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2618084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375E0-9E69-4F46-BE39-4C40F41337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D7B3E2-3EFA-4FF0-AB75-663DEB13BF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C192EFF-DEE2-451D-BD40-B7ED49CD8010}"/>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5" name="Footer Placeholder 4">
            <a:extLst>
              <a:ext uri="{FF2B5EF4-FFF2-40B4-BE49-F238E27FC236}">
                <a16:creationId xmlns:a16="http://schemas.microsoft.com/office/drawing/2014/main" id="{0F365F15-3588-4337-8F4D-E0DC9E088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285832-2C89-4789-A735-B6174AFD38AB}"/>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1287041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4FAEB-D5C5-40CF-9436-62D5D771F5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726DE8-4606-48FB-ACE5-A2B4443E82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79D17C-7536-460E-B08F-52AE101610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99DC2A-6E90-4E9B-914B-13AE27FF429D}"/>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6" name="Footer Placeholder 5">
            <a:extLst>
              <a:ext uri="{FF2B5EF4-FFF2-40B4-BE49-F238E27FC236}">
                <a16:creationId xmlns:a16="http://schemas.microsoft.com/office/drawing/2014/main" id="{037E429B-02E5-4327-9145-4322090D0F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617D13-22B6-4BB1-AAE3-B23273FE6739}"/>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2909058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9385C-65B3-49BA-8922-0FF4D43F9C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52B823-1750-47D0-8AF3-1E0B405BE9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6DE4CE-39FF-4C45-A656-F7A914160E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A3472-12F1-462D-B505-EEF0F545197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9B9D81-8FE2-4C3B-856F-37E940C4DD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AACCF0-ECBA-4690-83BB-9B19FC75972E}"/>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8" name="Footer Placeholder 7">
            <a:extLst>
              <a:ext uri="{FF2B5EF4-FFF2-40B4-BE49-F238E27FC236}">
                <a16:creationId xmlns:a16="http://schemas.microsoft.com/office/drawing/2014/main" id="{7E1C51CA-F0F2-443B-9FCC-304342D124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468DAD7-4813-4A35-8917-E54E3C14D714}"/>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3784506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E3FBE-25DC-4948-A5C5-54E5B6F52D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2B5FDB-4304-4B37-980C-48255B86D24D}"/>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4" name="Footer Placeholder 3">
            <a:extLst>
              <a:ext uri="{FF2B5EF4-FFF2-40B4-BE49-F238E27FC236}">
                <a16:creationId xmlns:a16="http://schemas.microsoft.com/office/drawing/2014/main" id="{825FC4ED-4F9D-4243-8275-5C6A9DBC88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41172A-2BB2-4A2F-8632-AE67B77388E4}"/>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347908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9C1528-E89B-4911-A402-61D2C5718A7F}"/>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3" name="Footer Placeholder 2">
            <a:extLst>
              <a:ext uri="{FF2B5EF4-FFF2-40B4-BE49-F238E27FC236}">
                <a16:creationId xmlns:a16="http://schemas.microsoft.com/office/drawing/2014/main" id="{5D786215-4C6A-40E2-A495-DDFCEDE64B2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E4AA39-1E60-4DD3-8F94-D0FE4BBAED68}"/>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1420495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1E729-6960-49F5-816B-96C80FCA0D0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33422A-413C-4A5E-8373-EAC84CDC2F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AE66CC-F136-4FE4-B72C-D182EE5563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657062-1721-4A96-AD68-223B28558DFC}"/>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6" name="Footer Placeholder 5">
            <a:extLst>
              <a:ext uri="{FF2B5EF4-FFF2-40B4-BE49-F238E27FC236}">
                <a16:creationId xmlns:a16="http://schemas.microsoft.com/office/drawing/2014/main" id="{69C38291-5A43-4EF9-A34A-1F59F2F2EF1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18A5E6-6F7B-44AD-86B1-69B99F9D8053}"/>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26550680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E106F-78D8-429D-97BA-B0D4D8BC8E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EAA300-91EE-4A71-8510-F943E134C4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55508B6-6F57-4A17-8E45-26D98BE8D2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1768AC-C82E-4F42-AC91-EE4EA17DD7D8}"/>
              </a:ext>
            </a:extLst>
          </p:cNvPr>
          <p:cNvSpPr>
            <a:spLocks noGrp="1"/>
          </p:cNvSpPr>
          <p:nvPr>
            <p:ph type="dt" sz="half" idx="10"/>
          </p:nvPr>
        </p:nvSpPr>
        <p:spPr/>
        <p:txBody>
          <a:bodyPr/>
          <a:lstStyle/>
          <a:p>
            <a:fld id="{CF93BF29-F6F2-4A4B-8E7F-3D2B7E9CA211}" type="datetimeFigureOut">
              <a:rPr lang="en-US" smtClean="0"/>
              <a:t>3/17/2020</a:t>
            </a:fld>
            <a:endParaRPr lang="en-US"/>
          </a:p>
        </p:txBody>
      </p:sp>
      <p:sp>
        <p:nvSpPr>
          <p:cNvPr id="6" name="Footer Placeholder 5">
            <a:extLst>
              <a:ext uri="{FF2B5EF4-FFF2-40B4-BE49-F238E27FC236}">
                <a16:creationId xmlns:a16="http://schemas.microsoft.com/office/drawing/2014/main" id="{63D40ED8-3655-46EE-92EF-9087991F2C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B89597-D4CB-46C6-BA34-02FF630A8EE9}"/>
              </a:ext>
            </a:extLst>
          </p:cNvPr>
          <p:cNvSpPr>
            <a:spLocks noGrp="1"/>
          </p:cNvSpPr>
          <p:nvPr>
            <p:ph type="sldNum" sz="quarter" idx="12"/>
          </p:nvPr>
        </p:nvSpPr>
        <p:spPr/>
        <p:txBody>
          <a:bodyPr/>
          <a:lstStyle/>
          <a:p>
            <a:fld id="{396F1856-A507-4B53-A655-1D3E7C29813B}" type="slidenum">
              <a:rPr lang="en-US" smtClean="0"/>
              <a:t>‹#›</a:t>
            </a:fld>
            <a:endParaRPr lang="en-US"/>
          </a:p>
        </p:txBody>
      </p:sp>
    </p:spTree>
    <p:extLst>
      <p:ext uri="{BB962C8B-B14F-4D97-AF65-F5344CB8AC3E}">
        <p14:creationId xmlns:p14="http://schemas.microsoft.com/office/powerpoint/2010/main" val="648247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4CD3375-0D99-4F3D-9211-D9B36E8204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60D27E-6A47-4007-9E67-F868496F8BD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2E3D68-3AB1-4BFD-B4DD-2E547DA1333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93BF29-F6F2-4A4B-8E7F-3D2B7E9CA211}" type="datetimeFigureOut">
              <a:rPr lang="en-US" smtClean="0"/>
              <a:t>3/17/2020</a:t>
            </a:fld>
            <a:endParaRPr lang="en-US"/>
          </a:p>
        </p:txBody>
      </p:sp>
      <p:sp>
        <p:nvSpPr>
          <p:cNvPr id="5" name="Footer Placeholder 4">
            <a:extLst>
              <a:ext uri="{FF2B5EF4-FFF2-40B4-BE49-F238E27FC236}">
                <a16:creationId xmlns:a16="http://schemas.microsoft.com/office/drawing/2014/main" id="{22AD3668-1570-49B5-A738-D2DCECB28E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542D3A1-05A6-4627-A13C-331BA63FC9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6F1856-A507-4B53-A655-1D3E7C29813B}" type="slidenum">
              <a:rPr lang="en-US" smtClean="0"/>
              <a:t>‹#›</a:t>
            </a:fld>
            <a:endParaRPr lang="en-US"/>
          </a:p>
        </p:txBody>
      </p:sp>
    </p:spTree>
    <p:extLst>
      <p:ext uri="{BB962C8B-B14F-4D97-AF65-F5344CB8AC3E}">
        <p14:creationId xmlns:p14="http://schemas.microsoft.com/office/powerpoint/2010/main" val="1473162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mailto:HR-COVID19-Questions@email.arizona.edu"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arizona.zoom.us/" TargetMode="External"/><Relationship Id="rId7" Type="http://schemas.openxmlformats.org/officeDocument/2006/relationships/hyperlink" Target="https://it.arizona.edu/service/boxua" TargetMode="External"/><Relationship Id="rId2" Type="http://schemas.openxmlformats.org/officeDocument/2006/relationships/hyperlink" Target="https://it.arizona.edu/service/zoom" TargetMode="External"/><Relationship Id="rId1" Type="http://schemas.openxmlformats.org/officeDocument/2006/relationships/slideLayout" Target="../slideLayouts/slideLayout2.xml"/><Relationship Id="rId6" Type="http://schemas.openxmlformats.org/officeDocument/2006/relationships/hyperlink" Target="https://it.arizona.edu/service/microsoft-office-365" TargetMode="External"/><Relationship Id="rId5" Type="http://schemas.openxmlformats.org/officeDocument/2006/relationships/hyperlink" Target="https://it.arizona.edu/documentation/getting-started-skype-business" TargetMode="External"/><Relationship Id="rId4" Type="http://schemas.openxmlformats.org/officeDocument/2006/relationships/hyperlink" Target="https://it.arizona.edu/service/microsoft-teams"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s://arizona.zoom.us/profil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softwarelicense.arizona.edu/" TargetMode="External"/><Relationship Id="rId2" Type="http://schemas.openxmlformats.org/officeDocument/2006/relationships/hyperlink" Target="http://softwarelicense.arizona.edu/sophos-centra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s://it.arizona.edu/service/ua-virtual-private-network-vpn" TargetMode="External"/><Relationship Id="rId1" Type="http://schemas.openxmlformats.org/officeDocument/2006/relationships/slideLayout" Target="../slideLayouts/slideLayout2.xml"/><Relationship Id="rId4" Type="http://schemas.openxmlformats.org/officeDocument/2006/relationships/image" Target="../media/image17.svg"/></Relationships>
</file>

<file path=ppt/slides/_rels/slide21.xml.rels><?xml version="1.0" encoding="UTF-8" standalone="yes"?>
<Relationships xmlns="http://schemas.openxmlformats.org/package/2006/relationships"><Relationship Id="rId2" Type="http://schemas.openxmlformats.org/officeDocument/2006/relationships/hyperlink" Target="http://support.arizona.edu/"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usps.com/manage/hold-mail.htm"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1.svg"/><Relationship Id="rId7" Type="http://schemas.openxmlformats.org/officeDocument/2006/relationships/hyperlink" Target="https://www.cochise.az.gov/" TargetMode="External"/><Relationship Id="rId2" Type="http://schemas.openxmlformats.org/officeDocument/2006/relationships/image" Target="../media/image20.png"/><Relationship Id="rId1" Type="http://schemas.openxmlformats.org/officeDocument/2006/relationships/slideLayout" Target="../slideLayouts/slideLayout2.xml"/><Relationship Id="rId6" Type="http://schemas.openxmlformats.org/officeDocument/2006/relationships/hyperlink" Target="https://www.who.int/" TargetMode="External"/><Relationship Id="rId5" Type="http://schemas.openxmlformats.org/officeDocument/2006/relationships/hyperlink" Target="https://www.cdc.gov/coronavirus/2019-nCoV/index.html" TargetMode="External"/><Relationship Id="rId4" Type="http://schemas.openxmlformats.org/officeDocument/2006/relationships/hyperlink" Target="https://www.cdc.gov/coronavirus/2019-ncov/prepare/prevention.html" TargetMode="External"/></Relationships>
</file>

<file path=ppt/slides/_rels/slide38.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hyperlink" Target="https://www.cdc.gov/coronavirus/mers/index.html" TargetMode="External"/><Relationship Id="rId2" Type="http://schemas.openxmlformats.org/officeDocument/2006/relationships/hyperlink" Target="https://www.cdc.gov/coronavirus/2019-ncov/symptoms-testing/symptoms.html#f1"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nytimes.com/2020/03/11/science/coronavirus-curve-mitigation-infection.htm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D5E9F-E86A-4830-BC9C-5830BA6BE76F}"/>
              </a:ext>
            </a:extLst>
          </p:cNvPr>
          <p:cNvSpPr>
            <a:spLocks noGrp="1"/>
          </p:cNvSpPr>
          <p:nvPr>
            <p:ph type="ctrTitle"/>
          </p:nvPr>
        </p:nvSpPr>
        <p:spPr>
          <a:xfrm>
            <a:off x="1439918" y="1795025"/>
            <a:ext cx="9144000" cy="2387600"/>
          </a:xfrm>
        </p:spPr>
        <p:txBody>
          <a:bodyPr>
            <a:normAutofit fontScale="90000"/>
          </a:bodyPr>
          <a:lstStyle/>
          <a:p>
            <a:r>
              <a:rPr lang="en-US" dirty="0"/>
              <a:t>This is a template for County Directors to distribute to their faculty and staff. </a:t>
            </a:r>
            <a:r>
              <a:rPr lang="en-US" dirty="0">
                <a:highlight>
                  <a:srgbClr val="FFFF00"/>
                </a:highlight>
              </a:rPr>
              <a:t>(Fill in highlighted areas with your information.) </a:t>
            </a:r>
          </a:p>
        </p:txBody>
      </p:sp>
      <p:sp>
        <p:nvSpPr>
          <p:cNvPr id="3" name="Subtitle 2">
            <a:extLst>
              <a:ext uri="{FF2B5EF4-FFF2-40B4-BE49-F238E27FC236}">
                <a16:creationId xmlns:a16="http://schemas.microsoft.com/office/drawing/2014/main" id="{1DBD5F45-1520-40BF-9B54-125E5822BC53}"/>
              </a:ext>
            </a:extLst>
          </p:cNvPr>
          <p:cNvSpPr>
            <a:spLocks noGrp="1"/>
          </p:cNvSpPr>
          <p:nvPr>
            <p:ph type="subTitle" idx="1"/>
          </p:nvPr>
        </p:nvSpPr>
        <p:spPr>
          <a:xfrm>
            <a:off x="1524000" y="4442866"/>
            <a:ext cx="9144000" cy="1655762"/>
          </a:xfrm>
        </p:spPr>
        <p:txBody>
          <a:bodyPr/>
          <a:lstStyle/>
          <a:p>
            <a:r>
              <a:rPr lang="en-US" dirty="0"/>
              <a:t>If you would like access to the fillable forms we have created please contact Evelyn Whitmer at emarkee@email.Arizona.edu</a:t>
            </a:r>
          </a:p>
        </p:txBody>
      </p:sp>
    </p:spTree>
    <p:extLst>
      <p:ext uri="{BB962C8B-B14F-4D97-AF65-F5344CB8AC3E}">
        <p14:creationId xmlns:p14="http://schemas.microsoft.com/office/powerpoint/2010/main" val="2708731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8F9B15-B900-4FD2-AD86-97E2963E2CFB}"/>
              </a:ext>
            </a:extLst>
          </p:cNvPr>
          <p:cNvSpPr>
            <a:spLocks noGrp="1"/>
          </p:cNvSpPr>
          <p:nvPr>
            <p:ph type="title"/>
          </p:nvPr>
        </p:nvSpPr>
        <p:spPr>
          <a:xfrm>
            <a:off x="970908" y="1220919"/>
            <a:ext cx="5425781" cy="2387600"/>
          </a:xfrm>
        </p:spPr>
        <p:txBody>
          <a:bodyPr vert="horz" lIns="91440" tIns="45720" rIns="91440" bIns="45720" rtlCol="0" anchor="b">
            <a:normAutofit/>
          </a:bodyPr>
          <a:lstStyle/>
          <a:p>
            <a:r>
              <a:rPr lang="en-US" sz="5600" kern="1200">
                <a:solidFill>
                  <a:schemeClr val="tx1"/>
                </a:solidFill>
                <a:latin typeface="+mj-lt"/>
                <a:ea typeface="+mj-ea"/>
                <a:cs typeface="+mj-cs"/>
              </a:rPr>
              <a:t>Human Resources Information</a:t>
            </a:r>
          </a:p>
        </p:txBody>
      </p:sp>
      <p:sp>
        <p:nvSpPr>
          <p:cNvPr id="17" name="Freeform: Shape 16">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Oval 18">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Block Arc 20">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3" name="Freeform: Shape 22">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25" name="Straight Connector 24">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7" name="Freeform: Shape 26">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9" name="Arc 28">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3561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84948-3D6A-498C-865D-3A0AA7F2C44A}"/>
              </a:ext>
            </a:extLst>
          </p:cNvPr>
          <p:cNvSpPr>
            <a:spLocks noGrp="1"/>
          </p:cNvSpPr>
          <p:nvPr>
            <p:ph type="title"/>
          </p:nvPr>
        </p:nvSpPr>
        <p:spPr/>
        <p:txBody>
          <a:bodyPr/>
          <a:lstStyle/>
          <a:p>
            <a:r>
              <a:rPr lang="en-US"/>
              <a:t>Reporting time</a:t>
            </a:r>
            <a:endParaRPr lang="en-US" dirty="0"/>
          </a:p>
        </p:txBody>
      </p:sp>
      <p:sp>
        <p:nvSpPr>
          <p:cNvPr id="3" name="Content Placeholder 2">
            <a:extLst>
              <a:ext uri="{FF2B5EF4-FFF2-40B4-BE49-F238E27FC236}">
                <a16:creationId xmlns:a16="http://schemas.microsoft.com/office/drawing/2014/main" id="{5B78020C-33EB-45E2-A0F8-176DFB887955}"/>
              </a:ext>
            </a:extLst>
          </p:cNvPr>
          <p:cNvSpPr>
            <a:spLocks noGrp="1"/>
          </p:cNvSpPr>
          <p:nvPr>
            <p:ph idx="1"/>
          </p:nvPr>
        </p:nvSpPr>
        <p:spPr>
          <a:xfrm>
            <a:off x="495300" y="1381125"/>
            <a:ext cx="10858500" cy="5295900"/>
          </a:xfrm>
        </p:spPr>
        <p:txBody>
          <a:bodyPr>
            <a:normAutofit fontScale="70000" lnSpcReduction="20000"/>
          </a:bodyPr>
          <a:lstStyle/>
          <a:p>
            <a:r>
              <a:rPr lang="en-US" b="1" dirty="0"/>
              <a:t>While the University remains in modified operations, the </a:t>
            </a:r>
            <a:r>
              <a:rPr lang="en-US" b="1" i="1" dirty="0"/>
              <a:t>University Release </a:t>
            </a:r>
            <a:r>
              <a:rPr lang="en-US" b="1" dirty="0"/>
              <a:t>time code is being used. Please do not use the "Pandemic" code on your time sheet until notified to do so. </a:t>
            </a:r>
          </a:p>
          <a:p>
            <a:r>
              <a:rPr lang="en-US" b="1" dirty="0"/>
              <a:t>Mitigating the impact of COVID-19 (coronavirus)</a:t>
            </a:r>
          </a:p>
          <a:p>
            <a:r>
              <a:rPr lang="en-US" dirty="0"/>
              <a:t>Please contact </a:t>
            </a:r>
            <a:r>
              <a:rPr lang="en-US" dirty="0">
                <a:hlinkClick r:id="rId2"/>
              </a:rPr>
              <a:t>Human Resources</a:t>
            </a:r>
            <a:r>
              <a:rPr lang="en-US" dirty="0"/>
              <a:t> for questions. We will update the information as regularly as possible to reflect the University’s continued response to mitigate the impact of COVID-19 (coronavirus).</a:t>
            </a:r>
          </a:p>
          <a:p>
            <a:r>
              <a:rPr lang="en-US" b="1" dirty="0"/>
              <a:t>Guidance for employees and supervisors in reporting time</a:t>
            </a:r>
          </a:p>
          <a:p>
            <a:r>
              <a:rPr lang="en-US" dirty="0"/>
              <a:t>The priority at this time is to protect the health and safety of students, staff, and faculty. In order to facilitate the support necessary for all employees to be able to work remotely, self-isolate or self-quarantine as necessary, and remain home while sick, employees and supervisors should utilize the following guidance to inform decisions for reporting time.</a:t>
            </a:r>
          </a:p>
          <a:p>
            <a:r>
              <a:rPr lang="en-US" b="1" dirty="0"/>
              <a:t>Working remotely</a:t>
            </a:r>
          </a:p>
          <a:p>
            <a:r>
              <a:rPr lang="en-US" dirty="0"/>
              <a:t>Employees, including non-benefits eligible employees and student workers, who have transitioned (or are expected to transition soon) to working remotely are to report time as usual and receive regular pay with no interruption or change. </a:t>
            </a:r>
          </a:p>
          <a:p>
            <a:r>
              <a:rPr lang="en-US" dirty="0"/>
              <a:t>Employees, including non-benefits eligible employees and student workers, who are unable to work remotely or report to the workplace due to a partial or complete closure will continue to report time based on the hours they are normally scheduled to work and record it as </a:t>
            </a:r>
            <a:r>
              <a:rPr lang="en-US" i="1" dirty="0"/>
              <a:t>University Release</a:t>
            </a:r>
            <a:r>
              <a:rPr lang="en-US" dirty="0"/>
              <a:t> time in lieu of regular pay time.</a:t>
            </a:r>
          </a:p>
          <a:p>
            <a:endParaRPr lang="en-US" dirty="0"/>
          </a:p>
        </p:txBody>
      </p:sp>
    </p:spTree>
    <p:extLst>
      <p:ext uri="{BB962C8B-B14F-4D97-AF65-F5344CB8AC3E}">
        <p14:creationId xmlns:p14="http://schemas.microsoft.com/office/powerpoint/2010/main" val="3150535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4F14E64-860B-478A-BD1A-E631D22CDA6C}"/>
              </a:ext>
            </a:extLst>
          </p:cNvPr>
          <p:cNvSpPr>
            <a:spLocks noGrp="1"/>
          </p:cNvSpPr>
          <p:nvPr>
            <p:ph idx="1"/>
          </p:nvPr>
        </p:nvSpPr>
        <p:spPr>
          <a:xfrm>
            <a:off x="428625" y="247650"/>
            <a:ext cx="10925175" cy="5929313"/>
          </a:xfrm>
        </p:spPr>
        <p:txBody>
          <a:bodyPr>
            <a:normAutofit fontScale="92500" lnSpcReduction="20000"/>
          </a:bodyPr>
          <a:lstStyle/>
          <a:p>
            <a:r>
              <a:rPr lang="en-US" b="1" dirty="0"/>
              <a:t>Regardless of workplace location (including remote work), when an employee or their family or household member is sick </a:t>
            </a:r>
          </a:p>
          <a:p>
            <a:r>
              <a:rPr lang="en-US" dirty="0"/>
              <a:t>Benefits-eligible employees who are sick and experiencing symptoms of illness are to notify their supervisors about illness, remain at home, and report </a:t>
            </a:r>
            <a:r>
              <a:rPr lang="en-US" i="1" dirty="0"/>
              <a:t>Sick</a:t>
            </a:r>
            <a:r>
              <a:rPr lang="en-US" dirty="0"/>
              <a:t> time on their timesheets.</a:t>
            </a:r>
          </a:p>
          <a:p>
            <a:r>
              <a:rPr lang="en-US" dirty="0"/>
              <a:t>Benefits-eligible employees who must remain at home to care for a family or household member who is sick may work remotely and receive regular pay. These employees who are not able to work remotely while providing care are to notify their supervisors and report </a:t>
            </a:r>
            <a:r>
              <a:rPr lang="en-US" i="1" dirty="0"/>
              <a:t>Sick </a:t>
            </a:r>
            <a:r>
              <a:rPr lang="en-US" dirty="0"/>
              <a:t>time on their timesheets.</a:t>
            </a:r>
          </a:p>
          <a:p>
            <a:r>
              <a:rPr lang="en-US" dirty="0"/>
              <a:t>Employees who have exhausted sick time and are sick, or employees (including student workers) who do not accrue sick time and are sick, are to notify supervisors about illness, remain at home, and are to report </a:t>
            </a:r>
            <a:r>
              <a:rPr lang="en-US" i="1" dirty="0"/>
              <a:t>University Release</a:t>
            </a:r>
            <a:r>
              <a:rPr lang="en-US" dirty="0"/>
              <a:t> time in lieu of sick time.</a:t>
            </a:r>
          </a:p>
          <a:p>
            <a:r>
              <a:rPr lang="en-US" dirty="0"/>
              <a:t>Employees who have exhausted sick time, or employees (including student workers) who do not accrue sick time and must remain at home to care for a family or household member who is sick may work remotely and receive regular pay. These employees who are not able to work remotely are to notify supervisors about illness, remain at home, and report </a:t>
            </a:r>
            <a:r>
              <a:rPr lang="en-US" i="1" dirty="0"/>
              <a:t>University Release</a:t>
            </a:r>
            <a:r>
              <a:rPr lang="en-US" dirty="0"/>
              <a:t> time in lieu of sick time.</a:t>
            </a:r>
          </a:p>
          <a:p>
            <a:endParaRPr lang="en-US" dirty="0"/>
          </a:p>
        </p:txBody>
      </p:sp>
    </p:spTree>
    <p:extLst>
      <p:ext uri="{BB962C8B-B14F-4D97-AF65-F5344CB8AC3E}">
        <p14:creationId xmlns:p14="http://schemas.microsoft.com/office/powerpoint/2010/main" val="3796912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24F5841-F08C-4082-9F69-805F6D6D0BEA}"/>
              </a:ext>
            </a:extLst>
          </p:cNvPr>
          <p:cNvSpPr>
            <a:spLocks noGrp="1"/>
          </p:cNvSpPr>
          <p:nvPr>
            <p:ph idx="1"/>
          </p:nvPr>
        </p:nvSpPr>
        <p:spPr>
          <a:xfrm>
            <a:off x="4447308" y="591344"/>
            <a:ext cx="6906491" cy="5585619"/>
          </a:xfrm>
        </p:spPr>
        <p:txBody>
          <a:bodyPr anchor="ctr">
            <a:normAutofit/>
          </a:bodyPr>
          <a:lstStyle/>
          <a:p>
            <a:r>
              <a:rPr lang="en-US" sz="2200"/>
              <a:t>Self-isolation and self-quarantine</a:t>
            </a:r>
          </a:p>
          <a:p>
            <a:endParaRPr lang="en-US" sz="2200"/>
          </a:p>
          <a:p>
            <a:r>
              <a:rPr lang="en-US" sz="2200"/>
              <a:t>    Employees, including non-benefits-eligible employees and student workers, who believe they have been exposed to COVID-19 (coronavirus) through recent travel to affected areas or through other means are asked to self-isolate at home for a period of 14 days.</a:t>
            </a:r>
          </a:p>
          <a:p>
            <a:endParaRPr lang="en-US" sz="2200"/>
          </a:p>
          <a:p>
            <a:r>
              <a:rPr lang="en-US" sz="2200"/>
              <a:t>Employees are to continue to perform their job duties while working remotely from home and report time as usual with regular pay. Employees, including non-benefits eligible employees and student workers, who are not able to perform job duties remotely, are asked to self-isolate at home for a period of 14 days, receive pay with no interruption or change, and report University Release time.</a:t>
            </a:r>
          </a:p>
        </p:txBody>
      </p:sp>
    </p:spTree>
    <p:extLst>
      <p:ext uri="{BB962C8B-B14F-4D97-AF65-F5344CB8AC3E}">
        <p14:creationId xmlns:p14="http://schemas.microsoft.com/office/powerpoint/2010/main" val="698513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504E536-6F65-4757-A0FB-9756ADB15E25}"/>
              </a:ext>
            </a:extLst>
          </p:cNvPr>
          <p:cNvSpPr>
            <a:spLocks noGrp="1"/>
          </p:cNvSpPr>
          <p:nvPr>
            <p:ph idx="1"/>
          </p:nvPr>
        </p:nvSpPr>
        <p:spPr>
          <a:xfrm>
            <a:off x="4447308" y="591344"/>
            <a:ext cx="6906491" cy="5585619"/>
          </a:xfrm>
        </p:spPr>
        <p:txBody>
          <a:bodyPr anchor="ctr">
            <a:normAutofit/>
          </a:bodyPr>
          <a:lstStyle/>
          <a:p>
            <a:r>
              <a:rPr lang="en-US" dirty="0"/>
              <a:t>Employees on sponsored funds, working on research grants and projects</a:t>
            </a:r>
          </a:p>
          <a:p>
            <a:endParaRPr lang="en-US" dirty="0"/>
          </a:p>
          <a:p>
            <a:r>
              <a:rPr lang="en-US" dirty="0"/>
              <a:t>    Employees, including non-benefits-eligible employees and student workers, working on sponsored awards are to have these same temporary time-reporting practices applied to them as other University employees. Departments and principal investigators should refer to Research, Innovation, and Impact resources for questions, and consult with Human Resources as necessary.</a:t>
            </a:r>
          </a:p>
          <a:p>
            <a:endParaRPr lang="en-US" dirty="0"/>
          </a:p>
        </p:txBody>
      </p:sp>
    </p:spTree>
    <p:extLst>
      <p:ext uri="{BB962C8B-B14F-4D97-AF65-F5344CB8AC3E}">
        <p14:creationId xmlns:p14="http://schemas.microsoft.com/office/powerpoint/2010/main" val="4130330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C329F1C-13D4-47A1-B5E7-34067419D1F2}"/>
              </a:ext>
            </a:extLst>
          </p:cNvPr>
          <p:cNvSpPr>
            <a:spLocks noGrp="1"/>
          </p:cNvSpPr>
          <p:nvPr>
            <p:ph idx="1"/>
          </p:nvPr>
        </p:nvSpPr>
        <p:spPr>
          <a:xfrm>
            <a:off x="4447308" y="591344"/>
            <a:ext cx="6906491" cy="5585619"/>
          </a:xfrm>
        </p:spPr>
        <p:txBody>
          <a:bodyPr anchor="ctr">
            <a:normAutofit/>
          </a:bodyPr>
          <a:lstStyle/>
          <a:p>
            <a:r>
              <a:rPr lang="en-US" dirty="0"/>
              <a:t>Ancillary employees who are on-call and/or event-specific and do not have regularly scheduled hours</a:t>
            </a:r>
          </a:p>
          <a:p>
            <a:endParaRPr lang="en-US" dirty="0"/>
          </a:p>
          <a:p>
            <a:r>
              <a:rPr lang="en-US" dirty="0"/>
              <a:t>Employees who do not have regularly scheduled work hours, including those on-call, are to contact the department or unit for whom they perform work and inquire about canceled events and/or disruption to planned operations and work activity.</a:t>
            </a:r>
          </a:p>
        </p:txBody>
      </p:sp>
    </p:spTree>
    <p:extLst>
      <p:ext uri="{BB962C8B-B14F-4D97-AF65-F5344CB8AC3E}">
        <p14:creationId xmlns:p14="http://schemas.microsoft.com/office/powerpoint/2010/main" val="40105442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E5EAE061-4AFE-4B3A-8FA1-FC5953E7E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D0398FB-7D27-4C59-A68B-663AE7A37C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00500" y="1087403"/>
            <a:ext cx="8191500" cy="5770597"/>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91747F-7E1A-4B45-9546-30E20A85615F}"/>
              </a:ext>
            </a:extLst>
          </p:cNvPr>
          <p:cNvSpPr>
            <a:spLocks noGrp="1"/>
          </p:cNvSpPr>
          <p:nvPr>
            <p:ph type="title"/>
          </p:nvPr>
        </p:nvSpPr>
        <p:spPr>
          <a:xfrm>
            <a:off x="5093520" y="2744662"/>
            <a:ext cx="6589707" cy="2387600"/>
          </a:xfrm>
        </p:spPr>
        <p:txBody>
          <a:bodyPr vert="horz" lIns="91440" tIns="45720" rIns="91440" bIns="45720" rtlCol="0" anchor="b">
            <a:normAutofit/>
          </a:bodyPr>
          <a:lstStyle/>
          <a:p>
            <a:pPr algn="r"/>
            <a:r>
              <a:rPr lang="en-US" sz="6000" kern="1200">
                <a:solidFill>
                  <a:schemeClr val="tx1"/>
                </a:solidFill>
                <a:latin typeface="+mj-lt"/>
                <a:ea typeface="+mj-ea"/>
                <a:cs typeface="+mj-cs"/>
              </a:rPr>
              <a:t>Technology</a:t>
            </a:r>
          </a:p>
        </p:txBody>
      </p:sp>
      <p:cxnSp>
        <p:nvCxnSpPr>
          <p:cNvPr id="21" name="Straight Connector 20">
            <a:extLst>
              <a:ext uri="{FF2B5EF4-FFF2-40B4-BE49-F238E27FC236}">
                <a16:creationId xmlns:a16="http://schemas.microsoft.com/office/drawing/2014/main" id="{266A0658-1CC4-4B0D-AAB7-A702286AFB0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6241" y="183933"/>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3" name="Freeform: Shape 22">
            <a:extLst>
              <a:ext uri="{FF2B5EF4-FFF2-40B4-BE49-F238E27FC236}">
                <a16:creationId xmlns:a16="http://schemas.microsoft.com/office/drawing/2014/main" id="{EA804283-B929-4503-802F-4585376E2B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Oval 24">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69044" y="514898"/>
            <a:ext cx="2393351" cy="232842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7" name="Freeform: Shape 26">
            <a:extLst>
              <a:ext uri="{FF2B5EF4-FFF2-40B4-BE49-F238E27FC236}">
                <a16:creationId xmlns:a16="http://schemas.microsoft.com/office/drawing/2014/main" id="{A04F1504-431A-4D86-9091-AE7E4B3337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2348" y="1"/>
            <a:ext cx="2279742" cy="1267785"/>
          </a:xfrm>
          <a:custGeom>
            <a:avLst/>
            <a:gdLst>
              <a:gd name="connsiteX0" fmla="*/ 0 w 2279742"/>
              <a:gd name="connsiteY0" fmla="*/ 0 h 1267785"/>
              <a:gd name="connsiteX1" fmla="*/ 138700 w 2279742"/>
              <a:gd name="connsiteY1" fmla="*/ 0 h 1267785"/>
              <a:gd name="connsiteX2" fmla="*/ 138700 w 2279742"/>
              <a:gd name="connsiteY2" fmla="*/ 1078193 h 1267785"/>
              <a:gd name="connsiteX3" fmla="*/ 2002733 w 2279742"/>
              <a:gd name="connsiteY3" fmla="*/ 0 h 1267785"/>
              <a:gd name="connsiteX4" fmla="*/ 2279742 w 2279742"/>
              <a:gd name="connsiteY4" fmla="*/ 0 h 1267785"/>
              <a:gd name="connsiteX5" fmla="*/ 104026 w 2279742"/>
              <a:gd name="connsiteY5" fmla="*/ 1258503 h 1267785"/>
              <a:gd name="connsiteX6" fmla="*/ 69351 w 2279742"/>
              <a:gd name="connsiteY6" fmla="*/ 1267785 h 1267785"/>
              <a:gd name="connsiteX7" fmla="*/ 0 w 2279742"/>
              <a:gd name="connsiteY7" fmla="*/ 1198436 h 1267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79742" h="1267785">
                <a:moveTo>
                  <a:pt x="0" y="0"/>
                </a:moveTo>
                <a:lnTo>
                  <a:pt x="138700" y="0"/>
                </a:lnTo>
                <a:lnTo>
                  <a:pt x="138700" y="1078193"/>
                </a:lnTo>
                <a:lnTo>
                  <a:pt x="2002733" y="0"/>
                </a:lnTo>
                <a:lnTo>
                  <a:pt x="2279742" y="0"/>
                </a:lnTo>
                <a:lnTo>
                  <a:pt x="104026" y="1258503"/>
                </a:lnTo>
                <a:cubicBezTo>
                  <a:pt x="93484" y="1264595"/>
                  <a:pt x="81523" y="1267796"/>
                  <a:pt x="69351" y="1267785"/>
                </a:cubicBezTo>
                <a:cubicBezTo>
                  <a:pt x="31049" y="1267785"/>
                  <a:pt x="0" y="1236737"/>
                  <a:pt x="0" y="1198436"/>
                </a:cubicBezTo>
                <a:close/>
              </a:path>
            </a:pathLst>
          </a:custGeom>
          <a:solidFill>
            <a:schemeClr val="accent4"/>
          </a:solidFill>
          <a:ln w="9525" cap="flat">
            <a:noFill/>
            <a:prstDash val="solid"/>
            <a:miter/>
          </a:ln>
        </p:spPr>
        <p:txBody>
          <a:bodyPr rtlCol="0" anchor="ctr"/>
          <a:lstStyle/>
          <a:p>
            <a:endParaRPr lang="en-US" dirty="0"/>
          </a:p>
        </p:txBody>
      </p:sp>
      <p:sp>
        <p:nvSpPr>
          <p:cNvPr id="29" name="Freeform: Shape 28">
            <a:extLst>
              <a:ext uri="{FF2B5EF4-FFF2-40B4-BE49-F238E27FC236}">
                <a16:creationId xmlns:a16="http://schemas.microsoft.com/office/drawing/2014/main" id="{0DEE8134-8942-423C-9EAA-0110FCA113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49740"/>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4"/>
          </a:solidFill>
          <a:ln w="9525" cap="flat">
            <a:noFill/>
            <a:prstDash val="solid"/>
            <a:miter/>
          </a:ln>
        </p:spPr>
        <p:txBody>
          <a:bodyPr rtlCol="0" anchor="ctr"/>
          <a:lstStyle/>
          <a:p>
            <a:endParaRPr lang="en-US"/>
          </a:p>
        </p:txBody>
      </p:sp>
      <p:sp>
        <p:nvSpPr>
          <p:cNvPr id="31" name="Arc 30">
            <a:extLst>
              <a:ext uri="{FF2B5EF4-FFF2-40B4-BE49-F238E27FC236}">
                <a16:creationId xmlns:a16="http://schemas.microsoft.com/office/drawing/2014/main" id="{C36A08F5-3B56-47C5-A371-9187BE56E1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39683" y="4203427"/>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Tree>
    <p:extLst>
      <p:ext uri="{BB962C8B-B14F-4D97-AF65-F5344CB8AC3E}">
        <p14:creationId xmlns:p14="http://schemas.microsoft.com/office/powerpoint/2010/main" val="37375541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81119E-8B0D-4BAA-9E15-69E3B3B35171}"/>
              </a:ext>
            </a:extLst>
          </p:cNvPr>
          <p:cNvSpPr>
            <a:spLocks noGrp="1"/>
          </p:cNvSpPr>
          <p:nvPr>
            <p:ph idx="1"/>
          </p:nvPr>
        </p:nvSpPr>
        <p:spPr>
          <a:xfrm>
            <a:off x="295275" y="219074"/>
            <a:ext cx="11896725" cy="6638925"/>
          </a:xfrm>
        </p:spPr>
        <p:txBody>
          <a:bodyPr>
            <a:normAutofit fontScale="70000" lnSpcReduction="20000"/>
          </a:bodyPr>
          <a:lstStyle/>
          <a:p>
            <a:r>
              <a:rPr lang="en-US" b="1" dirty="0"/>
              <a:t>Meeting Virtually – Video, Chat, and Voice</a:t>
            </a:r>
          </a:p>
          <a:p>
            <a:r>
              <a:rPr lang="en-US" b="1" dirty="0"/>
              <a:t>Video &amp; Voice Conferencing</a:t>
            </a:r>
          </a:p>
          <a:p>
            <a:r>
              <a:rPr lang="en-US" b="1" dirty="0">
                <a:hlinkClick r:id="rId2"/>
              </a:rPr>
              <a:t>Zoom</a:t>
            </a:r>
            <a:r>
              <a:rPr lang="en-US" b="1" dirty="0"/>
              <a:t>:</a:t>
            </a:r>
            <a:r>
              <a:rPr lang="en-US" dirty="0"/>
              <a:t> Share screens and real-time voice and/or video conversations. NetID is not required for people outside the university to attend a UA Zoom meeting. </a:t>
            </a:r>
          </a:p>
          <a:p>
            <a:pPr lvl="1"/>
            <a:r>
              <a:rPr lang="en-US" dirty="0"/>
              <a:t>Log into </a:t>
            </a:r>
            <a:r>
              <a:rPr lang="en-US" dirty="0">
                <a:hlinkClick r:id="rId3"/>
              </a:rPr>
              <a:t>arizona.zoom.us</a:t>
            </a:r>
            <a:r>
              <a:rPr lang="en-US" dirty="0"/>
              <a:t> to setup your Zoom account (if you haven’t already) and test your microphone and speaker.</a:t>
            </a:r>
          </a:p>
          <a:p>
            <a:pPr lvl="1"/>
            <a:r>
              <a:rPr lang="en-US" dirty="0"/>
              <a:t>If performance is lagging, turn off video and use voice only.</a:t>
            </a:r>
          </a:p>
          <a:p>
            <a:r>
              <a:rPr lang="en-US" b="1" dirty="0">
                <a:hlinkClick r:id="rId4"/>
              </a:rPr>
              <a:t>Microsoft Teams</a:t>
            </a:r>
            <a:r>
              <a:rPr lang="en-US" b="1" dirty="0"/>
              <a:t>: </a:t>
            </a:r>
            <a:r>
              <a:rPr lang="en-US" dirty="0"/>
              <a:t>Secure collaboration application in Office 365. Includes audio and video conferencing among many other collaboration tools. </a:t>
            </a:r>
          </a:p>
          <a:p>
            <a:r>
              <a:rPr lang="en-US" b="1" dirty="0"/>
              <a:t>Online Chat</a:t>
            </a:r>
          </a:p>
          <a:p>
            <a:r>
              <a:rPr lang="en-US" b="1" dirty="0">
                <a:hlinkClick r:id="rId4"/>
              </a:rPr>
              <a:t>Microsoft Teams</a:t>
            </a:r>
            <a:r>
              <a:rPr lang="en-US" dirty="0"/>
              <a:t>: Includes a chat-based workspace for real-time collaboration.</a:t>
            </a:r>
          </a:p>
          <a:p>
            <a:r>
              <a:rPr lang="en-US" b="1" dirty="0">
                <a:hlinkClick r:id="rId5"/>
              </a:rPr>
              <a:t>Skype for Business</a:t>
            </a:r>
            <a:r>
              <a:rPr lang="en-US" dirty="0"/>
              <a:t>: Another Microsoft chat tool. </a:t>
            </a:r>
          </a:p>
          <a:p>
            <a:r>
              <a:rPr lang="en-US" b="1" dirty="0"/>
              <a:t>Slack</a:t>
            </a:r>
            <a:r>
              <a:rPr lang="en-US" dirty="0"/>
              <a:t>: Not a University service, but many units use it for chat and collaboration. If your unit has adopted it, ensure that all employees have accounts and know how to access Slack remotely.</a:t>
            </a:r>
          </a:p>
          <a:p>
            <a:r>
              <a:rPr lang="en-US" b="1" dirty="0"/>
              <a:t>Collaboration / Storage</a:t>
            </a:r>
          </a:p>
          <a:p>
            <a:r>
              <a:rPr lang="en-US" dirty="0"/>
              <a:t>Be sure files you need to work with are backed up to somewhere you can access them. </a:t>
            </a:r>
          </a:p>
          <a:p>
            <a:r>
              <a:rPr lang="en-US" b="1" dirty="0">
                <a:hlinkClick r:id="rId6"/>
              </a:rPr>
              <a:t>Microsoft Office 365</a:t>
            </a:r>
            <a:r>
              <a:rPr lang="en-US" dirty="0"/>
              <a:t> : Word, Excel, and PowerPoint online, and storage in One Drive. Access and share from anywhere. Log in at office.com with &lt;</a:t>
            </a:r>
            <a:r>
              <a:rPr lang="en-US" dirty="0" err="1"/>
              <a:t>netid</a:t>
            </a:r>
            <a:r>
              <a:rPr lang="en-US" dirty="0"/>
              <a:t>&gt;@email.arizona.edu, your password, and NetID+.  </a:t>
            </a:r>
          </a:p>
          <a:p>
            <a:r>
              <a:rPr lang="en-US" b="1" dirty="0" err="1">
                <a:hlinkClick r:id="rId7"/>
              </a:rPr>
              <a:t>Box@UA</a:t>
            </a:r>
            <a:r>
              <a:rPr lang="en-US" dirty="0"/>
              <a:t>: Online file storage with secure, managed access. From Box storage, open and work on Word, Excel, and PowerPoint documents collaboratively with online Office 365. Check with your local IT department for other specific requirements they might have about file storage on Box.  </a:t>
            </a:r>
          </a:p>
          <a:p>
            <a:endParaRPr lang="en-US" dirty="0"/>
          </a:p>
        </p:txBody>
      </p:sp>
    </p:spTree>
    <p:extLst>
      <p:ext uri="{BB962C8B-B14F-4D97-AF65-F5344CB8AC3E}">
        <p14:creationId xmlns:p14="http://schemas.microsoft.com/office/powerpoint/2010/main" val="897733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0FE58-18E1-4220-9868-97EFE97DE3D9}"/>
              </a:ext>
            </a:extLst>
          </p:cNvPr>
          <p:cNvSpPr>
            <a:spLocks noGrp="1"/>
          </p:cNvSpPr>
          <p:nvPr>
            <p:ph type="title"/>
          </p:nvPr>
        </p:nvSpPr>
        <p:spPr/>
        <p:txBody>
          <a:bodyPr/>
          <a:lstStyle/>
          <a:p>
            <a:r>
              <a:rPr lang="en-US" dirty="0"/>
              <a:t>Virtual Room</a:t>
            </a:r>
          </a:p>
        </p:txBody>
      </p:sp>
      <p:sp>
        <p:nvSpPr>
          <p:cNvPr id="3" name="Content Placeholder 2">
            <a:extLst>
              <a:ext uri="{FF2B5EF4-FFF2-40B4-BE49-F238E27FC236}">
                <a16:creationId xmlns:a16="http://schemas.microsoft.com/office/drawing/2014/main" id="{23D3FC13-D011-457E-83CA-106A1B1156B6}"/>
              </a:ext>
            </a:extLst>
          </p:cNvPr>
          <p:cNvSpPr>
            <a:spLocks noGrp="1"/>
          </p:cNvSpPr>
          <p:nvPr>
            <p:ph idx="1"/>
          </p:nvPr>
        </p:nvSpPr>
        <p:spPr>
          <a:xfrm>
            <a:off x="152400" y="1447800"/>
            <a:ext cx="11468100" cy="5045075"/>
          </a:xfrm>
        </p:spPr>
        <p:txBody>
          <a:bodyPr>
            <a:normAutofit fontScale="85000" lnSpcReduction="20000"/>
          </a:bodyPr>
          <a:lstStyle/>
          <a:p>
            <a:r>
              <a:rPr lang="en-US" dirty="0"/>
              <a:t>Did you know you can set up Zoom to act like a virtual room that can stay persistently open for anyone to drop in? These can be helpful to hold ad-hoc office hours, lunch breaks, or to bring everyone together for an unscheduled meeting. </a:t>
            </a:r>
          </a:p>
          <a:p>
            <a:r>
              <a:rPr lang="en-US" dirty="0"/>
              <a:t> </a:t>
            </a:r>
          </a:p>
          <a:p>
            <a:r>
              <a:rPr lang="en-US" dirty="0"/>
              <a:t>Each person with a NetID receives a Personal Meeting Room from Zoom. This room is a virtual meeting space permanently reserved for you that you can access with your Personal Meeting ID (PMI) or personal link. Your Personal Meeting ID (PMI) is a meeting ID that is unique to you. By default, the Zoom system selects a random PMI for you. However, you can edit your PMI to be something easy to remember, like your office phone number. That way, it will be unique to you </a:t>
            </a:r>
            <a:r>
              <a:rPr lang="en-US" i="1" dirty="0"/>
              <a:t>and</a:t>
            </a:r>
            <a:r>
              <a:rPr lang="en-US" dirty="0"/>
              <a:t> you won’t forget it.</a:t>
            </a:r>
          </a:p>
          <a:p>
            <a:r>
              <a:rPr lang="en-US" dirty="0"/>
              <a:t> </a:t>
            </a:r>
          </a:p>
          <a:p>
            <a:r>
              <a:rPr lang="en-US" dirty="0"/>
              <a:t>Steps to change your Personal Meeting ID (PMI)</a:t>
            </a:r>
          </a:p>
          <a:p>
            <a:pPr marL="0">
              <a:spcBef>
                <a:spcPts val="0"/>
              </a:spcBef>
              <a:buFont typeface="+mj-lt"/>
              <a:buAutoNum type="arabicPeriod"/>
            </a:pPr>
            <a:r>
              <a:rPr lang="en-US" dirty="0"/>
              <a:t>Go to your Zoom personal settings </a:t>
            </a:r>
            <a:r>
              <a:rPr lang="en-US" dirty="0">
                <a:hlinkClick r:id="rId2"/>
              </a:rPr>
              <a:t>https://arizona.zoom.us/profile</a:t>
            </a:r>
            <a:r>
              <a:rPr lang="en-US" dirty="0"/>
              <a:t> (you may get asked to log into </a:t>
            </a:r>
            <a:r>
              <a:rPr lang="en-US" dirty="0" err="1"/>
              <a:t>WebAuth</a:t>
            </a:r>
            <a:r>
              <a:rPr lang="en-US" dirty="0"/>
              <a:t>)</a:t>
            </a:r>
          </a:p>
          <a:p>
            <a:pPr marL="0">
              <a:spcBef>
                <a:spcPts val="0"/>
              </a:spcBef>
              <a:buFont typeface="+mj-lt"/>
              <a:buAutoNum type="arabicPeriod"/>
            </a:pPr>
            <a:r>
              <a:rPr lang="en-US" dirty="0"/>
              <a:t>Click </a:t>
            </a:r>
            <a:r>
              <a:rPr lang="en-US" b="1" dirty="0"/>
              <a:t>Edit</a:t>
            </a:r>
            <a:r>
              <a:rPr lang="en-US" dirty="0"/>
              <a:t> next to </a:t>
            </a:r>
            <a:r>
              <a:rPr lang="en-US" b="1" dirty="0"/>
              <a:t>Personal Meeting ID</a:t>
            </a:r>
            <a:r>
              <a:rPr lang="en-US" dirty="0"/>
              <a:t>.</a:t>
            </a:r>
            <a:br>
              <a:rPr lang="en-US" dirty="0"/>
            </a:br>
            <a:endParaRPr lang="en-US" dirty="0"/>
          </a:p>
          <a:p>
            <a:endParaRPr lang="en-US" dirty="0"/>
          </a:p>
        </p:txBody>
      </p:sp>
    </p:spTree>
    <p:extLst>
      <p:ext uri="{BB962C8B-B14F-4D97-AF65-F5344CB8AC3E}">
        <p14:creationId xmlns:p14="http://schemas.microsoft.com/office/powerpoint/2010/main" val="34244978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B2233E5-4E33-4FBA-B984-BD4B5BADB063}"/>
              </a:ext>
            </a:extLst>
          </p:cNvPr>
          <p:cNvSpPr>
            <a:spLocks noGrp="1"/>
          </p:cNvSpPr>
          <p:nvPr>
            <p:ph idx="1"/>
          </p:nvPr>
        </p:nvSpPr>
        <p:spPr>
          <a:xfrm>
            <a:off x="514349" y="530224"/>
            <a:ext cx="11153775" cy="6175375"/>
          </a:xfrm>
        </p:spPr>
        <p:txBody>
          <a:bodyPr>
            <a:normAutofit lnSpcReduction="10000"/>
          </a:bodyPr>
          <a:lstStyle/>
          <a:p>
            <a:r>
              <a:rPr lang="en-US" b="1" dirty="0"/>
              <a:t>Know Before You Work Remote!</a:t>
            </a:r>
          </a:p>
          <a:p>
            <a:r>
              <a:rPr lang="en-US" dirty="0"/>
              <a:t>Prior to working in a remote location, make sure that the equipment you are using will function for the required tasks. </a:t>
            </a:r>
          </a:p>
          <a:p>
            <a:r>
              <a:rPr lang="en-US" dirty="0"/>
              <a:t>Laptop or desktop computer, with current antivirus (such as </a:t>
            </a:r>
            <a:r>
              <a:rPr lang="en-US" dirty="0">
                <a:hlinkClick r:id="rId2"/>
              </a:rPr>
              <a:t>Sophos</a:t>
            </a:r>
            <a:r>
              <a:rPr lang="en-US" dirty="0"/>
              <a:t>) installed.</a:t>
            </a:r>
          </a:p>
          <a:p>
            <a:r>
              <a:rPr lang="en-US" dirty="0"/>
              <a:t>Software—go to </a:t>
            </a:r>
            <a:r>
              <a:rPr lang="en-US" dirty="0">
                <a:hlinkClick r:id="rId3"/>
              </a:rPr>
              <a:t>softwarelicense.arizona.edu</a:t>
            </a:r>
            <a:r>
              <a:rPr lang="en-US" dirty="0"/>
              <a:t> and/or check with your departmental IT staff if you need to download software to do your work.</a:t>
            </a:r>
          </a:p>
          <a:p>
            <a:r>
              <a:rPr lang="en-US" dirty="0"/>
              <a:t>Internet connection from a home internet service provider (e.g., Cox, CenturyLink), </a:t>
            </a:r>
            <a:r>
              <a:rPr lang="en-US" dirty="0" err="1"/>
              <a:t>wifi</a:t>
            </a:r>
            <a:r>
              <a:rPr lang="en-US" dirty="0"/>
              <a:t> location such as the public library (use VPN), or hotspot from your mobile device (can incur data charges). </a:t>
            </a:r>
          </a:p>
          <a:p>
            <a:r>
              <a:rPr lang="en-US" dirty="0"/>
              <a:t>Microphone—may be built into your computer or you can use a plug-in microphone.</a:t>
            </a:r>
          </a:p>
          <a:p>
            <a:r>
              <a:rPr lang="en-US" dirty="0"/>
              <a:t>Webcam—may be built into your computer or you can use a plug-in webcam. </a:t>
            </a:r>
          </a:p>
          <a:p>
            <a:endParaRPr lang="en-US" dirty="0"/>
          </a:p>
        </p:txBody>
      </p:sp>
    </p:spTree>
    <p:extLst>
      <p:ext uri="{BB962C8B-B14F-4D97-AF65-F5344CB8AC3E}">
        <p14:creationId xmlns:p14="http://schemas.microsoft.com/office/powerpoint/2010/main" val="2583400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B83C82-30AD-4DF2-A9AD-CE1547FDED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 name="Title 1">
            <a:extLst>
              <a:ext uri="{FF2B5EF4-FFF2-40B4-BE49-F238E27FC236}">
                <a16:creationId xmlns:a16="http://schemas.microsoft.com/office/drawing/2014/main" id="{36AC8402-65DE-48C4-BA33-040AD7045D73}"/>
              </a:ext>
            </a:extLst>
          </p:cNvPr>
          <p:cNvSpPr>
            <a:spLocks noGrp="1"/>
          </p:cNvSpPr>
          <p:nvPr>
            <p:ph type="ctrTitle"/>
          </p:nvPr>
        </p:nvSpPr>
        <p:spPr>
          <a:xfrm>
            <a:off x="3315031" y="1380754"/>
            <a:ext cx="5561938" cy="2513516"/>
          </a:xfrm>
        </p:spPr>
        <p:txBody>
          <a:bodyPr>
            <a:normAutofit/>
          </a:bodyPr>
          <a:lstStyle/>
          <a:p>
            <a:r>
              <a:rPr lang="en-US">
                <a:solidFill>
                  <a:srgbClr val="FFFFFF"/>
                </a:solidFill>
              </a:rPr>
              <a:t>Corona Virus-19 Procedures</a:t>
            </a:r>
          </a:p>
        </p:txBody>
      </p:sp>
      <p:sp>
        <p:nvSpPr>
          <p:cNvPr id="3" name="Subtitle 2">
            <a:extLst>
              <a:ext uri="{FF2B5EF4-FFF2-40B4-BE49-F238E27FC236}">
                <a16:creationId xmlns:a16="http://schemas.microsoft.com/office/drawing/2014/main" id="{026E3F10-1106-40DC-B075-479ADAE7B35E}"/>
              </a:ext>
            </a:extLst>
          </p:cNvPr>
          <p:cNvSpPr>
            <a:spLocks noGrp="1"/>
          </p:cNvSpPr>
          <p:nvPr>
            <p:ph type="subTitle" idx="1"/>
          </p:nvPr>
        </p:nvSpPr>
        <p:spPr>
          <a:xfrm>
            <a:off x="3315031" y="4076802"/>
            <a:ext cx="5561938" cy="1534587"/>
          </a:xfrm>
        </p:spPr>
        <p:txBody>
          <a:bodyPr>
            <a:normAutofit/>
          </a:bodyPr>
          <a:lstStyle/>
          <a:p>
            <a:r>
              <a:rPr lang="en-US" dirty="0">
                <a:solidFill>
                  <a:srgbClr val="FFFFFF"/>
                </a:solidFill>
                <a:highlight>
                  <a:srgbClr val="FFFF00"/>
                </a:highlight>
              </a:rPr>
              <a:t>(Your County)</a:t>
            </a:r>
          </a:p>
        </p:txBody>
      </p:sp>
      <p:sp>
        <p:nvSpPr>
          <p:cNvPr id="14" name="Arc 13">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28502"/>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6" name="Oval 15">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65417" y="5241988"/>
            <a:ext cx="759403" cy="73880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05319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C5BDB-80CB-410C-AE30-B63FE12D4047}"/>
              </a:ext>
            </a:extLst>
          </p:cNvPr>
          <p:cNvSpPr>
            <a:spLocks noGrp="1"/>
          </p:cNvSpPr>
          <p:nvPr>
            <p:ph type="title"/>
          </p:nvPr>
        </p:nvSpPr>
        <p:spPr>
          <a:xfrm>
            <a:off x="1136428" y="627564"/>
            <a:ext cx="7474172" cy="1325563"/>
          </a:xfrm>
        </p:spPr>
        <p:txBody>
          <a:bodyPr>
            <a:normAutofit/>
          </a:bodyPr>
          <a:lstStyle/>
          <a:p>
            <a:r>
              <a:rPr lang="en-US"/>
              <a:t>VPN</a:t>
            </a:r>
          </a:p>
        </p:txBody>
      </p:sp>
      <p:sp>
        <p:nvSpPr>
          <p:cNvPr id="3" name="Content Placeholder 2">
            <a:extLst>
              <a:ext uri="{FF2B5EF4-FFF2-40B4-BE49-F238E27FC236}">
                <a16:creationId xmlns:a16="http://schemas.microsoft.com/office/drawing/2014/main" id="{1FEA5C3F-68F8-47D4-8586-3044076D0DF8}"/>
              </a:ext>
            </a:extLst>
          </p:cNvPr>
          <p:cNvSpPr>
            <a:spLocks noGrp="1"/>
          </p:cNvSpPr>
          <p:nvPr>
            <p:ph idx="1"/>
          </p:nvPr>
        </p:nvSpPr>
        <p:spPr>
          <a:xfrm>
            <a:off x="1136429" y="2278173"/>
            <a:ext cx="6467867" cy="3450613"/>
          </a:xfrm>
        </p:spPr>
        <p:txBody>
          <a:bodyPr anchor="ctr">
            <a:normAutofit/>
          </a:bodyPr>
          <a:lstStyle/>
          <a:p>
            <a:r>
              <a:rPr lang="en-US" sz="2200" dirty="0">
                <a:latin typeface="Tahoma" panose="020B0604030504040204" pitchFamily="34" charset="0"/>
              </a:rPr>
              <a:t>For those of us who work in offices not connected to the University regularly we use the VPN on a daily basis. At this time of working remotely we all may want to consider downloading the VPN for extra security. </a:t>
            </a:r>
            <a:br>
              <a:rPr lang="en-US" sz="2200" dirty="0">
                <a:latin typeface="Tahoma" panose="020B0604030504040204" pitchFamily="34" charset="0"/>
              </a:rPr>
            </a:br>
            <a:br>
              <a:rPr lang="en-US" sz="2200" dirty="0">
                <a:latin typeface="Tahoma" panose="020B0604030504040204" pitchFamily="34" charset="0"/>
              </a:rPr>
            </a:br>
            <a:endParaRPr lang="en-US" sz="2200" dirty="0">
              <a:latin typeface="Tahoma" panose="020B0604030504040204" pitchFamily="34" charset="0"/>
            </a:endParaRPr>
          </a:p>
          <a:p>
            <a:r>
              <a:rPr lang="en-US" sz="2200" dirty="0">
                <a:latin typeface="Tahoma" panose="020B0604030504040204" pitchFamily="34" charset="0"/>
              </a:rPr>
              <a:t>Link to </a:t>
            </a:r>
            <a:r>
              <a:rPr lang="en-US" sz="2200" dirty="0" err="1">
                <a:latin typeface="Tahoma" panose="020B0604030504040204" pitchFamily="34" charset="0"/>
              </a:rPr>
              <a:t>UArizona</a:t>
            </a:r>
            <a:r>
              <a:rPr lang="en-US" sz="2200" dirty="0">
                <a:latin typeface="Tahoma" panose="020B0604030504040204" pitchFamily="34" charset="0"/>
              </a:rPr>
              <a:t> VPN information and downloads</a:t>
            </a:r>
          </a:p>
          <a:p>
            <a:r>
              <a:rPr lang="en-US" sz="2200" dirty="0">
                <a:latin typeface="Tahoma" panose="020B0604030504040204" pitchFamily="34" charset="0"/>
                <a:hlinkClick r:id="rId2">
                  <a:extLst>
                    <a:ext uri="{A12FA001-AC4F-418D-AE19-62706E023703}">
                      <ahyp:hlinkClr xmlns:ahyp="http://schemas.microsoft.com/office/drawing/2018/hyperlinkcolor" val="tx"/>
                    </a:ext>
                  </a:extLst>
                </a:hlinkClick>
              </a:rPr>
              <a:t>https://it.arizona.edu/service/ua-virtual-private-network-vpn</a:t>
            </a:r>
            <a:endParaRPr lang="en-US" sz="2200" dirty="0">
              <a:latin typeface="Tahoma" panose="020B0604030504040204" pitchFamily="34" charset="0"/>
            </a:endParaRPr>
          </a:p>
          <a:p>
            <a:pPr marL="0" indent="0">
              <a:buNone/>
            </a:pPr>
            <a:endParaRPr lang="en-US" sz="2200" dirty="0">
              <a:latin typeface="Tahoma" panose="020B0604030504040204" pitchFamily="34" charset="0"/>
            </a:endParaRPr>
          </a:p>
          <a:p>
            <a:endParaRPr lang="en-US" sz="2200" dirty="0"/>
          </a:p>
        </p:txBody>
      </p:sp>
      <p:sp>
        <p:nvSpPr>
          <p:cNvPr id="31" name="Rectangle 14">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16">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descr="Laptop">
            <a:extLst>
              <a:ext uri="{FF2B5EF4-FFF2-40B4-BE49-F238E27FC236}">
                <a16:creationId xmlns:a16="http://schemas.microsoft.com/office/drawing/2014/main" id="{6F2D31BA-6A83-4A19-978D-3BE8D40DA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8818029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4B706A4-F09B-422D-8904-9ECE0CF775CA}"/>
              </a:ext>
            </a:extLst>
          </p:cNvPr>
          <p:cNvSpPr>
            <a:spLocks noGrp="1"/>
          </p:cNvSpPr>
          <p:nvPr>
            <p:ph idx="1"/>
          </p:nvPr>
        </p:nvSpPr>
        <p:spPr>
          <a:xfrm>
            <a:off x="838200" y="1825625"/>
            <a:ext cx="10515600" cy="4351338"/>
          </a:xfrm>
        </p:spPr>
        <p:txBody>
          <a:bodyPr>
            <a:normAutofit/>
          </a:bodyPr>
          <a:lstStyle/>
          <a:p>
            <a:r>
              <a:rPr lang="en-US" b="1" dirty="0"/>
              <a:t>Support</a:t>
            </a:r>
          </a:p>
          <a:p>
            <a:r>
              <a:rPr lang="en-US" dirty="0"/>
              <a:t>The 24/7 IT Support Center can assist you with your questions about setting up, using, or resolving issues with University IT services for working remotely.</a:t>
            </a:r>
          </a:p>
          <a:p>
            <a:r>
              <a:rPr lang="en-US" b="1" dirty="0"/>
              <a:t>Call</a:t>
            </a:r>
            <a:r>
              <a:rPr lang="en-US" dirty="0"/>
              <a:t> (520) 626-TECH (8324)</a:t>
            </a:r>
          </a:p>
          <a:p>
            <a:r>
              <a:rPr lang="en-US" b="1" dirty="0"/>
              <a:t>Open a chat</a:t>
            </a:r>
            <a:r>
              <a:rPr lang="en-US" dirty="0"/>
              <a:t> at </a:t>
            </a:r>
            <a:r>
              <a:rPr lang="en-US" dirty="0">
                <a:hlinkClick r:id="rId2"/>
              </a:rPr>
              <a:t>support.arizona.edu</a:t>
            </a:r>
            <a:r>
              <a:rPr lang="en-US" dirty="0"/>
              <a:t>. You can share your desktop with the technician, or even give control of your desktop to the technician. </a:t>
            </a:r>
          </a:p>
          <a:p>
            <a:endParaRPr lang="en-US" dirty="0"/>
          </a:p>
        </p:txBody>
      </p:sp>
    </p:spTree>
    <p:extLst>
      <p:ext uri="{BB962C8B-B14F-4D97-AF65-F5344CB8AC3E}">
        <p14:creationId xmlns:p14="http://schemas.microsoft.com/office/powerpoint/2010/main" val="31012846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FFA4C-AFCA-4DE7-BAFE-8B1A06F65C99}"/>
              </a:ext>
            </a:extLst>
          </p:cNvPr>
          <p:cNvSpPr>
            <a:spLocks noGrp="1"/>
          </p:cNvSpPr>
          <p:nvPr>
            <p:ph type="title"/>
          </p:nvPr>
        </p:nvSpPr>
        <p:spPr/>
        <p:txBody>
          <a:bodyPr/>
          <a:lstStyle/>
          <a:p>
            <a:r>
              <a:rPr lang="en-US" dirty="0"/>
              <a:t>From the Provost   March 13</a:t>
            </a:r>
            <a:r>
              <a:rPr lang="en-US" baseline="30000" dirty="0"/>
              <a:t>th</a:t>
            </a:r>
            <a:endParaRPr lang="en-US" dirty="0"/>
          </a:p>
        </p:txBody>
      </p:sp>
      <p:sp>
        <p:nvSpPr>
          <p:cNvPr id="3" name="Content Placeholder 2">
            <a:extLst>
              <a:ext uri="{FF2B5EF4-FFF2-40B4-BE49-F238E27FC236}">
                <a16:creationId xmlns:a16="http://schemas.microsoft.com/office/drawing/2014/main" id="{C2950CD9-5485-404F-863E-931232E1627E}"/>
              </a:ext>
            </a:extLst>
          </p:cNvPr>
          <p:cNvSpPr>
            <a:spLocks noGrp="1"/>
          </p:cNvSpPr>
          <p:nvPr>
            <p:ph idx="1"/>
          </p:nvPr>
        </p:nvSpPr>
        <p:spPr>
          <a:xfrm>
            <a:off x="266699" y="1343025"/>
            <a:ext cx="11268075" cy="5657850"/>
          </a:xfrm>
        </p:spPr>
        <p:txBody>
          <a:bodyPr>
            <a:normAutofit fontScale="92500" lnSpcReduction="10000"/>
          </a:bodyPr>
          <a:lstStyle/>
          <a:p>
            <a:pPr marL="0" marR="0">
              <a:spcBef>
                <a:spcPts val="0"/>
              </a:spcBef>
              <a:spcAft>
                <a:spcPts val="0"/>
              </a:spcAft>
              <a:buFont typeface="+mj-lt"/>
              <a:buAutoNum type="arabicPeriod"/>
            </a:pPr>
            <a:r>
              <a:rPr lang="en-US" dirty="0">
                <a:latin typeface="Calibri" panose="020F0502020204030204" pitchFamily="34" charset="0"/>
              </a:rPr>
              <a:t>Yes, faculty are included in the definition of “Employees”.</a:t>
            </a:r>
          </a:p>
          <a:p>
            <a:pPr marL="0" marR="0">
              <a:spcBef>
                <a:spcPts val="0"/>
              </a:spcBef>
              <a:spcAft>
                <a:spcPts val="0"/>
              </a:spcAft>
              <a:buFont typeface="+mj-lt"/>
              <a:buAutoNum type="arabicPeriod"/>
            </a:pPr>
            <a:r>
              <a:rPr lang="en-US" dirty="0">
                <a:latin typeface="Calibri" panose="020F0502020204030204" pitchFamily="34" charset="0"/>
              </a:rPr>
              <a:t>Students and ALL employees are encouraged to stay home if possible See: arizona.edu/covid19</a:t>
            </a:r>
          </a:p>
          <a:p>
            <a:pPr marL="0" marR="0">
              <a:spcBef>
                <a:spcPts val="0"/>
              </a:spcBef>
              <a:spcAft>
                <a:spcPts val="0"/>
              </a:spcAft>
              <a:buFont typeface="+mj-lt"/>
              <a:buAutoNum type="arabicPeriod"/>
            </a:pPr>
            <a:r>
              <a:rPr lang="en-US" dirty="0">
                <a:latin typeface="Calibri" panose="020F0502020204030204" pitchFamily="34" charset="0"/>
              </a:rPr>
              <a:t>All classes will be provided online on 3/18. </a:t>
            </a:r>
          </a:p>
          <a:p>
            <a:pPr marL="0" marR="0">
              <a:spcBef>
                <a:spcPts val="0"/>
              </a:spcBef>
              <a:spcAft>
                <a:spcPts val="0"/>
              </a:spcAft>
              <a:buFont typeface="+mj-lt"/>
              <a:buAutoNum type="arabicPeriod"/>
            </a:pPr>
            <a:r>
              <a:rPr lang="en-US" dirty="0">
                <a:latin typeface="Calibri" panose="020F0502020204030204" pitchFamily="34" charset="0"/>
              </a:rPr>
              <a:t>At ~4.45 today the provost told the Deans that NO group work could occur with more than four people, these four people must be at least 6ft apart at all times and </a:t>
            </a:r>
            <a:r>
              <a:rPr lang="en-US" u="sng" dirty="0">
                <a:latin typeface="Calibri" panose="020F0502020204030204" pitchFamily="34" charset="0"/>
              </a:rPr>
              <a:t>all </a:t>
            </a:r>
            <a:r>
              <a:rPr lang="en-US" dirty="0">
                <a:latin typeface="Calibri" panose="020F0502020204030204" pitchFamily="34" charset="0"/>
              </a:rPr>
              <a:t>surfaces will be sterilized.   </a:t>
            </a:r>
          </a:p>
          <a:p>
            <a:pPr marL="0" marR="0">
              <a:spcBef>
                <a:spcPts val="0"/>
              </a:spcBef>
              <a:spcAft>
                <a:spcPts val="0"/>
              </a:spcAft>
              <a:buFont typeface="+mj-lt"/>
              <a:buAutoNum type="arabicPeriod"/>
            </a:pPr>
            <a:r>
              <a:rPr lang="en-US" dirty="0">
                <a:latin typeface="Calibri" panose="020F0502020204030204" pitchFamily="34" charset="0"/>
              </a:rPr>
              <a:t>Practically #4 means </a:t>
            </a:r>
            <a:r>
              <a:rPr lang="en-US" u="sng" dirty="0">
                <a:latin typeface="Calibri" panose="020F0502020204030204" pitchFamily="34" charset="0"/>
              </a:rPr>
              <a:t>all teaching laboratories will move to on-line</a:t>
            </a:r>
            <a:r>
              <a:rPr lang="en-US" dirty="0">
                <a:latin typeface="Calibri" panose="020F0502020204030204" pitchFamily="34" charset="0"/>
              </a:rPr>
              <a:t> along with all the other components of the courses. Yes, this means that an alternative must be found to what was planned in many cases.</a:t>
            </a:r>
          </a:p>
          <a:p>
            <a:pPr marL="0" marR="0">
              <a:spcBef>
                <a:spcPts val="0"/>
              </a:spcBef>
              <a:spcAft>
                <a:spcPts val="0"/>
              </a:spcAft>
              <a:buFont typeface="+mj-lt"/>
              <a:buAutoNum type="arabicPeriod"/>
            </a:pPr>
            <a:r>
              <a:rPr lang="en-US" dirty="0">
                <a:latin typeface="Calibri" panose="020F0502020204030204" pitchFamily="34" charset="0"/>
              </a:rPr>
              <a:t>All employees are responsible for their own health and well-being, and the university will accommodate employees’ decisions for their own health (see #2).</a:t>
            </a:r>
          </a:p>
          <a:p>
            <a:pPr marL="0" marR="0">
              <a:spcBef>
                <a:spcPts val="0"/>
              </a:spcBef>
              <a:spcAft>
                <a:spcPts val="0"/>
              </a:spcAft>
              <a:buFont typeface="+mj-lt"/>
              <a:buAutoNum type="arabicPeriod"/>
            </a:pPr>
            <a:r>
              <a:rPr lang="en-US" dirty="0">
                <a:latin typeface="Calibri" panose="020F0502020204030204" pitchFamily="34" charset="0"/>
              </a:rPr>
              <a:t>No senior employee may demand a more junior employee or student do something that employee or student feels is inconsistent with their own health and well-being (see #6).</a:t>
            </a:r>
          </a:p>
          <a:p>
            <a:pPr marL="0" marR="0">
              <a:spcBef>
                <a:spcPts val="0"/>
              </a:spcBef>
              <a:spcAft>
                <a:spcPts val="0"/>
              </a:spcAft>
              <a:buFont typeface="+mj-lt"/>
              <a:buAutoNum type="arabicPeriod"/>
            </a:pPr>
            <a:r>
              <a:rPr lang="en-US" dirty="0">
                <a:latin typeface="Calibri" panose="020F0502020204030204" pitchFamily="34" charset="0"/>
              </a:rPr>
              <a:t>PhD and MS students involved in faculty research projects must follow the research guidelines. </a:t>
            </a:r>
          </a:p>
          <a:p>
            <a:endParaRPr lang="en-US" dirty="0"/>
          </a:p>
        </p:txBody>
      </p:sp>
    </p:spTree>
    <p:extLst>
      <p:ext uri="{BB962C8B-B14F-4D97-AF65-F5344CB8AC3E}">
        <p14:creationId xmlns:p14="http://schemas.microsoft.com/office/powerpoint/2010/main" val="3953009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23E3A1-36DE-4415-969F-39D15FD9D67C}"/>
              </a:ext>
            </a:extLst>
          </p:cNvPr>
          <p:cNvSpPr>
            <a:spLocks noGrp="1"/>
          </p:cNvSpPr>
          <p:nvPr>
            <p:ph type="title"/>
          </p:nvPr>
        </p:nvSpPr>
        <p:spPr>
          <a:xfrm>
            <a:off x="686834" y="591344"/>
            <a:ext cx="3200400" cy="5585619"/>
          </a:xfrm>
        </p:spPr>
        <p:txBody>
          <a:bodyPr>
            <a:normAutofit/>
          </a:bodyPr>
          <a:lstStyle/>
          <a:p>
            <a:r>
              <a:rPr lang="en-US">
                <a:solidFill>
                  <a:srgbClr val="FFFFFF"/>
                </a:solidFill>
              </a:rPr>
              <a:t>Burgess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1A76E16-9E60-4103-A749-C4683838A651}"/>
              </a:ext>
            </a:extLst>
          </p:cNvPr>
          <p:cNvSpPr>
            <a:spLocks noGrp="1"/>
          </p:cNvSpPr>
          <p:nvPr>
            <p:ph idx="1"/>
          </p:nvPr>
        </p:nvSpPr>
        <p:spPr>
          <a:xfrm>
            <a:off x="4447308" y="591344"/>
            <a:ext cx="6906491" cy="5585619"/>
          </a:xfrm>
        </p:spPr>
        <p:txBody>
          <a:bodyPr anchor="ctr">
            <a:normAutofit/>
          </a:bodyPr>
          <a:lstStyle/>
          <a:p>
            <a:r>
              <a:rPr lang="en-US" dirty="0"/>
              <a:t>I know our CES employees and I know that it is impossible to stop them from stepping into help their communities whenever and however possible. They can be an important part of our state’s solution to our world’s current crisis especially in our rural areas. I encourage their innovation over the coming months and also request that they ensure they are also focusing on their own, and their families’, health and wellbeing. </a:t>
            </a:r>
          </a:p>
        </p:txBody>
      </p:sp>
    </p:spTree>
    <p:extLst>
      <p:ext uri="{BB962C8B-B14F-4D97-AF65-F5344CB8AC3E}">
        <p14:creationId xmlns:p14="http://schemas.microsoft.com/office/powerpoint/2010/main" val="2081706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6C8C0F-F027-4F95-8C78-EA387BCAE5DA}"/>
              </a:ext>
            </a:extLst>
          </p:cNvPr>
          <p:cNvSpPr>
            <a:spLocks noGrp="1"/>
          </p:cNvSpPr>
          <p:nvPr>
            <p:ph idx="1"/>
          </p:nvPr>
        </p:nvSpPr>
        <p:spPr>
          <a:xfrm>
            <a:off x="295275" y="257174"/>
            <a:ext cx="11801475" cy="6600825"/>
          </a:xfrm>
        </p:spPr>
        <p:txBody>
          <a:bodyPr>
            <a:normAutofit fontScale="77500" lnSpcReduction="20000"/>
          </a:bodyPr>
          <a:lstStyle/>
          <a:p>
            <a:r>
              <a:rPr lang="en-US" dirty="0"/>
              <a:t>1) all in person University events, including Extension, must be canceled or postponed. </a:t>
            </a:r>
            <a:br>
              <a:rPr lang="en-US" dirty="0"/>
            </a:br>
            <a:endParaRPr lang="en-US" dirty="0"/>
          </a:p>
          <a:p>
            <a:r>
              <a:rPr lang="en-US" dirty="0"/>
              <a:t>All in person meetings or gatherings, formal or informal, must be limited to a maximum of four people and they should maintain at least 6 feet distancing at all times. All surfaces in meeting places need to be cleaned and sterilized regularly.</a:t>
            </a:r>
          </a:p>
          <a:p>
            <a:r>
              <a:rPr lang="en-US" dirty="0"/>
              <a:t>2) please utilized appropriate technology such as teleconferencing, email, zoom sessions, etc. </a:t>
            </a:r>
            <a:br>
              <a:rPr lang="en-US" dirty="0"/>
            </a:br>
            <a:endParaRPr lang="en-US" dirty="0"/>
          </a:p>
          <a:p>
            <a:r>
              <a:rPr lang="en-US" dirty="0"/>
              <a:t>Matt </a:t>
            </a:r>
            <a:r>
              <a:rPr lang="en-US" dirty="0" err="1"/>
              <a:t>Rahr</a:t>
            </a:r>
            <a:r>
              <a:rPr lang="en-US" dirty="0"/>
              <a:t> and CCT have already stepped up and begun working with us. Dominic is the lead person in our unit coordinating with them.</a:t>
            </a:r>
            <a:br>
              <a:rPr lang="en-US" dirty="0"/>
            </a:br>
            <a:endParaRPr lang="en-US" dirty="0"/>
          </a:p>
          <a:p>
            <a:r>
              <a:rPr lang="en-US" dirty="0"/>
              <a:t>3) Travel authorizations will be heavily scrutinized. This is a good case for considering if it is not essential then do not do it.</a:t>
            </a:r>
            <a:br>
              <a:rPr lang="en-US" dirty="0"/>
            </a:br>
            <a:endParaRPr lang="en-US" dirty="0"/>
          </a:p>
          <a:p>
            <a:r>
              <a:rPr lang="en-US" dirty="0"/>
              <a:t>4) all faculty and staff are encouraged to work from home or a remote site if it all possible. faculty and staff are permitted to work on campus. I have cleared this with Dr. Silvertooth that we will be working remotely. </a:t>
            </a:r>
            <a:br>
              <a:rPr lang="en-US" dirty="0"/>
            </a:br>
            <a:endParaRPr lang="en-US" dirty="0"/>
          </a:p>
          <a:p>
            <a:r>
              <a:rPr lang="en-US" dirty="0"/>
              <a:t>5) all support and operational functions are expected to continue as usual, to the extent possible.</a:t>
            </a:r>
            <a:br>
              <a:rPr lang="en-US" dirty="0"/>
            </a:br>
            <a:endParaRPr lang="en-US" dirty="0"/>
          </a:p>
          <a:p>
            <a:r>
              <a:rPr lang="en-US" dirty="0"/>
              <a:t>6) if anyone is ill or showing signs of illness they need to go home. We need to monitor and enforce this important step.</a:t>
            </a:r>
            <a:br>
              <a:rPr lang="en-US" dirty="0"/>
            </a:br>
            <a:endParaRPr lang="en-US" dirty="0"/>
          </a:p>
          <a:p>
            <a:r>
              <a:rPr lang="en-US" dirty="0"/>
              <a:t>Thank you all very much for your commitment, calm, and professionalism. ~ Dr. Silvertooth</a:t>
            </a:r>
          </a:p>
          <a:p>
            <a:endParaRPr lang="en-US" dirty="0"/>
          </a:p>
        </p:txBody>
      </p:sp>
    </p:spTree>
    <p:extLst>
      <p:ext uri="{BB962C8B-B14F-4D97-AF65-F5344CB8AC3E}">
        <p14:creationId xmlns:p14="http://schemas.microsoft.com/office/powerpoint/2010/main" val="40151603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94C1DA-B748-4F01-9A4E-F3AE9D4C5C18}"/>
              </a:ext>
            </a:extLst>
          </p:cNvPr>
          <p:cNvSpPr>
            <a:spLocks noGrp="1"/>
          </p:cNvSpPr>
          <p:nvPr>
            <p:ph type="title"/>
          </p:nvPr>
        </p:nvSpPr>
        <p:spPr>
          <a:xfrm>
            <a:off x="686834" y="1153572"/>
            <a:ext cx="3200400" cy="4461163"/>
          </a:xfrm>
        </p:spPr>
        <p:txBody>
          <a:bodyPr>
            <a:normAutofit/>
          </a:bodyPr>
          <a:lstStyle/>
          <a:p>
            <a:r>
              <a:rPr lang="en-US">
                <a:solidFill>
                  <a:srgbClr val="FFFFFF"/>
                </a:solidFill>
              </a:rPr>
              <a:t>County Director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684D74B-568A-43C7-A8F5-B89D21DEE813}"/>
              </a:ext>
            </a:extLst>
          </p:cNvPr>
          <p:cNvSpPr>
            <a:spLocks noGrp="1"/>
          </p:cNvSpPr>
          <p:nvPr>
            <p:ph idx="1"/>
          </p:nvPr>
        </p:nvSpPr>
        <p:spPr>
          <a:xfrm>
            <a:off x="4447308" y="591344"/>
            <a:ext cx="6906491" cy="5585619"/>
          </a:xfrm>
        </p:spPr>
        <p:txBody>
          <a:bodyPr anchor="ctr">
            <a:normAutofit/>
          </a:bodyPr>
          <a:lstStyle/>
          <a:p>
            <a:r>
              <a:rPr lang="en-US" sz="2400" dirty="0"/>
              <a:t>Work with your supervisors to plan your work loads.</a:t>
            </a:r>
          </a:p>
          <a:p>
            <a:r>
              <a:rPr lang="en-US" sz="2400" dirty="0"/>
              <a:t>develop a plan for your programs, reflect on your programs, participate with on-line professional development and other activities that can go towards your work time. </a:t>
            </a:r>
          </a:p>
          <a:p>
            <a:r>
              <a:rPr lang="en-US" sz="2400" dirty="0"/>
              <a:t>I anticipate that there will be some down time. I encourage you to work online through zoom with your staff and collogues to come up with some new ideas. You may spend your time working on and updating fact sheets, professional development to each other, perhaps a video online and posted on our Facebook pages with your supervisor’s approval, career conversations, and other ideas.</a:t>
            </a:r>
          </a:p>
          <a:p>
            <a:endParaRPr lang="en-US" sz="1500" dirty="0"/>
          </a:p>
        </p:txBody>
      </p:sp>
    </p:spTree>
    <p:extLst>
      <p:ext uri="{BB962C8B-B14F-4D97-AF65-F5344CB8AC3E}">
        <p14:creationId xmlns:p14="http://schemas.microsoft.com/office/powerpoint/2010/main" val="34762047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B1894C4-1F39-434D-9244-64E1C433770E}"/>
              </a:ext>
            </a:extLst>
          </p:cNvPr>
          <p:cNvSpPr>
            <a:spLocks noGrp="1"/>
          </p:cNvSpPr>
          <p:nvPr>
            <p:ph type="title"/>
          </p:nvPr>
        </p:nvSpPr>
        <p:spPr>
          <a:xfrm>
            <a:off x="686834" y="591344"/>
            <a:ext cx="3200400" cy="5585619"/>
          </a:xfrm>
        </p:spPr>
        <p:txBody>
          <a:bodyPr>
            <a:normAutofit/>
          </a:bodyPr>
          <a:lstStyle/>
          <a:p>
            <a:r>
              <a:rPr lang="en-US">
                <a:solidFill>
                  <a:srgbClr val="FFFFFF"/>
                </a:solidFill>
              </a:rPr>
              <a:t>More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A25017AF-CAFC-4433-B78C-573F3875C16E}"/>
              </a:ext>
            </a:extLst>
          </p:cNvPr>
          <p:cNvSpPr>
            <a:spLocks noGrp="1"/>
          </p:cNvSpPr>
          <p:nvPr>
            <p:ph idx="1"/>
          </p:nvPr>
        </p:nvSpPr>
        <p:spPr>
          <a:xfrm>
            <a:off x="4447308" y="591344"/>
            <a:ext cx="6906491" cy="5585619"/>
          </a:xfrm>
        </p:spPr>
        <p:txBody>
          <a:bodyPr anchor="ctr">
            <a:normAutofit lnSpcReduction="10000"/>
          </a:bodyPr>
          <a:lstStyle/>
          <a:p>
            <a:r>
              <a:rPr lang="en-US" sz="2600" dirty="0"/>
              <a:t>Other ideas set up a Facebook page on where to go for food access Have verified information on this topic and add to a thread. </a:t>
            </a:r>
          </a:p>
          <a:p>
            <a:r>
              <a:rPr lang="en-US" sz="2600" dirty="0"/>
              <a:t>Your positions are secure-permanent staff and faculty/grant funded positions/ancillary staff.</a:t>
            </a:r>
          </a:p>
          <a:p>
            <a:r>
              <a:rPr lang="en-US" sz="2600" dirty="0"/>
              <a:t> If you become Ill, please notify your supervisor who will make sure that I am notified-email is best for this. </a:t>
            </a:r>
          </a:p>
          <a:p>
            <a:r>
              <a:rPr lang="en-US" sz="2600" dirty="0"/>
              <a:t>We will be collecting emergency contact information so that we have updated contact information and emergency contact information. Fillable forms will be sent out to you via e-mail. Please have them returned by Friday. Please send your information to admin assistant </a:t>
            </a:r>
            <a:r>
              <a:rPr lang="en-US" sz="2600" dirty="0">
                <a:highlight>
                  <a:srgbClr val="FFFF00"/>
                </a:highlight>
              </a:rPr>
              <a:t>(add name and e-mail)</a:t>
            </a:r>
          </a:p>
          <a:p>
            <a:pPr marL="0" indent="0">
              <a:buNone/>
            </a:pPr>
            <a:endParaRPr lang="en-US" sz="2600" dirty="0"/>
          </a:p>
        </p:txBody>
      </p:sp>
    </p:spTree>
    <p:extLst>
      <p:ext uri="{BB962C8B-B14F-4D97-AF65-F5344CB8AC3E}">
        <p14:creationId xmlns:p14="http://schemas.microsoft.com/office/powerpoint/2010/main" val="25482149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06F8B-7C95-446B-83DB-D3A45BC9971C}"/>
              </a:ext>
            </a:extLst>
          </p:cNvPr>
          <p:cNvSpPr>
            <a:spLocks noGrp="1"/>
          </p:cNvSpPr>
          <p:nvPr>
            <p:ph type="title"/>
          </p:nvPr>
        </p:nvSpPr>
        <p:spPr/>
        <p:txBody>
          <a:bodyPr/>
          <a:lstStyle/>
          <a:p>
            <a:r>
              <a:rPr lang="en-US" dirty="0"/>
              <a:t>Emergency Contact Form</a:t>
            </a:r>
          </a:p>
        </p:txBody>
      </p:sp>
      <p:sp>
        <p:nvSpPr>
          <p:cNvPr id="3" name="Content Placeholder 2">
            <a:extLst>
              <a:ext uri="{FF2B5EF4-FFF2-40B4-BE49-F238E27FC236}">
                <a16:creationId xmlns:a16="http://schemas.microsoft.com/office/drawing/2014/main" id="{37159AD0-41F3-495E-BF46-A22F6B129EDA}"/>
              </a:ext>
            </a:extLst>
          </p:cNvPr>
          <p:cNvSpPr>
            <a:spLocks noGrp="1"/>
          </p:cNvSpPr>
          <p:nvPr>
            <p:ph idx="1"/>
          </p:nvPr>
        </p:nvSpPr>
        <p:spPr/>
        <p:txBody>
          <a:bodyPr>
            <a:normAutofit/>
          </a:bodyPr>
          <a:lstStyle/>
          <a:p>
            <a:r>
              <a:rPr lang="en-US" dirty="0">
                <a:highlight>
                  <a:srgbClr val="FFFF00"/>
                </a:highlight>
              </a:rPr>
              <a:t>(see notes below for information on what to collect) I will send you the fillable form from emarkee@email.Arizona.edu</a:t>
            </a:r>
          </a:p>
        </p:txBody>
      </p:sp>
    </p:spTree>
    <p:extLst>
      <p:ext uri="{BB962C8B-B14F-4D97-AF65-F5344CB8AC3E}">
        <p14:creationId xmlns:p14="http://schemas.microsoft.com/office/powerpoint/2010/main" val="9874601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2B5153-1A9E-403E-8BAD-3B3E0211DD37}"/>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More from the Director</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571D9EE-5267-450A-BBF9-7959DE2F1E9C}"/>
              </a:ext>
            </a:extLst>
          </p:cNvPr>
          <p:cNvSpPr>
            <a:spLocks noGrp="1"/>
          </p:cNvSpPr>
          <p:nvPr>
            <p:ph idx="1"/>
          </p:nvPr>
        </p:nvSpPr>
        <p:spPr>
          <a:xfrm>
            <a:off x="4447308" y="591344"/>
            <a:ext cx="6906491" cy="5585619"/>
          </a:xfrm>
        </p:spPr>
        <p:txBody>
          <a:bodyPr anchor="ctr">
            <a:normAutofit/>
          </a:bodyPr>
          <a:lstStyle/>
          <a:p>
            <a:r>
              <a:rPr lang="en-US" dirty="0"/>
              <a:t>You may enter the building if necessary to gather items as long as you adhere to the 4 people at a time and 6 feet apart rules. </a:t>
            </a:r>
          </a:p>
          <a:p>
            <a:r>
              <a:rPr lang="en-US" dirty="0"/>
              <a:t>You may want to change your greetings on your phones with a message that we will be out until further notice and they may e-mail you at your e-mail address and any other pertinent information. </a:t>
            </a:r>
          </a:p>
          <a:p>
            <a:r>
              <a:rPr lang="en-US" dirty="0"/>
              <a:t>I have established a box folder named COVID-19 information. I will add the latest updates from campus there. </a:t>
            </a:r>
          </a:p>
          <a:p>
            <a:endParaRPr lang="en-US" dirty="0"/>
          </a:p>
        </p:txBody>
      </p:sp>
    </p:spTree>
    <p:extLst>
      <p:ext uri="{BB962C8B-B14F-4D97-AF65-F5344CB8AC3E}">
        <p14:creationId xmlns:p14="http://schemas.microsoft.com/office/powerpoint/2010/main" val="15941567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5533D98-A452-470A-9E53-58FD66F5E82A}"/>
              </a:ext>
            </a:extLst>
          </p:cNvPr>
          <p:cNvSpPr>
            <a:spLocks noGrp="1"/>
          </p:cNvSpPr>
          <p:nvPr>
            <p:ph idx="1"/>
          </p:nvPr>
        </p:nvSpPr>
        <p:spPr>
          <a:xfrm>
            <a:off x="4391025" y="409576"/>
            <a:ext cx="6962775" cy="6129336"/>
          </a:xfrm>
        </p:spPr>
        <p:txBody>
          <a:bodyPr anchor="ctr">
            <a:normAutofit/>
          </a:bodyPr>
          <a:lstStyle/>
          <a:p>
            <a:r>
              <a:rPr lang="en-US" sz="2400" dirty="0"/>
              <a:t>I have set up Point of Contacts for the office(s). </a:t>
            </a:r>
          </a:p>
          <a:p>
            <a:r>
              <a:rPr lang="en-US" sz="2400" dirty="0"/>
              <a:t>If you need to process any paperwork or other business that requires administrative assistance, please scan and send documents-you may download a scan app to your phone if necessary. </a:t>
            </a:r>
          </a:p>
          <a:p>
            <a:r>
              <a:rPr lang="en-US" sz="2400" dirty="0">
                <a:highlight>
                  <a:srgbClr val="FFFF00"/>
                </a:highlight>
              </a:rPr>
              <a:t>(Instructions on how to retrieve voice mail.)</a:t>
            </a:r>
          </a:p>
        </p:txBody>
      </p:sp>
    </p:spTree>
    <p:extLst>
      <p:ext uri="{BB962C8B-B14F-4D97-AF65-F5344CB8AC3E}">
        <p14:creationId xmlns:p14="http://schemas.microsoft.com/office/powerpoint/2010/main" val="2902300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CE1C5B-1287-44FA-876E-64B9C381D191}"/>
              </a:ext>
            </a:extLst>
          </p:cNvPr>
          <p:cNvSpPr>
            <a:spLocks noGrp="1"/>
          </p:cNvSpPr>
          <p:nvPr>
            <p:ph type="title"/>
          </p:nvPr>
        </p:nvSpPr>
        <p:spPr>
          <a:xfrm>
            <a:off x="686834" y="591344"/>
            <a:ext cx="3200400" cy="5585619"/>
          </a:xfrm>
        </p:spPr>
        <p:txBody>
          <a:bodyPr>
            <a:normAutofit/>
          </a:bodyPr>
          <a:lstStyle/>
          <a:p>
            <a:r>
              <a:rPr lang="en-US">
                <a:solidFill>
                  <a:srgbClr val="FFFFFF"/>
                </a:solidFill>
              </a:rPr>
              <a:t>Norms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B0E0F2E-C6BE-4533-BC93-944841148391}"/>
              </a:ext>
            </a:extLst>
          </p:cNvPr>
          <p:cNvSpPr>
            <a:spLocks noGrp="1"/>
          </p:cNvSpPr>
          <p:nvPr>
            <p:ph idx="1"/>
          </p:nvPr>
        </p:nvSpPr>
        <p:spPr>
          <a:xfrm>
            <a:off x="4447308" y="591344"/>
            <a:ext cx="6906491" cy="5585619"/>
          </a:xfrm>
        </p:spPr>
        <p:txBody>
          <a:bodyPr anchor="ctr">
            <a:normAutofit/>
          </a:bodyPr>
          <a:lstStyle/>
          <a:p>
            <a:r>
              <a:rPr lang="en-US" dirty="0"/>
              <a:t>We have a lot to get through. </a:t>
            </a:r>
          </a:p>
          <a:p>
            <a:r>
              <a:rPr lang="en-US" dirty="0"/>
              <a:t>Hold all questions to the end.</a:t>
            </a:r>
          </a:p>
          <a:p>
            <a:r>
              <a:rPr lang="en-US" dirty="0"/>
              <a:t>I will be reading a lot of information. Important to get it right.</a:t>
            </a:r>
          </a:p>
          <a:p>
            <a:pPr marL="0" indent="0">
              <a:buNone/>
            </a:pPr>
            <a:endParaRPr lang="en-US" dirty="0"/>
          </a:p>
        </p:txBody>
      </p:sp>
    </p:spTree>
    <p:extLst>
      <p:ext uri="{BB962C8B-B14F-4D97-AF65-F5344CB8AC3E}">
        <p14:creationId xmlns:p14="http://schemas.microsoft.com/office/powerpoint/2010/main" val="211244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040C36C-FABA-4E97-80CD-A851C737907D}"/>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Mail</a:t>
            </a:r>
          </a:p>
        </p:txBody>
      </p:sp>
      <p:sp>
        <p:nvSpPr>
          <p:cNvPr id="4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376CB8D-FC6E-4872-A7FA-EBEF7E53DE1F}"/>
              </a:ext>
            </a:extLst>
          </p:cNvPr>
          <p:cNvSpPr>
            <a:spLocks noGrp="1"/>
          </p:cNvSpPr>
          <p:nvPr>
            <p:ph idx="1"/>
          </p:nvPr>
        </p:nvSpPr>
        <p:spPr>
          <a:xfrm>
            <a:off x="4447308" y="591344"/>
            <a:ext cx="6906491" cy="5585619"/>
          </a:xfrm>
        </p:spPr>
        <p:txBody>
          <a:bodyPr anchor="ctr">
            <a:normAutofit/>
          </a:bodyPr>
          <a:lstStyle/>
          <a:p>
            <a:r>
              <a:rPr lang="en-US" dirty="0"/>
              <a:t>Mail will be on hold until the end of the week. POC (point of contact) will be responsible for picking up the mail and conveying pertinent information to the programs. </a:t>
            </a:r>
          </a:p>
          <a:p>
            <a:r>
              <a:rPr lang="en-US" dirty="0"/>
              <a:t>If you have bulk orders expected, call the transport company to hold the item.</a:t>
            </a:r>
          </a:p>
          <a:p>
            <a:r>
              <a:rPr lang="en-US" dirty="0"/>
              <a:t>Please let POC know if you are expecting something that is time sensitive.  </a:t>
            </a:r>
          </a:p>
          <a:p>
            <a:endParaRPr lang="en-US" dirty="0"/>
          </a:p>
        </p:txBody>
      </p:sp>
    </p:spTree>
    <p:extLst>
      <p:ext uri="{BB962C8B-B14F-4D97-AF65-F5344CB8AC3E}">
        <p14:creationId xmlns:p14="http://schemas.microsoft.com/office/powerpoint/2010/main" val="16342064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FDFC7-6B91-423F-9B0E-A8144786DA21}"/>
              </a:ext>
            </a:extLst>
          </p:cNvPr>
          <p:cNvSpPr>
            <a:spLocks noGrp="1"/>
          </p:cNvSpPr>
          <p:nvPr>
            <p:ph type="title"/>
          </p:nvPr>
        </p:nvSpPr>
        <p:spPr/>
        <p:txBody>
          <a:bodyPr/>
          <a:lstStyle/>
          <a:p>
            <a:r>
              <a:rPr lang="en-US" dirty="0"/>
              <a:t>Holding Mail</a:t>
            </a:r>
          </a:p>
        </p:txBody>
      </p:sp>
      <p:sp>
        <p:nvSpPr>
          <p:cNvPr id="3" name="Content Placeholder 2">
            <a:extLst>
              <a:ext uri="{FF2B5EF4-FFF2-40B4-BE49-F238E27FC236}">
                <a16:creationId xmlns:a16="http://schemas.microsoft.com/office/drawing/2014/main" id="{5E49F8B9-C986-46F0-B4B1-EBBE7578A48E}"/>
              </a:ext>
            </a:extLst>
          </p:cNvPr>
          <p:cNvSpPr>
            <a:spLocks noGrp="1"/>
          </p:cNvSpPr>
          <p:nvPr>
            <p:ph idx="1"/>
          </p:nvPr>
        </p:nvSpPr>
        <p:spPr/>
        <p:txBody>
          <a:bodyPr>
            <a:normAutofit fontScale="85000" lnSpcReduction="10000"/>
          </a:bodyPr>
          <a:lstStyle/>
          <a:p>
            <a:pPr marL="0" marR="0">
              <a:spcBef>
                <a:spcPts val="0"/>
              </a:spcBef>
              <a:spcAft>
                <a:spcPts val="0"/>
              </a:spcAft>
            </a:pPr>
            <a:r>
              <a:rPr lang="en-US" dirty="0">
                <a:solidFill>
                  <a:srgbClr val="000000"/>
                </a:solidFill>
                <a:latin typeface="Tahoma" panose="020B0604030504040204" pitchFamily="34" charset="0"/>
              </a:rPr>
              <a:t>Establish an online USPS account to use to hold mail during closures as well as ordering mailing supplies.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Here is a direct link: </a:t>
            </a:r>
            <a:r>
              <a:rPr lang="en-US" dirty="0">
                <a:solidFill>
                  <a:srgbClr val="000000"/>
                </a:solidFill>
                <a:latin typeface="Tahoma" panose="020B0604030504040204" pitchFamily="34" charset="0"/>
                <a:hlinkClick r:id="rId2">
                  <a:extLst>
                    <a:ext uri="{A12FA001-AC4F-418D-AE19-62706E023703}">
                      <ahyp:hlinkClr xmlns:ahyp="http://schemas.microsoft.com/office/drawing/2018/hyperlinkcolor" val="tx"/>
                    </a:ext>
                  </a:extLst>
                </a:hlinkClick>
              </a:rPr>
              <a:t>https://www.usps.com/manage/hold-mail.htm</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Add an extra to the notes, here is a sample note for the current mail hold.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Hold all mail for the University of Arizona Cooperative Extension. Admin staff may pick up mail from the local Post Office during this time of University closure.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 </a:t>
            </a:r>
            <a:endParaRPr lang="en-US" dirty="0">
              <a:latin typeface="Times New Roman" panose="02020603050405020304" pitchFamily="18" charset="0"/>
            </a:endParaRPr>
          </a:p>
          <a:p>
            <a:pPr marL="0" marR="0">
              <a:spcBef>
                <a:spcPts val="0"/>
              </a:spcBef>
              <a:spcAft>
                <a:spcPts val="0"/>
              </a:spcAft>
            </a:pPr>
            <a:r>
              <a:rPr lang="en-US" dirty="0">
                <a:solidFill>
                  <a:srgbClr val="000000"/>
                </a:solidFill>
                <a:latin typeface="Tahoma" panose="020B0604030504040204" pitchFamily="34" charset="0"/>
              </a:rPr>
              <a:t>Choose the pick up option each time so you can go into the post office and pick up as necessary. Your hold runs to a specific date, if this date is extended you can log back into the website and update as needed. </a:t>
            </a:r>
            <a:endParaRPr lang="en-US" dirty="0">
              <a:latin typeface="Times New Roman" panose="02020603050405020304" pitchFamily="18" charset="0"/>
            </a:endParaRPr>
          </a:p>
          <a:p>
            <a:endParaRPr lang="en-US" dirty="0"/>
          </a:p>
        </p:txBody>
      </p:sp>
    </p:spTree>
    <p:extLst>
      <p:ext uri="{BB962C8B-B14F-4D97-AF65-F5344CB8AC3E}">
        <p14:creationId xmlns:p14="http://schemas.microsoft.com/office/powerpoint/2010/main" val="17478046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609975-3AF2-4853-8617-3B1167046E22}"/>
              </a:ext>
            </a:extLst>
          </p:cNvPr>
          <p:cNvSpPr>
            <a:spLocks noGrp="1"/>
          </p:cNvSpPr>
          <p:nvPr>
            <p:ph type="title"/>
          </p:nvPr>
        </p:nvSpPr>
        <p:spPr>
          <a:xfrm>
            <a:off x="686834" y="1153572"/>
            <a:ext cx="3200400" cy="4461163"/>
          </a:xfrm>
        </p:spPr>
        <p:txBody>
          <a:bodyPr>
            <a:normAutofit/>
          </a:bodyPr>
          <a:lstStyle/>
          <a:p>
            <a:r>
              <a:rPr lang="en-US">
                <a:solidFill>
                  <a:srgbClr val="FFFFFF"/>
                </a:solidFill>
              </a:rPr>
              <a:t>Events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B0B3D7E4-35B3-451D-A4D0-6E55947BC1E0}"/>
              </a:ext>
            </a:extLst>
          </p:cNvPr>
          <p:cNvSpPr>
            <a:spLocks noGrp="1"/>
          </p:cNvSpPr>
          <p:nvPr>
            <p:ph idx="1"/>
          </p:nvPr>
        </p:nvSpPr>
        <p:spPr>
          <a:xfrm>
            <a:off x="4447308" y="591344"/>
            <a:ext cx="6906491" cy="5585619"/>
          </a:xfrm>
        </p:spPr>
        <p:txBody>
          <a:bodyPr anchor="ctr">
            <a:normAutofit/>
          </a:bodyPr>
          <a:lstStyle/>
          <a:p>
            <a:r>
              <a:rPr lang="en-US" dirty="0"/>
              <a:t>All in person University events, including Extension, must be canceled or postponed</a:t>
            </a:r>
          </a:p>
          <a:p>
            <a:r>
              <a:rPr lang="en-US" dirty="0"/>
              <a:t>Please refrain from developing new events, meetings, etc. You may make tentative plans. Caution not to distribute tentative plans widely until further notice.  </a:t>
            </a:r>
          </a:p>
        </p:txBody>
      </p:sp>
    </p:spTree>
    <p:extLst>
      <p:ext uri="{BB962C8B-B14F-4D97-AF65-F5344CB8AC3E}">
        <p14:creationId xmlns:p14="http://schemas.microsoft.com/office/powerpoint/2010/main" val="35786750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9">
            <a:extLst>
              <a:ext uri="{FF2B5EF4-FFF2-40B4-BE49-F238E27FC236}">
                <a16:creationId xmlns:a16="http://schemas.microsoft.com/office/drawing/2014/main" id="{23A58148-D452-4F6F-A2FE-EED968DE1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86463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5853FDB-C9EC-4B28-82F8-BB488498A8E9}"/>
              </a:ext>
            </a:extLst>
          </p:cNvPr>
          <p:cNvSpPr>
            <a:spLocks noGrp="1"/>
          </p:cNvSpPr>
          <p:nvPr>
            <p:ph type="title"/>
          </p:nvPr>
        </p:nvSpPr>
        <p:spPr>
          <a:xfrm>
            <a:off x="312724" y="3433763"/>
            <a:ext cx="3197013" cy="2743200"/>
          </a:xfrm>
        </p:spPr>
        <p:txBody>
          <a:bodyPr anchor="t">
            <a:normAutofit/>
          </a:bodyPr>
          <a:lstStyle/>
          <a:p>
            <a:pPr algn="ctr"/>
            <a:r>
              <a:rPr lang="en-US" sz="4800">
                <a:solidFill>
                  <a:schemeClr val="bg1"/>
                </a:solidFill>
              </a:rPr>
              <a:t>Handling the Public</a:t>
            </a:r>
          </a:p>
        </p:txBody>
      </p:sp>
      <p:pic>
        <p:nvPicPr>
          <p:cNvPr id="7" name="Graphic 6" descr="Envelope">
            <a:extLst>
              <a:ext uri="{FF2B5EF4-FFF2-40B4-BE49-F238E27FC236}">
                <a16:creationId xmlns:a16="http://schemas.microsoft.com/office/drawing/2014/main" id="{2503D415-7A69-4D98-9C74-9D4ED303AB3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
        <p:nvSpPr>
          <p:cNvPr id="3" name="Content Placeholder 2">
            <a:extLst>
              <a:ext uri="{FF2B5EF4-FFF2-40B4-BE49-F238E27FC236}">
                <a16:creationId xmlns:a16="http://schemas.microsoft.com/office/drawing/2014/main" id="{FE1A8D5E-A4D6-4316-BCE7-2EE08FA56434}"/>
              </a:ext>
            </a:extLst>
          </p:cNvPr>
          <p:cNvSpPr>
            <a:spLocks noGrp="1"/>
          </p:cNvSpPr>
          <p:nvPr>
            <p:ph idx="1"/>
          </p:nvPr>
        </p:nvSpPr>
        <p:spPr>
          <a:xfrm>
            <a:off x="4330719" y="641615"/>
            <a:ext cx="7289799" cy="5533496"/>
          </a:xfrm>
        </p:spPr>
        <p:txBody>
          <a:bodyPr anchor="ctr">
            <a:normAutofit/>
          </a:bodyPr>
          <a:lstStyle/>
          <a:p>
            <a:r>
              <a:rPr lang="en-US" dirty="0"/>
              <a:t>There may be some skepticism out there.</a:t>
            </a:r>
          </a:p>
          <a:p>
            <a:r>
              <a:rPr lang="en-US" dirty="0"/>
              <a:t>Be professional-don’t argue the facts. </a:t>
            </a:r>
          </a:p>
          <a:p>
            <a:r>
              <a:rPr lang="en-US" dirty="0"/>
              <a:t>I will send you an e-mail with the wording that campus is working if you get any feedback.</a:t>
            </a:r>
          </a:p>
          <a:p>
            <a:r>
              <a:rPr lang="en-US" dirty="0"/>
              <a:t>IF they are still not satisfied, they can contact the County Director via e-mail at </a:t>
            </a:r>
            <a:r>
              <a:rPr lang="en-US" dirty="0">
                <a:highlight>
                  <a:srgbClr val="FFFF00"/>
                </a:highlight>
              </a:rPr>
              <a:t>(email of County Director here)</a:t>
            </a:r>
          </a:p>
        </p:txBody>
      </p:sp>
    </p:spTree>
    <p:extLst>
      <p:ext uri="{BB962C8B-B14F-4D97-AF65-F5344CB8AC3E}">
        <p14:creationId xmlns:p14="http://schemas.microsoft.com/office/powerpoint/2010/main" val="27481128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A998F754-D0AB-4B96-9D2E-70DA7383BD5E}"/>
              </a:ext>
            </a:extLst>
          </p:cNvPr>
          <p:cNvSpPr>
            <a:spLocks noGrp="1"/>
          </p:cNvSpPr>
          <p:nvPr>
            <p:ph type="title"/>
          </p:nvPr>
        </p:nvSpPr>
        <p:spPr>
          <a:xfrm>
            <a:off x="1098468" y="885651"/>
            <a:ext cx="3229803" cy="4624603"/>
          </a:xfrm>
        </p:spPr>
        <p:txBody>
          <a:bodyPr>
            <a:normAutofit/>
          </a:bodyPr>
          <a:lstStyle/>
          <a:p>
            <a:r>
              <a:rPr lang="en-US">
                <a:solidFill>
                  <a:srgbClr val="FFFFFF"/>
                </a:solidFill>
              </a:rPr>
              <a:t>The list for the office contacts are as follows:</a:t>
            </a:r>
            <a:br>
              <a:rPr lang="en-US">
                <a:solidFill>
                  <a:srgbClr val="FFFFFF"/>
                </a:solidFill>
              </a:rPr>
            </a:br>
            <a:endParaRPr lang="en-US">
              <a:solidFill>
                <a:srgbClr val="FFFFFF"/>
              </a:solidFill>
            </a:endParaRPr>
          </a:p>
        </p:txBody>
      </p:sp>
      <p:sp>
        <p:nvSpPr>
          <p:cNvPr id="3" name="Content Placeholder 2">
            <a:extLst>
              <a:ext uri="{FF2B5EF4-FFF2-40B4-BE49-F238E27FC236}">
                <a16:creationId xmlns:a16="http://schemas.microsoft.com/office/drawing/2014/main" id="{5025CCB0-A4D6-4750-BC0E-DE3A5BAD70E5}"/>
              </a:ext>
            </a:extLst>
          </p:cNvPr>
          <p:cNvSpPr>
            <a:spLocks noGrp="1"/>
          </p:cNvSpPr>
          <p:nvPr>
            <p:ph idx="1"/>
          </p:nvPr>
        </p:nvSpPr>
        <p:spPr>
          <a:xfrm>
            <a:off x="4978708" y="885651"/>
            <a:ext cx="6525220" cy="4616849"/>
          </a:xfrm>
        </p:spPr>
        <p:txBody>
          <a:bodyPr anchor="ctr">
            <a:normAutofit/>
          </a:bodyPr>
          <a:lstStyle/>
          <a:p>
            <a:r>
              <a:rPr lang="en-US" sz="2400" dirty="0">
                <a:highlight>
                  <a:srgbClr val="FFFF00"/>
                </a:highlight>
              </a:rPr>
              <a:t>(Add information here)</a:t>
            </a:r>
          </a:p>
          <a:p>
            <a:r>
              <a:rPr lang="en-US" sz="2400" dirty="0">
                <a:highlight>
                  <a:srgbClr val="FFFF00"/>
                </a:highlight>
              </a:rPr>
              <a:t>Office 1</a:t>
            </a:r>
          </a:p>
          <a:p>
            <a:r>
              <a:rPr lang="en-US" sz="2400" dirty="0">
                <a:highlight>
                  <a:srgbClr val="FFFF00"/>
                </a:highlight>
              </a:rPr>
              <a:t>POC: Name (XXX)XXX-XXX</a:t>
            </a:r>
          </a:p>
          <a:p>
            <a:r>
              <a:rPr lang="en-US" sz="2400" dirty="0">
                <a:highlight>
                  <a:srgbClr val="FFFF00"/>
                </a:highlight>
              </a:rPr>
              <a:t>E-mail</a:t>
            </a:r>
          </a:p>
          <a:p>
            <a:r>
              <a:rPr lang="en-US" sz="2400" dirty="0">
                <a:highlight>
                  <a:srgbClr val="FFFF00"/>
                </a:highlight>
              </a:rPr>
              <a:t> </a:t>
            </a:r>
          </a:p>
          <a:p>
            <a:r>
              <a:rPr lang="en-US" sz="2400" dirty="0">
                <a:highlight>
                  <a:srgbClr val="FFFF00"/>
                </a:highlight>
              </a:rPr>
              <a:t>Office 2</a:t>
            </a:r>
          </a:p>
          <a:p>
            <a:pPr lvl="0"/>
            <a:r>
              <a:rPr lang="en-US" sz="2400" dirty="0">
                <a:solidFill>
                  <a:prstClr val="black"/>
                </a:solidFill>
                <a:highlight>
                  <a:srgbClr val="FFFF00"/>
                </a:highlight>
              </a:rPr>
              <a:t>POC: Name (XXX)XXX-XXX</a:t>
            </a:r>
          </a:p>
          <a:p>
            <a:pPr lvl="0"/>
            <a:r>
              <a:rPr lang="en-US" sz="2400" dirty="0">
                <a:solidFill>
                  <a:prstClr val="black"/>
                </a:solidFill>
                <a:highlight>
                  <a:srgbClr val="FFFF00"/>
                </a:highlight>
              </a:rPr>
              <a:t>E-mail</a:t>
            </a:r>
          </a:p>
          <a:p>
            <a:endParaRPr lang="en-US" sz="2400" dirty="0">
              <a:highlight>
                <a:srgbClr val="FFFF00"/>
              </a:highlight>
            </a:endParaRPr>
          </a:p>
        </p:txBody>
      </p:sp>
    </p:spTree>
    <p:extLst>
      <p:ext uri="{BB962C8B-B14F-4D97-AF65-F5344CB8AC3E}">
        <p14:creationId xmlns:p14="http://schemas.microsoft.com/office/powerpoint/2010/main" val="20165369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CBD3882-6743-4844-AC2D-89611BB77DAC}"/>
              </a:ext>
            </a:extLst>
          </p:cNvPr>
          <p:cNvSpPr>
            <a:spLocks noGrp="1"/>
          </p:cNvSpPr>
          <p:nvPr>
            <p:ph idx="1"/>
          </p:nvPr>
        </p:nvSpPr>
        <p:spPr>
          <a:xfrm>
            <a:off x="4447308" y="591344"/>
            <a:ext cx="6906491" cy="5585619"/>
          </a:xfrm>
        </p:spPr>
        <p:txBody>
          <a:bodyPr anchor="ctr">
            <a:normAutofit/>
          </a:bodyPr>
          <a:lstStyle/>
          <a:p>
            <a:r>
              <a:rPr lang="en-US" dirty="0"/>
              <a:t>Please regularly check your e-mails for updates. </a:t>
            </a:r>
          </a:p>
          <a:p>
            <a:r>
              <a:rPr lang="en-US" dirty="0"/>
              <a:t>We are constantly getting new updates from campus, the county and other sources. </a:t>
            </a:r>
          </a:p>
          <a:p>
            <a:r>
              <a:rPr lang="en-US" dirty="0"/>
              <a:t>This circumstance is emerging and new to all of us. </a:t>
            </a:r>
          </a:p>
          <a:p>
            <a:r>
              <a:rPr lang="en-US" dirty="0"/>
              <a:t>I appreciate your patience and cooperation. </a:t>
            </a:r>
          </a:p>
          <a:p>
            <a:r>
              <a:rPr lang="en-US" dirty="0"/>
              <a:t>Please feel free to contact myself or your supervisor with questions. </a:t>
            </a:r>
          </a:p>
          <a:p>
            <a:endParaRPr lang="en-US" dirty="0"/>
          </a:p>
        </p:txBody>
      </p:sp>
    </p:spTree>
    <p:extLst>
      <p:ext uri="{BB962C8B-B14F-4D97-AF65-F5344CB8AC3E}">
        <p14:creationId xmlns:p14="http://schemas.microsoft.com/office/powerpoint/2010/main" val="328430247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D64A5-52B1-4360-A893-034C0E8DD56B}"/>
              </a:ext>
            </a:extLst>
          </p:cNvPr>
          <p:cNvSpPr>
            <a:spLocks noGrp="1"/>
          </p:cNvSpPr>
          <p:nvPr>
            <p:ph type="title"/>
          </p:nvPr>
        </p:nvSpPr>
        <p:spPr/>
        <p:txBody>
          <a:bodyPr/>
          <a:lstStyle/>
          <a:p>
            <a:r>
              <a:rPr lang="en-US" dirty="0"/>
              <a:t>Door signs must read as follows</a:t>
            </a:r>
          </a:p>
        </p:txBody>
      </p:sp>
      <p:sp>
        <p:nvSpPr>
          <p:cNvPr id="3" name="Content Placeholder 2">
            <a:extLst>
              <a:ext uri="{FF2B5EF4-FFF2-40B4-BE49-F238E27FC236}">
                <a16:creationId xmlns:a16="http://schemas.microsoft.com/office/drawing/2014/main" id="{77FEB929-A615-462F-AF0D-C8596BAFED8F}"/>
              </a:ext>
            </a:extLst>
          </p:cNvPr>
          <p:cNvSpPr>
            <a:spLocks noGrp="1"/>
          </p:cNvSpPr>
          <p:nvPr>
            <p:ph idx="1"/>
          </p:nvPr>
        </p:nvSpPr>
        <p:spPr/>
        <p:txBody>
          <a:bodyPr>
            <a:normAutofit lnSpcReduction="10000"/>
          </a:bodyPr>
          <a:lstStyle/>
          <a:p>
            <a:r>
              <a:rPr lang="en-US" b="1" dirty="0"/>
              <a:t>Announcement</a:t>
            </a:r>
            <a:endParaRPr lang="en-US" dirty="0"/>
          </a:p>
          <a:p>
            <a:r>
              <a:rPr lang="en-US" dirty="0"/>
              <a:t>Per directions from the University of Arizona, all scheduled in-person Cooperative Extension events and meetings are being postponed and/or cancelled. All staff at the (Enter County Name) County Cooperative Extension offices will be working remotely, closing the physical offices until further notice. </a:t>
            </a:r>
          </a:p>
          <a:p>
            <a:endParaRPr lang="en-US" dirty="0"/>
          </a:p>
          <a:p>
            <a:r>
              <a:rPr lang="en-US" dirty="0"/>
              <a:t>Please communicate with your point of contact for support or questions. If you do not have a point of contact, please call (include message number) or email County Director, Evelyn Whitmer at emarkee@arizona.edu.</a:t>
            </a:r>
          </a:p>
          <a:p>
            <a:endParaRPr lang="en-US" dirty="0"/>
          </a:p>
        </p:txBody>
      </p:sp>
    </p:spTree>
    <p:extLst>
      <p:ext uri="{BB962C8B-B14F-4D97-AF65-F5344CB8AC3E}">
        <p14:creationId xmlns:p14="http://schemas.microsoft.com/office/powerpoint/2010/main" val="36103716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A58148-D452-4F6F-A2FE-EED968DE1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86463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CB895CE-91F0-4F0F-BEE6-F505EA255A5F}"/>
              </a:ext>
            </a:extLst>
          </p:cNvPr>
          <p:cNvSpPr>
            <a:spLocks noGrp="1"/>
          </p:cNvSpPr>
          <p:nvPr>
            <p:ph type="title"/>
          </p:nvPr>
        </p:nvSpPr>
        <p:spPr>
          <a:xfrm>
            <a:off x="312724" y="3433763"/>
            <a:ext cx="3197013" cy="2743200"/>
          </a:xfrm>
        </p:spPr>
        <p:txBody>
          <a:bodyPr anchor="t">
            <a:normAutofit/>
          </a:bodyPr>
          <a:lstStyle/>
          <a:p>
            <a:pPr algn="ctr"/>
            <a:r>
              <a:rPr lang="en-US" sz="4800" dirty="0">
                <a:solidFill>
                  <a:schemeClr val="bg1"/>
                </a:solidFill>
              </a:rPr>
              <a:t>Resources</a:t>
            </a:r>
          </a:p>
        </p:txBody>
      </p:sp>
      <p:pic>
        <p:nvPicPr>
          <p:cNvPr id="7" name="Graphic 6" descr="Phishing">
            <a:extLst>
              <a:ext uri="{FF2B5EF4-FFF2-40B4-BE49-F238E27FC236}">
                <a16:creationId xmlns:a16="http://schemas.microsoft.com/office/drawing/2014/main" id="{6EB1F287-93D5-44AF-B41B-EDBF92BCD32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
        <p:nvSpPr>
          <p:cNvPr id="3" name="Content Placeholder 2">
            <a:extLst>
              <a:ext uri="{FF2B5EF4-FFF2-40B4-BE49-F238E27FC236}">
                <a16:creationId xmlns:a16="http://schemas.microsoft.com/office/drawing/2014/main" id="{A7F5F1C2-F648-43E9-97F1-0028901E55DE}"/>
              </a:ext>
            </a:extLst>
          </p:cNvPr>
          <p:cNvSpPr>
            <a:spLocks noGrp="1"/>
          </p:cNvSpPr>
          <p:nvPr>
            <p:ph idx="1"/>
          </p:nvPr>
        </p:nvSpPr>
        <p:spPr>
          <a:xfrm>
            <a:off x="4330719" y="641615"/>
            <a:ext cx="7289799" cy="5533496"/>
          </a:xfrm>
        </p:spPr>
        <p:txBody>
          <a:bodyPr anchor="ctr">
            <a:normAutofit/>
          </a:bodyPr>
          <a:lstStyle/>
          <a:p>
            <a:r>
              <a:rPr lang="en-US" sz="2200" dirty="0"/>
              <a:t>Thank you and remember social distancing of 6 feet between you and others. This is a time to slow the spread of the virus so please adhere to the CDC advice. For more information on this, here are some sites you can visit:</a:t>
            </a:r>
          </a:p>
          <a:p>
            <a:r>
              <a:rPr lang="en-US" sz="2200" u="sng" dirty="0">
                <a:hlinkClick r:id="rId4"/>
              </a:rPr>
              <a:t>https://www.cdc.gov/coronavirus/2019-ncov/prepare/prevention.html</a:t>
            </a:r>
            <a:endParaRPr lang="en-US" sz="2200" dirty="0"/>
          </a:p>
          <a:p>
            <a:r>
              <a:rPr lang="en-US" sz="2200" u="sng" dirty="0">
                <a:hlinkClick r:id="rId5"/>
              </a:rPr>
              <a:t>https://www.cdc.gov/coronavirus/2019-nCoV/index.html</a:t>
            </a:r>
            <a:endParaRPr lang="en-US" sz="2200" dirty="0"/>
          </a:p>
          <a:p>
            <a:r>
              <a:rPr lang="en-US" sz="2200" u="sng" dirty="0">
                <a:hlinkClick r:id="rId6"/>
              </a:rPr>
              <a:t>https://www.who.int/</a:t>
            </a:r>
            <a:endParaRPr lang="en-US" sz="2200" dirty="0"/>
          </a:p>
          <a:p>
            <a:r>
              <a:rPr lang="en-US" sz="2200" u="sng" dirty="0">
                <a:hlinkClick r:id="rId7"/>
              </a:rPr>
              <a:t>https://www.cochise.az.gov/</a:t>
            </a:r>
            <a:endParaRPr lang="en-US" sz="2200" dirty="0"/>
          </a:p>
          <a:p>
            <a:r>
              <a:rPr lang="en-US" sz="2200" dirty="0"/>
              <a:t>Facebook page for Santa Cruz County: Santa Cruz County Coronavirus/CORVID-19 info</a:t>
            </a:r>
          </a:p>
          <a:p>
            <a:r>
              <a:rPr lang="en-US" sz="2200" dirty="0"/>
              <a:t>Facebook page for Cochise County: Cochise County – Government</a:t>
            </a:r>
          </a:p>
          <a:p>
            <a:endParaRPr lang="en-US" sz="2200" dirty="0"/>
          </a:p>
        </p:txBody>
      </p:sp>
    </p:spTree>
    <p:extLst>
      <p:ext uri="{BB962C8B-B14F-4D97-AF65-F5344CB8AC3E}">
        <p14:creationId xmlns:p14="http://schemas.microsoft.com/office/powerpoint/2010/main" val="6532123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6760941-EF99-4F61-A95D-3C3E7C08D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5">
            <a:extLst>
              <a:ext uri="{FF2B5EF4-FFF2-40B4-BE49-F238E27FC236}">
                <a16:creationId xmlns:a16="http://schemas.microsoft.com/office/drawing/2014/main" id="{44D9B9FF-D6DA-4F69-B4A0-BA1550D65C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484269" y="1756600"/>
            <a:ext cx="1080325" cy="4736395"/>
          </a:xfrm>
          <a:custGeom>
            <a:avLst/>
            <a:gdLst>
              <a:gd name="T0" fmla="*/ 491 w 491"/>
              <a:gd name="T1" fmla="*/ 2247 h 2732"/>
              <a:gd name="T2" fmla="*/ 0 w 491"/>
              <a:gd name="T3" fmla="*/ 2732 h 2732"/>
              <a:gd name="T4" fmla="*/ 0 w 491"/>
              <a:gd name="T5" fmla="*/ 486 h 2732"/>
              <a:gd name="T6" fmla="*/ 491 w 491"/>
              <a:gd name="T7" fmla="*/ 0 h 2732"/>
              <a:gd name="T8" fmla="*/ 491 w 491"/>
              <a:gd name="T9" fmla="*/ 2247 h 2732"/>
            </a:gdLst>
            <a:ahLst/>
            <a:cxnLst>
              <a:cxn ang="0">
                <a:pos x="T0" y="T1"/>
              </a:cxn>
              <a:cxn ang="0">
                <a:pos x="T2" y="T3"/>
              </a:cxn>
              <a:cxn ang="0">
                <a:pos x="T4" y="T5"/>
              </a:cxn>
              <a:cxn ang="0">
                <a:pos x="T6" y="T7"/>
              </a:cxn>
              <a:cxn ang="0">
                <a:pos x="T8" y="T9"/>
              </a:cxn>
            </a:cxnLst>
            <a:rect l="0" t="0" r="r" b="b"/>
            <a:pathLst>
              <a:path w="491" h="2732">
                <a:moveTo>
                  <a:pt x="491" y="2247"/>
                </a:moveTo>
                <a:lnTo>
                  <a:pt x="0" y="2732"/>
                </a:lnTo>
                <a:lnTo>
                  <a:pt x="0" y="486"/>
                </a:lnTo>
                <a:lnTo>
                  <a:pt x="491" y="0"/>
                </a:lnTo>
                <a:lnTo>
                  <a:pt x="491" y="224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6">
            <a:extLst>
              <a:ext uri="{FF2B5EF4-FFF2-40B4-BE49-F238E27FC236}">
                <a16:creationId xmlns:a16="http://schemas.microsoft.com/office/drawing/2014/main" id="{A7DC0AF9-0747-4070-A6D7-DF3681B9E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6839" y="1357766"/>
            <a:ext cx="687754" cy="430312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74612EAD-0A8C-4C44-AFE1-3DF0669AC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878850" y="1135060"/>
            <a:ext cx="409371" cy="4169215"/>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8">
            <a:extLst>
              <a:ext uri="{FF2B5EF4-FFF2-40B4-BE49-F238E27FC236}">
                <a16:creationId xmlns:a16="http://schemas.microsoft.com/office/drawing/2014/main" id="{C2D46295-4D0D-487B-8972-141A047FB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1124043"/>
            <a:ext cx="5288862" cy="3978121"/>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D1ACC47C-5C49-49E7-9722-CE43E969415D}"/>
              </a:ext>
            </a:extLst>
          </p:cNvPr>
          <p:cNvSpPr>
            <a:spLocks noGrp="1"/>
          </p:cNvSpPr>
          <p:nvPr>
            <p:ph type="title"/>
          </p:nvPr>
        </p:nvSpPr>
        <p:spPr>
          <a:xfrm>
            <a:off x="795342" y="1357766"/>
            <a:ext cx="4322204" cy="3541334"/>
          </a:xfrm>
        </p:spPr>
        <p:txBody>
          <a:bodyPr vert="horz" lIns="91440" tIns="45720" rIns="91440" bIns="45720" rtlCol="0" anchor="b">
            <a:normAutofit/>
          </a:bodyPr>
          <a:lstStyle/>
          <a:p>
            <a:r>
              <a:rPr lang="en-US" sz="5400" kern="1200" dirty="0">
                <a:solidFill>
                  <a:srgbClr val="FFFFFF"/>
                </a:solidFill>
                <a:latin typeface="+mj-lt"/>
                <a:ea typeface="+mj-ea"/>
                <a:cs typeface="+mj-cs"/>
              </a:rPr>
              <a:t>Questions?</a:t>
            </a:r>
          </a:p>
        </p:txBody>
      </p:sp>
      <p:pic>
        <p:nvPicPr>
          <p:cNvPr id="7" name="Graphic 6" descr="Questions">
            <a:extLst>
              <a:ext uri="{FF2B5EF4-FFF2-40B4-BE49-F238E27FC236}">
                <a16:creationId xmlns:a16="http://schemas.microsoft.com/office/drawing/2014/main" id="{725EE902-E066-4892-8FF2-17990CFF486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196334" y="1124043"/>
            <a:ext cx="5096755" cy="5096755"/>
          </a:xfrm>
          <a:prstGeom prst="rect">
            <a:avLst/>
          </a:prstGeom>
        </p:spPr>
      </p:pic>
    </p:spTree>
    <p:extLst>
      <p:ext uri="{BB962C8B-B14F-4D97-AF65-F5344CB8AC3E}">
        <p14:creationId xmlns:p14="http://schemas.microsoft.com/office/powerpoint/2010/main" val="34496361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Freeform: Shape 20">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09C28D8-69B0-4458-A873-4F59EB99DE8C}"/>
              </a:ext>
            </a:extLst>
          </p:cNvPr>
          <p:cNvSpPr>
            <a:spLocks noGrp="1"/>
          </p:cNvSpPr>
          <p:nvPr>
            <p:ph type="title"/>
          </p:nvPr>
        </p:nvSpPr>
        <p:spPr>
          <a:xfrm>
            <a:off x="863029" y="1012004"/>
            <a:ext cx="3416158" cy="4795408"/>
          </a:xfrm>
        </p:spPr>
        <p:txBody>
          <a:bodyPr>
            <a:normAutofit/>
          </a:bodyPr>
          <a:lstStyle/>
          <a:p>
            <a:r>
              <a:rPr lang="en-US" dirty="0">
                <a:solidFill>
                  <a:srgbClr val="FFFFFF"/>
                </a:solidFill>
              </a:rPr>
              <a:t>Today we will be covering the following as of 3/17/2020</a:t>
            </a:r>
          </a:p>
        </p:txBody>
      </p:sp>
      <p:graphicFrame>
        <p:nvGraphicFramePr>
          <p:cNvPr id="16" name="Content Placeholder 2">
            <a:extLst>
              <a:ext uri="{FF2B5EF4-FFF2-40B4-BE49-F238E27FC236}">
                <a16:creationId xmlns:a16="http://schemas.microsoft.com/office/drawing/2014/main" id="{E4501361-FE27-417D-9C36-01969204226A}"/>
              </a:ext>
            </a:extLst>
          </p:cNvPr>
          <p:cNvGraphicFramePr>
            <a:graphicFrameLocks noGrp="1"/>
          </p:cNvGraphicFramePr>
          <p:nvPr>
            <p:ph idx="1"/>
            <p:extLst>
              <p:ext uri="{D42A27DB-BD31-4B8C-83A1-F6EECF244321}">
                <p14:modId xmlns:p14="http://schemas.microsoft.com/office/powerpoint/2010/main" val="422225196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0038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F03E6-1493-43F5-B291-035E868ECEA4}"/>
              </a:ext>
            </a:extLst>
          </p:cNvPr>
          <p:cNvSpPr>
            <a:spLocks noGrp="1"/>
          </p:cNvSpPr>
          <p:nvPr>
            <p:ph type="title"/>
          </p:nvPr>
        </p:nvSpPr>
        <p:spPr/>
        <p:txBody>
          <a:bodyPr/>
          <a:lstStyle/>
          <a:p>
            <a:r>
              <a:rPr lang="en-US" dirty="0"/>
              <a:t>COVID-19 </a:t>
            </a:r>
          </a:p>
        </p:txBody>
      </p:sp>
      <p:sp>
        <p:nvSpPr>
          <p:cNvPr id="3" name="Content Placeholder 2">
            <a:extLst>
              <a:ext uri="{FF2B5EF4-FFF2-40B4-BE49-F238E27FC236}">
                <a16:creationId xmlns:a16="http://schemas.microsoft.com/office/drawing/2014/main" id="{FAD12C58-4654-40EB-B239-654EA24B42A6}"/>
              </a:ext>
            </a:extLst>
          </p:cNvPr>
          <p:cNvSpPr>
            <a:spLocks noGrp="1"/>
          </p:cNvSpPr>
          <p:nvPr>
            <p:ph idx="1"/>
          </p:nvPr>
        </p:nvSpPr>
        <p:spPr>
          <a:xfrm>
            <a:off x="371475" y="1409700"/>
            <a:ext cx="11582400" cy="5210175"/>
          </a:xfrm>
        </p:spPr>
        <p:txBody>
          <a:bodyPr>
            <a:normAutofit/>
          </a:bodyPr>
          <a:lstStyle/>
          <a:p>
            <a:r>
              <a:rPr lang="en-US" b="1" dirty="0"/>
              <a:t>Watch for symptoms</a:t>
            </a:r>
          </a:p>
          <a:p>
            <a:r>
              <a:rPr lang="en-US" dirty="0"/>
              <a:t>Reported illnesses have ranged from mild symptoms to severe illness and death for confirmed coronavirus disease 2019 (COVID-19) cases.</a:t>
            </a:r>
          </a:p>
          <a:p>
            <a:r>
              <a:rPr lang="en-US" dirty="0"/>
              <a:t>The following symptoms may appear </a:t>
            </a:r>
            <a:r>
              <a:rPr lang="en-US" b="1" dirty="0"/>
              <a:t>2-14 days after exposure.</a:t>
            </a:r>
            <a:r>
              <a:rPr lang="en-US" b="1" baseline="30000" dirty="0">
                <a:hlinkClick r:id="rId2"/>
              </a:rPr>
              <a:t>*</a:t>
            </a:r>
            <a:endParaRPr lang="en-US" dirty="0"/>
          </a:p>
          <a:p>
            <a:r>
              <a:rPr lang="en-US" dirty="0"/>
              <a:t>Fever</a:t>
            </a:r>
          </a:p>
          <a:p>
            <a:r>
              <a:rPr lang="en-US" dirty="0"/>
              <a:t>Cough</a:t>
            </a:r>
          </a:p>
          <a:p>
            <a:r>
              <a:rPr lang="en-US" dirty="0"/>
              <a:t>Shortness of breath</a:t>
            </a:r>
          </a:p>
          <a:p>
            <a:r>
              <a:rPr lang="en-US" dirty="0"/>
              <a:t>This is based on what has been seen previously as the incubation period of </a:t>
            </a:r>
            <a:r>
              <a:rPr lang="en-US" dirty="0">
                <a:hlinkClick r:id="rId3"/>
              </a:rPr>
              <a:t>MERS</a:t>
            </a:r>
            <a:r>
              <a:rPr lang="en-US" dirty="0"/>
              <a:t>-</a:t>
            </a:r>
            <a:r>
              <a:rPr lang="en-US" dirty="0" err="1"/>
              <a:t>CoV</a:t>
            </a:r>
            <a:r>
              <a:rPr lang="en-US" dirty="0"/>
              <a:t> viruses.</a:t>
            </a:r>
          </a:p>
          <a:p>
            <a:r>
              <a:rPr lang="en-US" dirty="0"/>
              <a:t>https://www.cdc.gov/coronavirus/2019-ncov/symptoms-testing/symptoms.html</a:t>
            </a:r>
          </a:p>
        </p:txBody>
      </p:sp>
    </p:spTree>
    <p:extLst>
      <p:ext uri="{BB962C8B-B14F-4D97-AF65-F5344CB8AC3E}">
        <p14:creationId xmlns:p14="http://schemas.microsoft.com/office/powerpoint/2010/main" val="3278163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FC1B4D-0F86-4BBF-B2E4-8AB2EDC7DA1E}"/>
              </a:ext>
            </a:extLst>
          </p:cNvPr>
          <p:cNvSpPr>
            <a:spLocks noGrp="1"/>
          </p:cNvSpPr>
          <p:nvPr>
            <p:ph type="title"/>
          </p:nvPr>
        </p:nvSpPr>
        <p:spPr/>
        <p:txBody>
          <a:bodyPr/>
          <a:lstStyle/>
          <a:p>
            <a:r>
              <a:rPr lang="en-US" dirty="0"/>
              <a:t>Emergency Warning Signs</a:t>
            </a:r>
          </a:p>
        </p:txBody>
      </p:sp>
      <p:sp>
        <p:nvSpPr>
          <p:cNvPr id="3" name="Content Placeholder 2">
            <a:extLst>
              <a:ext uri="{FF2B5EF4-FFF2-40B4-BE49-F238E27FC236}">
                <a16:creationId xmlns:a16="http://schemas.microsoft.com/office/drawing/2014/main" id="{DAEE50A3-909B-46B4-882E-9DFEB8D9FC07}"/>
              </a:ext>
            </a:extLst>
          </p:cNvPr>
          <p:cNvSpPr>
            <a:spLocks noGrp="1"/>
          </p:cNvSpPr>
          <p:nvPr>
            <p:ph idx="1"/>
          </p:nvPr>
        </p:nvSpPr>
        <p:spPr/>
        <p:txBody>
          <a:bodyPr/>
          <a:lstStyle/>
          <a:p>
            <a:r>
              <a:rPr lang="en-US" dirty="0"/>
              <a:t>If you develop </a:t>
            </a:r>
            <a:r>
              <a:rPr lang="en-US" b="1" dirty="0"/>
              <a:t>emergency warning signs</a:t>
            </a:r>
            <a:r>
              <a:rPr lang="en-US" dirty="0"/>
              <a:t> for COVID-19 get </a:t>
            </a:r>
            <a:r>
              <a:rPr lang="en-US" b="1" dirty="0"/>
              <a:t>medical attention immediately</a:t>
            </a:r>
            <a:r>
              <a:rPr lang="en-US" dirty="0"/>
              <a:t>. Emergency warning signs include*:</a:t>
            </a:r>
          </a:p>
          <a:p>
            <a:r>
              <a:rPr lang="en-US" dirty="0"/>
              <a:t>Difficulty breathing or shortness of breath</a:t>
            </a:r>
          </a:p>
          <a:p>
            <a:r>
              <a:rPr lang="en-US" dirty="0"/>
              <a:t>Persistent pain or pressure in the chest</a:t>
            </a:r>
          </a:p>
          <a:p>
            <a:r>
              <a:rPr lang="en-US" dirty="0"/>
              <a:t>New confusion or inability to arouse</a:t>
            </a:r>
          </a:p>
          <a:p>
            <a:r>
              <a:rPr lang="en-US" dirty="0"/>
              <a:t>Bluish lips or face</a:t>
            </a:r>
          </a:p>
          <a:p>
            <a:r>
              <a:rPr lang="en-US" dirty="0"/>
              <a:t>*This list is not all inclusive. Please consult your medical provider for any other symptoms that are severe or concerning.</a:t>
            </a:r>
          </a:p>
          <a:p>
            <a:endParaRPr lang="en-US" dirty="0"/>
          </a:p>
        </p:txBody>
      </p:sp>
    </p:spTree>
    <p:extLst>
      <p:ext uri="{BB962C8B-B14F-4D97-AF65-F5344CB8AC3E}">
        <p14:creationId xmlns:p14="http://schemas.microsoft.com/office/powerpoint/2010/main" val="3830169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CC00A-A25D-4F9A-9836-F434865FC0D7}"/>
              </a:ext>
            </a:extLst>
          </p:cNvPr>
          <p:cNvSpPr>
            <a:spLocks noGrp="1"/>
          </p:cNvSpPr>
          <p:nvPr>
            <p:ph type="title"/>
          </p:nvPr>
        </p:nvSpPr>
        <p:spPr/>
        <p:txBody>
          <a:bodyPr/>
          <a:lstStyle/>
          <a:p>
            <a:r>
              <a:rPr lang="en-US" dirty="0"/>
              <a:t>Avoid getting sick and getting others sick</a:t>
            </a:r>
          </a:p>
        </p:txBody>
      </p:sp>
      <p:sp>
        <p:nvSpPr>
          <p:cNvPr id="3" name="Content Placeholder 2">
            <a:extLst>
              <a:ext uri="{FF2B5EF4-FFF2-40B4-BE49-F238E27FC236}">
                <a16:creationId xmlns:a16="http://schemas.microsoft.com/office/drawing/2014/main" id="{534D4ADB-7693-49C3-8DC1-0533109192E6}"/>
              </a:ext>
            </a:extLst>
          </p:cNvPr>
          <p:cNvSpPr>
            <a:spLocks noGrp="1"/>
          </p:cNvSpPr>
          <p:nvPr>
            <p:ph idx="1"/>
          </p:nvPr>
        </p:nvSpPr>
        <p:spPr/>
        <p:txBody>
          <a:bodyPr/>
          <a:lstStyle/>
          <a:p>
            <a:r>
              <a:rPr lang="en-US" dirty="0"/>
              <a:t>Wash your hands/clean your hands-20 seconds wash is best</a:t>
            </a:r>
          </a:p>
          <a:p>
            <a:pPr lvl="1"/>
            <a:r>
              <a:rPr lang="en-US" dirty="0"/>
              <a:t>Sanitizer with 60% alcohol</a:t>
            </a:r>
          </a:p>
          <a:p>
            <a:r>
              <a:rPr lang="en-US" dirty="0"/>
              <a:t>Avoid Close Contact-6 feet distance</a:t>
            </a:r>
          </a:p>
          <a:p>
            <a:r>
              <a:rPr lang="en-US" dirty="0"/>
              <a:t>Stay home if you are sick</a:t>
            </a:r>
          </a:p>
          <a:p>
            <a:r>
              <a:rPr lang="en-US" dirty="0"/>
              <a:t>Cover coughs and sneezes-in elbow then wash your hands</a:t>
            </a:r>
          </a:p>
          <a:p>
            <a:r>
              <a:rPr lang="en-US" dirty="0"/>
              <a:t>Wear facemask if you are sick or you are caring for others</a:t>
            </a:r>
          </a:p>
          <a:p>
            <a:r>
              <a:rPr lang="en-US" dirty="0"/>
              <a:t>Clean and disinfect surfaces</a:t>
            </a:r>
          </a:p>
        </p:txBody>
      </p:sp>
    </p:spTree>
    <p:extLst>
      <p:ext uri="{BB962C8B-B14F-4D97-AF65-F5344CB8AC3E}">
        <p14:creationId xmlns:p14="http://schemas.microsoft.com/office/powerpoint/2010/main" val="3447751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7B5FC15-8D8D-4F11-B7A4-79A8CDB3D220}"/>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Why limit contact</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11A1F1D-5B83-470B-A20A-F69C27F08795}"/>
              </a:ext>
            </a:extLst>
          </p:cNvPr>
          <p:cNvSpPr>
            <a:spLocks noGrp="1"/>
          </p:cNvSpPr>
          <p:nvPr>
            <p:ph idx="1"/>
          </p:nvPr>
        </p:nvSpPr>
        <p:spPr>
          <a:xfrm>
            <a:off x="4447308" y="591344"/>
            <a:ext cx="6906491" cy="5585619"/>
          </a:xfrm>
        </p:spPr>
        <p:txBody>
          <a:bodyPr anchor="ctr">
            <a:normAutofit/>
          </a:bodyPr>
          <a:lstStyle/>
          <a:p>
            <a:r>
              <a:rPr lang="en-US" dirty="0"/>
              <a:t>the unprecedented actions we are implementing are intended to flatten the </a:t>
            </a:r>
            <a:r>
              <a:rPr lang="en-US" dirty="0">
                <a:hlinkClick r:id="rId2"/>
              </a:rPr>
              <a:t>contagion curve</a:t>
            </a:r>
            <a:r>
              <a:rPr lang="en-US" dirty="0"/>
              <a:t> and take pressure off of the healthcare system so that it can focus on the most serious cases and buy additional time for a vaccine to be developed.</a:t>
            </a:r>
          </a:p>
        </p:txBody>
      </p:sp>
    </p:spTree>
    <p:extLst>
      <p:ext uri="{BB962C8B-B14F-4D97-AF65-F5344CB8AC3E}">
        <p14:creationId xmlns:p14="http://schemas.microsoft.com/office/powerpoint/2010/main" val="2677825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33ABE2A-9F59-40C8-AABF-EE6009BEEE11}"/>
              </a:ext>
            </a:extLst>
          </p:cNvPr>
          <p:cNvPicPr>
            <a:picLocks noGrp="1" noChangeAspect="1"/>
          </p:cNvPicPr>
          <p:nvPr>
            <p:ph idx="1"/>
          </p:nvPr>
        </p:nvPicPr>
        <p:blipFill>
          <a:blip r:embed="rId2"/>
          <a:stretch>
            <a:fillRect/>
          </a:stretch>
        </p:blipFill>
        <p:spPr>
          <a:xfrm>
            <a:off x="380999" y="192224"/>
            <a:ext cx="10620375" cy="7078522"/>
          </a:xfrm>
          <a:prstGeom prst="rect">
            <a:avLst/>
          </a:prstGeom>
        </p:spPr>
      </p:pic>
    </p:spTree>
    <p:extLst>
      <p:ext uri="{BB962C8B-B14F-4D97-AF65-F5344CB8AC3E}">
        <p14:creationId xmlns:p14="http://schemas.microsoft.com/office/powerpoint/2010/main" val="2698476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3497</Words>
  <Application>Microsoft Office PowerPoint</Application>
  <PresentationFormat>Widescreen</PresentationFormat>
  <Paragraphs>213</Paragraphs>
  <Slides>38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Calibri Light</vt:lpstr>
      <vt:lpstr>Tahoma</vt:lpstr>
      <vt:lpstr>Times New Roman</vt:lpstr>
      <vt:lpstr>Office Theme</vt:lpstr>
      <vt:lpstr>This is a template for County Directors to distribute to their faculty and staff. (Fill in highlighted areas with your information.) </vt:lpstr>
      <vt:lpstr>Corona Virus-19 Procedures</vt:lpstr>
      <vt:lpstr>Norms</vt:lpstr>
      <vt:lpstr>Today we will be covering the following as of 3/17/2020</vt:lpstr>
      <vt:lpstr>COVID-19 </vt:lpstr>
      <vt:lpstr>Emergency Warning Signs</vt:lpstr>
      <vt:lpstr>Avoid getting sick and getting others sick</vt:lpstr>
      <vt:lpstr>Why limit contact</vt:lpstr>
      <vt:lpstr>PowerPoint Presentation</vt:lpstr>
      <vt:lpstr>Human Resources Information</vt:lpstr>
      <vt:lpstr>Reporting time</vt:lpstr>
      <vt:lpstr>PowerPoint Presentation</vt:lpstr>
      <vt:lpstr>PowerPoint Presentation</vt:lpstr>
      <vt:lpstr>PowerPoint Presentation</vt:lpstr>
      <vt:lpstr>PowerPoint Presentation</vt:lpstr>
      <vt:lpstr>Technology</vt:lpstr>
      <vt:lpstr>PowerPoint Presentation</vt:lpstr>
      <vt:lpstr>Virtual Room</vt:lpstr>
      <vt:lpstr>PowerPoint Presentation</vt:lpstr>
      <vt:lpstr>VPN</vt:lpstr>
      <vt:lpstr>PowerPoint Presentation</vt:lpstr>
      <vt:lpstr>From the Provost   March 13th</vt:lpstr>
      <vt:lpstr>Burgess</vt:lpstr>
      <vt:lpstr>PowerPoint Presentation</vt:lpstr>
      <vt:lpstr>County Director</vt:lpstr>
      <vt:lpstr>More</vt:lpstr>
      <vt:lpstr>Emergency Contact Form</vt:lpstr>
      <vt:lpstr>More from the Director</vt:lpstr>
      <vt:lpstr>PowerPoint Presentation</vt:lpstr>
      <vt:lpstr>Mail</vt:lpstr>
      <vt:lpstr>Holding Mail</vt:lpstr>
      <vt:lpstr>Events </vt:lpstr>
      <vt:lpstr>Handling the Public</vt:lpstr>
      <vt:lpstr>The list for the office contacts are as follows: </vt:lpstr>
      <vt:lpstr>PowerPoint Presentation</vt:lpstr>
      <vt:lpstr>Door signs must read as follows</vt:lpstr>
      <vt:lpstr>Resources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Corona Virus-19 Procedures</dc:title>
  <dc:creator>Whitmer, Evelyn B - (emarkee)</dc:creator>
  <cp:lastModifiedBy>Whitmer, Evelyn B - (emarkee)</cp:lastModifiedBy>
  <cp:revision>2</cp:revision>
  <dcterms:created xsi:type="dcterms:W3CDTF">2020-03-17T17:40:46Z</dcterms:created>
  <dcterms:modified xsi:type="dcterms:W3CDTF">2020-03-17T17:45:34Z</dcterms:modified>
</cp:coreProperties>
</file>