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ledge\Box\L%20Drive\Burgess\19-7\AZ%20Funding-Jobs%20Map\Summary%208-9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utledge\Box\L%20Drive\Burgess\19-7\AZ%20Funding-Jobs%20Map\Summary%208-9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State</a:t>
            </a:r>
            <a:r>
              <a:rPr lang="en-US" sz="2000" baseline="0" dirty="0"/>
              <a:t> Funded Employees and Soft Funded Employees in each Arizona Legislative District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'LD data only'!$A$2</c:f>
              <c:strCache>
                <c:ptCount val="1"/>
                <c:pt idx="0">
                  <c:v>State Funded Employees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'LD data only'!$B$2:$AE$2</c:f>
              <c:numCache>
                <c:formatCode>0.0</c:formatCode>
                <c:ptCount val="30"/>
                <c:pt idx="0">
                  <c:v>4.3751317903512099</c:v>
                </c:pt>
                <c:pt idx="1">
                  <c:v>13.173519999999998</c:v>
                </c:pt>
                <c:pt idx="2">
                  <c:v>9.578656041878995</c:v>
                </c:pt>
                <c:pt idx="3">
                  <c:v>3.5667917348199034</c:v>
                </c:pt>
                <c:pt idx="4">
                  <c:v>5.2975265597078849</c:v>
                </c:pt>
                <c:pt idx="5">
                  <c:v>6.3120702086126839</c:v>
                </c:pt>
                <c:pt idx="6">
                  <c:v>6.5288819549387824</c:v>
                </c:pt>
                <c:pt idx="7">
                  <c:v>8.4492785132032466</c:v>
                </c:pt>
                <c:pt idx="8">
                  <c:v>17.206329933460662</c:v>
                </c:pt>
                <c:pt idx="9">
                  <c:v>16.119022263591738</c:v>
                </c:pt>
                <c:pt idx="10">
                  <c:v>6.9471147437210483</c:v>
                </c:pt>
                <c:pt idx="11">
                  <c:v>0.85</c:v>
                </c:pt>
                <c:pt idx="12">
                  <c:v>5.1231574388489776</c:v>
                </c:pt>
                <c:pt idx="13">
                  <c:v>16.208263561774636</c:v>
                </c:pt>
                <c:pt idx="14">
                  <c:v>0</c:v>
                </c:pt>
                <c:pt idx="15">
                  <c:v>1.490110542844197</c:v>
                </c:pt>
                <c:pt idx="16">
                  <c:v>1.1483922745168167</c:v>
                </c:pt>
                <c:pt idx="17">
                  <c:v>2.2124999868089024</c:v>
                </c:pt>
                <c:pt idx="18">
                  <c:v>2.75</c:v>
                </c:pt>
                <c:pt idx="19">
                  <c:v>0.5</c:v>
                </c:pt>
                <c:pt idx="20">
                  <c:v>0.102272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1.0499799999999999</c:v>
                </c:pt>
                <c:pt idx="25">
                  <c:v>8.5649999999999962E-2</c:v>
                </c:pt>
                <c:pt idx="26">
                  <c:v>1.85</c:v>
                </c:pt>
                <c:pt idx="27">
                  <c:v>2.5</c:v>
                </c:pt>
                <c:pt idx="28">
                  <c:v>0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F-457D-839E-4A35DDE8F85B}"/>
            </c:ext>
          </c:extLst>
        </c:ser>
        <c:ser>
          <c:idx val="1"/>
          <c:order val="1"/>
          <c:tx>
            <c:strRef>
              <c:f>'LD data only'!$A$3</c:f>
              <c:strCache>
                <c:ptCount val="1"/>
                <c:pt idx="0">
                  <c:v>Soft Funded Employees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'LD data only'!$B$3:$AE$3</c:f>
              <c:numCache>
                <c:formatCode>0.0</c:formatCode>
                <c:ptCount val="30"/>
                <c:pt idx="0">
                  <c:v>4.5449999999999999</c:v>
                </c:pt>
                <c:pt idx="1">
                  <c:v>5.1964799999999993</c:v>
                </c:pt>
                <c:pt idx="2">
                  <c:v>15.996242999999998</c:v>
                </c:pt>
                <c:pt idx="3">
                  <c:v>2.6318400000000004</c:v>
                </c:pt>
                <c:pt idx="4">
                  <c:v>7.6703000000000001</c:v>
                </c:pt>
                <c:pt idx="5">
                  <c:v>2.66</c:v>
                </c:pt>
                <c:pt idx="6">
                  <c:v>12.388900000000001</c:v>
                </c:pt>
                <c:pt idx="7">
                  <c:v>14.207100000000002</c:v>
                </c:pt>
                <c:pt idx="8">
                  <c:v>27.292120999999998</c:v>
                </c:pt>
                <c:pt idx="9">
                  <c:v>14.570919</c:v>
                </c:pt>
                <c:pt idx="10">
                  <c:v>10.980208999999999</c:v>
                </c:pt>
                <c:pt idx="11">
                  <c:v>3.9</c:v>
                </c:pt>
                <c:pt idx="12">
                  <c:v>5.2737400000000001</c:v>
                </c:pt>
                <c:pt idx="13">
                  <c:v>27.025620999999994</c:v>
                </c:pt>
                <c:pt idx="14">
                  <c:v>0</c:v>
                </c:pt>
                <c:pt idx="15">
                  <c:v>2.4163000000000001</c:v>
                </c:pt>
                <c:pt idx="16">
                  <c:v>5.5570600000000008</c:v>
                </c:pt>
                <c:pt idx="17">
                  <c:v>8.4957799999999999</c:v>
                </c:pt>
                <c:pt idx="18">
                  <c:v>1.75</c:v>
                </c:pt>
                <c:pt idx="19">
                  <c:v>1</c:v>
                </c:pt>
                <c:pt idx="20">
                  <c:v>0.83772799999999992</c:v>
                </c:pt>
                <c:pt idx="21">
                  <c:v>0</c:v>
                </c:pt>
                <c:pt idx="22">
                  <c:v>0.4</c:v>
                </c:pt>
                <c:pt idx="23">
                  <c:v>2.4900000000000002</c:v>
                </c:pt>
                <c:pt idx="24">
                  <c:v>2.05002</c:v>
                </c:pt>
                <c:pt idx="25">
                  <c:v>3.4143500000000002</c:v>
                </c:pt>
                <c:pt idx="26">
                  <c:v>1.5</c:v>
                </c:pt>
                <c:pt idx="27">
                  <c:v>1</c:v>
                </c:pt>
                <c:pt idx="28">
                  <c:v>0</c:v>
                </c:pt>
                <c:pt idx="29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F-457D-839E-4A35DDE8F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452608"/>
        <c:axId val="725612160"/>
      </c:barChart>
      <c:catAx>
        <c:axId val="67345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612160"/>
        <c:crosses val="autoZero"/>
        <c:auto val="1"/>
        <c:lblAlgn val="ctr"/>
        <c:lblOffset val="100"/>
        <c:noMultiLvlLbl val="0"/>
      </c:catAx>
      <c:valAx>
        <c:axId val="72561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45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State Payroll Budget</a:t>
            </a:r>
            <a:r>
              <a:rPr lang="en-US" sz="1400" baseline="0" dirty="0"/>
              <a:t>/Expenditures and Earned Payroll Expenditures in each Arizona Legislative District 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'LD data only'!$A$4</c:f>
              <c:strCache>
                <c:ptCount val="1"/>
                <c:pt idx="0">
                  <c:v>State Payroll Budget / Expenditures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'LD data only'!$B$4:$AE$4</c:f>
              <c:numCache>
                <c:formatCode>"$"#,##0</c:formatCode>
                <c:ptCount val="30"/>
                <c:pt idx="0">
                  <c:v>219730.25898000001</c:v>
                </c:pt>
                <c:pt idx="1">
                  <c:v>630218.2097437199</c:v>
                </c:pt>
                <c:pt idx="2">
                  <c:v>742179.11253628787</c:v>
                </c:pt>
                <c:pt idx="3">
                  <c:v>305480.74543469999</c:v>
                </c:pt>
                <c:pt idx="4">
                  <c:v>224901.0833652</c:v>
                </c:pt>
                <c:pt idx="5">
                  <c:v>355375.40910000005</c:v>
                </c:pt>
                <c:pt idx="6">
                  <c:v>257345.05771620001</c:v>
                </c:pt>
                <c:pt idx="7">
                  <c:v>424815.50413919991</c:v>
                </c:pt>
                <c:pt idx="8">
                  <c:v>1756747.9408738557</c:v>
                </c:pt>
                <c:pt idx="9">
                  <c:v>1333093.2972064381</c:v>
                </c:pt>
                <c:pt idx="10">
                  <c:v>698644.44445422606</c:v>
                </c:pt>
                <c:pt idx="11">
                  <c:v>75884.419800000003</c:v>
                </c:pt>
                <c:pt idx="12">
                  <c:v>413997.43533432001</c:v>
                </c:pt>
                <c:pt idx="13">
                  <c:v>977380.77537242405</c:v>
                </c:pt>
                <c:pt idx="14">
                  <c:v>0</c:v>
                </c:pt>
                <c:pt idx="15">
                  <c:v>56505.441776400003</c:v>
                </c:pt>
                <c:pt idx="16">
                  <c:v>136823.85600899998</c:v>
                </c:pt>
                <c:pt idx="17">
                  <c:v>123658.36994423997</c:v>
                </c:pt>
                <c:pt idx="18">
                  <c:v>146180.20049999998</c:v>
                </c:pt>
                <c:pt idx="19">
                  <c:v>11722.194</c:v>
                </c:pt>
                <c:pt idx="20">
                  <c:v>5763.9245345279996</c:v>
                </c:pt>
                <c:pt idx="21">
                  <c:v>0</c:v>
                </c:pt>
                <c:pt idx="22">
                  <c:v>53566.523999999998</c:v>
                </c:pt>
                <c:pt idx="23">
                  <c:v>178413.606</c:v>
                </c:pt>
                <c:pt idx="24">
                  <c:v>41841.555751800006</c:v>
                </c:pt>
                <c:pt idx="25">
                  <c:v>3363.3804284999987</c:v>
                </c:pt>
                <c:pt idx="26">
                  <c:v>53081.001000000004</c:v>
                </c:pt>
                <c:pt idx="27">
                  <c:v>118573.389</c:v>
                </c:pt>
                <c:pt idx="28">
                  <c:v>0</c:v>
                </c:pt>
                <c:pt idx="29">
                  <c:v>45821.808000000005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2-4ADD-BECF-5B16285727A7}"/>
            </c:ext>
          </c:extLst>
        </c:ser>
        <c:ser>
          <c:idx val="1"/>
          <c:order val="1"/>
          <c:tx>
            <c:strRef>
              <c:f>'LD data only'!$A$5</c:f>
              <c:strCache>
                <c:ptCount val="1"/>
                <c:pt idx="0">
                  <c:v>Earned Payroll Expenditures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'LD data only'!$B$5:$AE$5</c:f>
              <c:numCache>
                <c:formatCode>"$"#,##0</c:formatCode>
                <c:ptCount val="30"/>
                <c:pt idx="0">
                  <c:v>313662.39084000001</c:v>
                </c:pt>
                <c:pt idx="1">
                  <c:v>249265.84025628</c:v>
                </c:pt>
                <c:pt idx="2">
                  <c:v>838563.89378371194</c:v>
                </c:pt>
                <c:pt idx="3">
                  <c:v>173199.26170529998</c:v>
                </c:pt>
                <c:pt idx="4">
                  <c:v>430021.34583479993</c:v>
                </c:pt>
                <c:pt idx="5">
                  <c:v>117379.58057999999</c:v>
                </c:pt>
                <c:pt idx="6">
                  <c:v>763352.98756379972</c:v>
                </c:pt>
                <c:pt idx="7">
                  <c:v>756198.27136080002</c:v>
                </c:pt>
                <c:pt idx="8">
                  <c:v>1809642.9969661434</c:v>
                </c:pt>
                <c:pt idx="9">
                  <c:v>1105834.9684135616</c:v>
                </c:pt>
                <c:pt idx="10">
                  <c:v>865741.38088577404</c:v>
                </c:pt>
                <c:pt idx="11">
                  <c:v>166158.0594</c:v>
                </c:pt>
                <c:pt idx="12">
                  <c:v>423958.48928568</c:v>
                </c:pt>
                <c:pt idx="13">
                  <c:v>1375638.6950675759</c:v>
                </c:pt>
                <c:pt idx="14">
                  <c:v>0</c:v>
                </c:pt>
                <c:pt idx="15">
                  <c:v>134432.91882359999</c:v>
                </c:pt>
                <c:pt idx="16">
                  <c:v>424306.38311100006</c:v>
                </c:pt>
                <c:pt idx="17">
                  <c:v>631658.86677575996</c:v>
                </c:pt>
                <c:pt idx="18">
                  <c:v>63713.645999999993</c:v>
                </c:pt>
                <c:pt idx="19">
                  <c:v>59504.49</c:v>
                </c:pt>
                <c:pt idx="20">
                  <c:v>47213.323025471997</c:v>
                </c:pt>
                <c:pt idx="21">
                  <c:v>0</c:v>
                </c:pt>
                <c:pt idx="22">
                  <c:v>5970.2904000000008</c:v>
                </c:pt>
                <c:pt idx="23">
                  <c:v>110756.38986</c:v>
                </c:pt>
                <c:pt idx="24">
                  <c:v>69224.294248199993</c:v>
                </c:pt>
                <c:pt idx="25">
                  <c:v>142547.4500715</c:v>
                </c:pt>
                <c:pt idx="26">
                  <c:v>48185.694000000003</c:v>
                </c:pt>
                <c:pt idx="27">
                  <c:v>49741.47</c:v>
                </c:pt>
                <c:pt idx="28">
                  <c:v>0</c:v>
                </c:pt>
                <c:pt idx="29">
                  <c:v>54904.832999999999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2-4ADD-BECF-5B1628572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0438640"/>
        <c:axId val="969638512"/>
        <c:axId val="0"/>
      </c:bar3DChart>
      <c:catAx>
        <c:axId val="8104386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638512"/>
        <c:crosses val="autoZero"/>
        <c:auto val="1"/>
        <c:lblAlgn val="ctr"/>
        <c:lblOffset val="100"/>
        <c:noMultiLvlLbl val="0"/>
      </c:catAx>
      <c:valAx>
        <c:axId val="96963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43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D853-A163-4F73-8E4A-05B72735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0CE7B-66E9-472C-B853-F62DD52E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A208-0AC7-41FB-906E-4197C083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A210-E55F-458B-9737-3B4C5C6B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85C49-0223-4DDB-AB64-9C26D439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21E9-EFC8-4E94-849C-445D6337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E954D-69C0-40C0-A4B0-484B1B9AB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58654-6D4D-4F6D-ACE4-2C3E41F1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CD2C-1681-464B-8478-CE867603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7E2F-7CA4-43EF-8890-D17DF782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D2835-F571-460E-9ECD-239CADA71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FF1A6-E3AB-4A93-B396-D45D99FCB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4353-2A53-43F6-8D09-41F3CEDA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BE947-8BA2-45CF-8EBD-F10CCE16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EE389-0DB7-4209-B0FD-EE3B251F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7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30559-F772-4ADF-BBD4-5DFB95C0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FD4CD-AF6C-423E-BD64-728CBCF1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BB6A7-556A-450D-9285-D58A2B75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3D944-3A5F-4A0F-B362-59D8B2FD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3239-0767-4672-BB77-6CE92E70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3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3DF5-3484-4CB6-A6AF-BF246575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8B1B-4DEF-4A34-AF4B-2E477B7F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B751-94F7-40EF-A763-928572B1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1261-9DED-42F7-813A-F16746F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FBF9-C8A3-4E99-98DE-19AABF93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7567-28C0-47E0-98BB-CD3B0065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05F6C-3165-413F-A352-C7926A0C8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5A2A6-AB84-443A-A8A6-DF36A8979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9C8E5-D7AE-43E5-A43C-419DE1C1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015A6-760C-4AAF-B30B-1F560694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7D134-6649-47FA-8707-0D67993F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9021-1747-484E-83AD-7939856F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B81B-26EC-456D-AA6A-9B749944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532D1-EF63-424D-A0F6-62494753F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CF8F2-50F0-469F-9D52-72B4632F2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9076C-D067-4536-9F99-A21F514C8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74F52-6FE9-4DEF-BE8B-D0624597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DA740A-788B-46A6-B8F6-A23F9F05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59E91-D6EB-4334-BCEF-15C17ABE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4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0C6C-4955-45FC-A7E9-E7A0F351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56248-7B86-4476-B5F4-0A545A78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427D4-3D44-4148-94B4-AD0EF46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358DD-338B-4E51-960F-E659604E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824B4-526F-4811-BBCF-A7EAE101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E1AF5-D40A-436B-B19A-1D8B17CD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9AF4-5338-4C70-ACD3-5BB0D1C3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4B7A-5934-47AA-9FA6-D1ECD0B0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67A7-31E3-4CAD-ACA3-0B68ED20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1E716-AB8E-4BF6-A049-DF36F4D74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DFDA8-6A91-48D7-AB26-90ABF8DF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BABED-57A7-4774-A9BF-3B297BDD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1F7B1-86A3-46F0-B68D-A7609CAC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DB73-F07F-4E2B-8780-9A89D664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CC828-B5F3-44E8-9C93-BB3E392F6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53B2D-A7A5-45F8-89F3-19C01482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37949-6E73-406D-949C-25F5F296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923AD-76FA-408D-BF8F-02BD9275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2323D-3B3E-40F5-89C1-33E77BA4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8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21D56-3983-42A4-A53C-82EC0C16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AF743-F67B-4453-A6B1-F471753F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78938-E467-4527-8F5F-5879E21A5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DCC2-1EE6-427E-85C3-81E2C6E16F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F352-C3A7-471F-AE2C-D1BB1098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6A06-5F29-4F96-8BE6-A7FBE99A4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0253F-86EB-4155-92FA-BDB2F499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C11009-2106-4D0D-8B71-D62930250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6795"/>
              </p:ext>
            </p:extLst>
          </p:nvPr>
        </p:nvGraphicFramePr>
        <p:xfrm>
          <a:off x="139700" y="266700"/>
          <a:ext cx="11912600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827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8, 2.0 additional non-state-funded FTE are supported in AZ LD 8 by the presence of Extension in the state. These additional jobs are supported both within AZ LD 8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0"/>
            <a:ext cx="4125061" cy="40767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5E738E-9435-479C-B539-FB64F0BB8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584217"/>
              </p:ext>
            </p:extLst>
          </p:nvPr>
        </p:nvGraphicFramePr>
        <p:xfrm>
          <a:off x="825501" y="169878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1717725156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26004470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67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817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$424,816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61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$756,198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18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62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9, 2.1 additional non-state-funded FTE are supported in AZ LD 9 by the presence of Extension in the state. These additional jobs are supported both within AZ LD 9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781280"/>
            <a:ext cx="4125059" cy="407672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342D5A-9C8F-4A98-8D29-90718F824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14669"/>
              </p:ext>
            </p:extLst>
          </p:nvPr>
        </p:nvGraphicFramePr>
        <p:xfrm>
          <a:off x="825501" y="1690688"/>
          <a:ext cx="3365500" cy="769620"/>
        </p:xfrm>
        <a:graphic>
          <a:graphicData uri="http://schemas.openxmlformats.org/drawingml/2006/table">
            <a:tbl>
              <a:tblPr/>
              <a:tblGrid>
                <a:gridCol w="2614442">
                  <a:extLst>
                    <a:ext uri="{9D8B030D-6E8A-4147-A177-3AD203B41FA5}">
                      <a16:colId xmlns:a16="http://schemas.microsoft.com/office/drawing/2014/main" val="871811872"/>
                    </a:ext>
                  </a:extLst>
                </a:gridCol>
                <a:gridCol w="751058">
                  <a:extLst>
                    <a:ext uri="{9D8B030D-6E8A-4147-A177-3AD203B41FA5}">
                      <a16:colId xmlns:a16="http://schemas.microsoft.com/office/drawing/2014/main" val="19672823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54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1374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$1,756,748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77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$1,809,643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543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83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10, 1.3 additional non-state-funded FTE are supported in AZ LD 10 by the presence of Extension in the state. These additional jobs are supported both within AZ LD 10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781280"/>
            <a:ext cx="4125061" cy="40767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8C7F57-D2FE-4471-B041-B38330B59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60536"/>
              </p:ext>
            </p:extLst>
          </p:nvPr>
        </p:nvGraphicFramePr>
        <p:xfrm>
          <a:off x="825501" y="1690688"/>
          <a:ext cx="3365500" cy="769620"/>
        </p:xfrm>
        <a:graphic>
          <a:graphicData uri="http://schemas.openxmlformats.org/drawingml/2006/table">
            <a:tbl>
              <a:tblPr/>
              <a:tblGrid>
                <a:gridCol w="2614442">
                  <a:extLst>
                    <a:ext uri="{9D8B030D-6E8A-4147-A177-3AD203B41FA5}">
                      <a16:colId xmlns:a16="http://schemas.microsoft.com/office/drawing/2014/main" val="1262217719"/>
                    </a:ext>
                  </a:extLst>
                </a:gridCol>
                <a:gridCol w="751058">
                  <a:extLst>
                    <a:ext uri="{9D8B030D-6E8A-4147-A177-3AD203B41FA5}">
                      <a16:colId xmlns:a16="http://schemas.microsoft.com/office/drawing/2014/main" val="24955446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62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58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$1,333,093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5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$1,105,835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7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11, 2.0 additional non-state-funded FTE are supported in AZ LD 11 by the presence of Extension in the state. These additional jobs are supported both within AZ LD 11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79"/>
            <a:ext cx="4127499" cy="407913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447DA0-D5AE-40D3-8FD3-1AACDDE5A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93498"/>
              </p:ext>
            </p:extLst>
          </p:nvPr>
        </p:nvGraphicFramePr>
        <p:xfrm>
          <a:off x="825501" y="167338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183366465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22798840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258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87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$698,644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8313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$865,741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07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09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12, 5.3 additional non-state-funded FTE are supported in AZ LD 12 by the presence of Extension in the state. These additional jobs are supported both within AZ LD 12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5.3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0"/>
            <a:ext cx="4125061" cy="407672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7C510C-AB32-45D9-B198-D155B82E6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109637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3509157387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26557059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540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599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$75,884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86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$166,158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505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7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13, 1.3 additional non-state-funded FTE are supported in AZ LD 13 by the presence of Extension in the state. These additional jobs are supported both within AZ LD 13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60" cy="407672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6FFA66-7CFD-4362-84AA-B797107B2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44690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1292589581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6654135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6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73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$413,997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68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$423,958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895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76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14, 2.0 additional non-state-funded FTE are supported in AZ LD 14 by the presence of Extension in the state. These additional jobs are supported both within AZ LD 14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60" cy="4076719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114A65-917D-4709-9507-2B01AF3DC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22218"/>
              </p:ext>
            </p:extLst>
          </p:nvPr>
        </p:nvGraphicFramePr>
        <p:xfrm>
          <a:off x="825501" y="1673384"/>
          <a:ext cx="3365500" cy="769620"/>
        </p:xfrm>
        <a:graphic>
          <a:graphicData uri="http://schemas.openxmlformats.org/drawingml/2006/table">
            <a:tbl>
              <a:tblPr/>
              <a:tblGrid>
                <a:gridCol w="2614442">
                  <a:extLst>
                    <a:ext uri="{9D8B030D-6E8A-4147-A177-3AD203B41FA5}">
                      <a16:colId xmlns:a16="http://schemas.microsoft.com/office/drawing/2014/main" val="1579053216"/>
                    </a:ext>
                  </a:extLst>
                </a:gridCol>
                <a:gridCol w="751058">
                  <a:extLst>
                    <a:ext uri="{9D8B030D-6E8A-4147-A177-3AD203B41FA5}">
                      <a16:colId xmlns:a16="http://schemas.microsoft.com/office/drawing/2014/main" val="6366588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8691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41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$977,381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06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$1,375,639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54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05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16, 1.9 additional non-state-funded FTE are supported in AZ LD 16 by the presence of Extension in the state. These additional jobs are supported both within AZ LD 16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9" cy="4076719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F455D32-401C-4778-B878-4167337BC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97396"/>
              </p:ext>
            </p:extLst>
          </p:nvPr>
        </p:nvGraphicFramePr>
        <p:xfrm>
          <a:off x="825501" y="167338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437403994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14325118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669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050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$56,505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593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$134,433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279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40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17, 6.2 additional non-state-funded FTE are supported in AZ LD 17 by the presence of Extension in the state. These additional jobs are supported both within AZ LD 17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6.2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9" cy="4076718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36C17A-391F-4B21-A3A9-887123BA8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07454"/>
              </p:ext>
            </p:extLst>
          </p:nvPr>
        </p:nvGraphicFramePr>
        <p:xfrm>
          <a:off x="825501" y="166956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4238372840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17087027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17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14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$136,824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27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$424,306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2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131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18, 4.9 additional non-state-funded FTE are supported in AZ LD 18 by the presence of Extension in the state. These additional jobs are supported both within AZ LD 18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4.9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8" cy="4076718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4BDDAA-14C5-4662-9F79-AD0E05469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26166"/>
              </p:ext>
            </p:extLst>
          </p:nvPr>
        </p:nvGraphicFramePr>
        <p:xfrm>
          <a:off x="825501" y="168226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928025772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1088836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45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67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$123,658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825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$631,659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34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9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604D7F-C8DA-43DB-8A29-72A8046C2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390858"/>
              </p:ext>
            </p:extLst>
          </p:nvPr>
        </p:nvGraphicFramePr>
        <p:xfrm>
          <a:off x="241300" y="0"/>
          <a:ext cx="117221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47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19, 0.7 additional non-state-funded FTE are supported in AZ LD 19 by the presence of Extension in the state. These additional jobs are supported both within AZ LD 19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8" cy="4076717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3739E24-DCB3-4F2D-BD57-C91A3A0A4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389954"/>
              </p:ext>
            </p:extLst>
          </p:nvPr>
        </p:nvGraphicFramePr>
        <p:xfrm>
          <a:off x="825501" y="17033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431771828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7390844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440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08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$146,180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747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$63,714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78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4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20, 2.4 additional non-state-funded FTE are supported in AZ LD 20 by the presence of Extension in the state. These additional jobs are supported both within AZ LD 20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7" cy="40767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95B513-E65F-49FE-A4CC-D10EB80E2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564132"/>
              </p:ext>
            </p:extLst>
          </p:nvPr>
        </p:nvGraphicFramePr>
        <p:xfrm>
          <a:off x="825501" y="1554768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4081143297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34146078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45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010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$11,722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421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$59,504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9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21, 9.9 additional non-state-funded FTE are supported in AZ LD 21 by the presence of Extension in the state. These additional jobs are supported both within AZ LD 21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9.9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7" cy="4076716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FFF754-36BD-4C0F-AE3E-1C7787B99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596000"/>
              </p:ext>
            </p:extLst>
          </p:nvPr>
        </p:nvGraphicFramePr>
        <p:xfrm>
          <a:off x="825501" y="1573798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1968916610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2297094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960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580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$5,764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94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$47,213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7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58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23, 0.4 additional non-state-funded FTE are supported in AZ LD 23 by the presence of Extension in the state. These additional jobs are supported both within AZ LD 23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6" cy="4076716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BE2E32-1DB7-4074-92D8-E95D52577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428467"/>
              </p:ext>
            </p:extLst>
          </p:nvPr>
        </p:nvGraphicFramePr>
        <p:xfrm>
          <a:off x="825501" y="1562696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202014662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21188711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001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732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$53,567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70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$5,970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7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1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24, 1.3 additional non-state-funded FTE are supported in AZ LD 24 by the presence of Extension in the state. These additional jobs are supported both within AZ LD 24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6" cy="4076715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B8CB30-EF17-4BD2-AEC5-7F971E8FC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282271"/>
              </p:ext>
            </p:extLst>
          </p:nvPr>
        </p:nvGraphicFramePr>
        <p:xfrm>
          <a:off x="825501" y="1562696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3530612444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6553335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10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744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$178,414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4672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$110,756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2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3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25, 2.3 additional non-state-funded FTE are supported in AZ LD 25 by the presence of Extension in the state. These additional jobs are supported both within AZ LD 25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5" cy="4076715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0D8460-5997-43BA-99E2-B424C9EB2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58128"/>
              </p:ext>
            </p:extLst>
          </p:nvPr>
        </p:nvGraphicFramePr>
        <p:xfrm>
          <a:off x="825501" y="1562696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660659570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12121057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84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45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$41,842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903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$69,224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44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9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26, 42.5 additional non-state-funded FTE are supported in AZ LD 26 by the presence of Extension in the state. These additional jobs are supported both within AZ LD 26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7543800" y="1762284"/>
            <a:ext cx="393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42.5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5" cy="407671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A92A61-5CFE-4687-8021-2A01FF12A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16970"/>
              </p:ext>
            </p:extLst>
          </p:nvPr>
        </p:nvGraphicFramePr>
        <p:xfrm>
          <a:off x="825501" y="1562696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441665687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13838468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02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71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$3,363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027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$142,547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0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76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27, 0.8 additional non-state-funded FTE are supported in AZ LD 27 by the presence of Extension in the state. These additional jobs are supported both within AZ LD 27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7543800" y="1762284"/>
            <a:ext cx="393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4" cy="407671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C588C7-498E-4047-B354-9FF8CFFC1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275765"/>
              </p:ext>
            </p:extLst>
          </p:nvPr>
        </p:nvGraphicFramePr>
        <p:xfrm>
          <a:off x="825501" y="1562696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309422835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23530047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52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2615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$53,081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504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$48,186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6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28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28, 0.5 additional non-state-funded FTE are supported in AZ LD 28 by the presence of Extension in the state. These additional jobs are supported both within AZ LD 28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7543800" y="1762284"/>
            <a:ext cx="393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4" cy="407671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C83B5F-F1E4-4577-B078-15DA804FF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583888"/>
              </p:ext>
            </p:extLst>
          </p:nvPr>
        </p:nvGraphicFramePr>
        <p:xfrm>
          <a:off x="825501" y="1562696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08400004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24824115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359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89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$118,573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9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$49,741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06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42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2371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30, 1.7 additional non-state-funded FTE are supported in AZ LD 30 by the presence of Extension in the state. These additional jobs are supported both within AZ LD 30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7543800" y="1762284"/>
            <a:ext cx="393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1"/>
            <a:ext cx="4125053" cy="4076713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2F68CC-A8BA-4AC5-B263-793F8AE92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69326"/>
              </p:ext>
            </p:extLst>
          </p:nvPr>
        </p:nvGraphicFramePr>
        <p:xfrm>
          <a:off x="825501" y="1562696"/>
          <a:ext cx="3238500" cy="769620"/>
        </p:xfrm>
        <a:graphic>
          <a:graphicData uri="http://schemas.openxmlformats.org/drawingml/2006/table">
            <a:tbl>
              <a:tblPr/>
              <a:tblGrid>
                <a:gridCol w="2616810">
                  <a:extLst>
                    <a:ext uri="{9D8B030D-6E8A-4147-A177-3AD203B41FA5}">
                      <a16:colId xmlns:a16="http://schemas.microsoft.com/office/drawing/2014/main" val="316317802"/>
                    </a:ext>
                  </a:extLst>
                </a:gridCol>
                <a:gridCol w="621690">
                  <a:extLst>
                    <a:ext uri="{9D8B030D-6E8A-4147-A177-3AD203B41FA5}">
                      <a16:colId xmlns:a16="http://schemas.microsoft.com/office/drawing/2014/main" val="24921986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42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972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$45,822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90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$54,905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20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1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E2745E-8A67-4A70-A22F-1AD46077C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591868"/>
              </p:ext>
            </p:extLst>
          </p:nvPr>
        </p:nvGraphicFramePr>
        <p:xfrm>
          <a:off x="838200" y="1698784"/>
          <a:ext cx="3365500" cy="769620"/>
        </p:xfrm>
        <a:graphic>
          <a:graphicData uri="http://schemas.openxmlformats.org/drawingml/2006/table">
            <a:tbl>
              <a:tblPr/>
              <a:tblGrid>
                <a:gridCol w="2614442">
                  <a:extLst>
                    <a:ext uri="{9D8B030D-6E8A-4147-A177-3AD203B41FA5}">
                      <a16:colId xmlns:a16="http://schemas.microsoft.com/office/drawing/2014/main" val="1027095678"/>
                    </a:ext>
                  </a:extLst>
                </a:gridCol>
                <a:gridCol w="751058">
                  <a:extLst>
                    <a:ext uri="{9D8B030D-6E8A-4147-A177-3AD203B41FA5}">
                      <a16:colId xmlns:a16="http://schemas.microsoft.com/office/drawing/2014/main" val="29811153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247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93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$219,730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758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$313,662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0935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1, 1.3 additional non-state-funded FTE are supported in AZ LD 1 by the presence of Extension in the state. These additional jobs are supported both within AZ LD 1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81280"/>
            <a:ext cx="4125061" cy="40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4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2, 0.4 additional non-state-funded FTE are supported in AZ LD 2 by the presence of Extension in the state. These additional jobs are supported both within AZ LD 2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0"/>
            <a:ext cx="4125060" cy="40767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9859CB-D633-45A1-8148-490CE3E0B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841859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463227832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8881682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640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117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$630,218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37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$249,266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63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78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3, 1.9 additional non-state-funded FTE are supported in AZ LD 3 by the presence of Extension in the state. These additional jobs are supported both within AZ LD 3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0"/>
            <a:ext cx="4125061" cy="407672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C509B0-3EA8-4FF8-9028-31FC3B12E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74226"/>
              </p:ext>
            </p:extLst>
          </p:nvPr>
        </p:nvGraphicFramePr>
        <p:xfrm>
          <a:off x="825501" y="167338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3803078571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27844405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35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28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$742,179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59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$838,564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61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78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4, 0.9 additional non-state-funded FTE are supported in AZ LD 4 by the presence of Extension in the state. These additional jobs are supported both within AZ LD 4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781280"/>
            <a:ext cx="4125060" cy="40767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4BC7DF-8C09-4C58-A854-13CC50881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038669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596213303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38445681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443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565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$305,481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4853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$173,199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82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3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5, 1.8 additional non-state-funded FTE are supported in AZ LD 5 by the presence of Extension in the state. These additional jobs are supported both within AZ LD 5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1.8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781280"/>
            <a:ext cx="4125061" cy="407672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FDFED0C-D776-41E6-A0C6-3562B04C5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79255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791125083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7509437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8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84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$224,901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50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$430,021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95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6, 0.5 additional non-state-funded FTE are supported in AZ LD 6 by the presence of Extension in the state. These additional jobs are supported both within AZ LD 6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0.5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781280"/>
            <a:ext cx="4125060" cy="407672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54BBC2-5309-4E00-ACB7-6E7F42F7A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545714"/>
              </p:ext>
            </p:extLst>
          </p:nvPr>
        </p:nvGraphicFramePr>
        <p:xfrm>
          <a:off x="825501" y="1682264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2828163211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72916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87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857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$355,375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829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$117,380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84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1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293-47C2-4BC0-A5A0-7A5B3FB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Arizona Legislative District 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95D1A-494E-4CF9-9617-36F2B4B34B3B}"/>
              </a:ext>
            </a:extLst>
          </p:cNvPr>
          <p:cNvSpPr/>
          <p:nvPr/>
        </p:nvSpPr>
        <p:spPr>
          <a:xfrm>
            <a:off x="6629400" y="3403540"/>
            <a:ext cx="485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every 1 state-funded Cooperative Extension FTE residing in AZ LD 7, 2.3 additional non-state-funded FTE are supported in AZ LD 7 by the presence of Extension in the state. These additional jobs are supported both within AZ LD 7 through earned, non-state funding, as well as through multiplier effects in the community.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C2F6-0AB6-4D98-ABEA-AF4F9B72C4AE}"/>
              </a:ext>
            </a:extLst>
          </p:cNvPr>
          <p:cNvSpPr txBox="1"/>
          <p:nvPr/>
        </p:nvSpPr>
        <p:spPr>
          <a:xfrm>
            <a:off x="8115300" y="1762284"/>
            <a:ext cx="336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: 2.3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00863-B51B-4029-BD78-77E61E1E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1" y="2819379"/>
            <a:ext cx="4089399" cy="4041477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342533-A7D4-4BA6-8B18-62DE84598C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130824"/>
              </p:ext>
            </p:extLst>
          </p:nvPr>
        </p:nvGraphicFramePr>
        <p:xfrm>
          <a:off x="825501" y="1690688"/>
          <a:ext cx="3251200" cy="769620"/>
        </p:xfrm>
        <a:graphic>
          <a:graphicData uri="http://schemas.openxmlformats.org/drawingml/2006/table">
            <a:tbl>
              <a:tblPr/>
              <a:tblGrid>
                <a:gridCol w="2614269">
                  <a:extLst>
                    <a:ext uri="{9D8B030D-6E8A-4147-A177-3AD203B41FA5}">
                      <a16:colId xmlns:a16="http://schemas.microsoft.com/office/drawing/2014/main" val="4285763715"/>
                    </a:ext>
                  </a:extLst>
                </a:gridCol>
                <a:gridCol w="636931">
                  <a:extLst>
                    <a:ext uri="{9D8B030D-6E8A-4147-A177-3AD203B41FA5}">
                      <a16:colId xmlns:a16="http://schemas.microsoft.com/office/drawing/2014/main" val="17390396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60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Funded Employees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32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Payroll Budget /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$257,345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9686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Earned Payroll Expenditures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$763,353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0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03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2321</Words>
  <Application>Microsoft Office PowerPoint</Application>
  <PresentationFormat>Widescreen</PresentationFormat>
  <Paragraphs>299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Arizona Legislative District 1</vt:lpstr>
      <vt:lpstr>Arizona Legislative District 2</vt:lpstr>
      <vt:lpstr>Arizona Legislative District 3</vt:lpstr>
      <vt:lpstr>Arizona Legislative District 4</vt:lpstr>
      <vt:lpstr>Arizona Legislative District 5</vt:lpstr>
      <vt:lpstr>Arizona Legislative District 6</vt:lpstr>
      <vt:lpstr>Arizona Legislative District 7</vt:lpstr>
      <vt:lpstr>Arizona Legislative District 8</vt:lpstr>
      <vt:lpstr>Arizona Legislative District 9</vt:lpstr>
      <vt:lpstr>Arizona Legislative District 10</vt:lpstr>
      <vt:lpstr>Arizona Legislative District 11</vt:lpstr>
      <vt:lpstr>Arizona Legislative District 12</vt:lpstr>
      <vt:lpstr>Arizona Legislative District 13</vt:lpstr>
      <vt:lpstr>Arizona Legislative District 14</vt:lpstr>
      <vt:lpstr>Arizona Legislative District 16</vt:lpstr>
      <vt:lpstr>Arizona Legislative District 17</vt:lpstr>
      <vt:lpstr>Arizona Legislative District 18</vt:lpstr>
      <vt:lpstr>Arizona Legislative District 19</vt:lpstr>
      <vt:lpstr>Arizona Legislative District 20</vt:lpstr>
      <vt:lpstr>Arizona Legislative District 21</vt:lpstr>
      <vt:lpstr>Arizona Legislative District 23</vt:lpstr>
      <vt:lpstr>Arizona Legislative District 24</vt:lpstr>
      <vt:lpstr>Arizona Legislative District 25</vt:lpstr>
      <vt:lpstr>Arizona Legislative District 26</vt:lpstr>
      <vt:lpstr>Arizona Legislative District 27</vt:lpstr>
      <vt:lpstr>Arizona Legislative District 28</vt:lpstr>
      <vt:lpstr>Arizona Legislative District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Rutledge, Bethany S - (rutledge)</dc:creator>
  <cp:lastModifiedBy>Rutledge, Bethany S - (rutledge)</cp:lastModifiedBy>
  <cp:revision>11</cp:revision>
  <dcterms:created xsi:type="dcterms:W3CDTF">2019-08-14T16:55:49Z</dcterms:created>
  <dcterms:modified xsi:type="dcterms:W3CDTF">2019-09-20T16:47:45Z</dcterms:modified>
</cp:coreProperties>
</file>