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handoutMasterIdLst>
    <p:handoutMasterId r:id="rId17"/>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3"/>
    <p:restoredTop sz="94631"/>
  </p:normalViewPr>
  <p:slideViewPr>
    <p:cSldViewPr snapToGrid="0" snapToObjects="1" showGuides="1">
      <p:cViewPr varScale="1">
        <p:scale>
          <a:sx n="159" d="100"/>
          <a:sy n="159" d="100"/>
        </p:scale>
        <p:origin x="752"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C9B13E1-D6D9-8443-84BF-2115936FB86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14A883B-5914-8D4A-98DE-BC918DBDA46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AA4A07-F20B-FC4A-96D4-7DB13156510F}" type="datetimeFigureOut">
              <a:rPr lang="en-US" smtClean="0"/>
              <a:t>11/19/18</a:t>
            </a:fld>
            <a:endParaRPr lang="en-US"/>
          </a:p>
        </p:txBody>
      </p:sp>
      <p:sp>
        <p:nvSpPr>
          <p:cNvPr id="4" name="Footer Placeholder 3">
            <a:extLst>
              <a:ext uri="{FF2B5EF4-FFF2-40B4-BE49-F238E27FC236}">
                <a16:creationId xmlns:a16="http://schemas.microsoft.com/office/drawing/2014/main" id="{9BD8B7AA-503C-4047-A6A2-4F90E94ADB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B7C44D9-5F68-F24A-A134-9DDEF5792FE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1E1E3C1-6865-4D49-AE4E-4E4DF677BCC2}" type="slidenum">
              <a:rPr lang="en-US" smtClean="0"/>
              <a:t>‹#›</a:t>
            </a:fld>
            <a:endParaRPr lang="en-US"/>
          </a:p>
        </p:txBody>
      </p:sp>
    </p:spTree>
    <p:extLst>
      <p:ext uri="{BB962C8B-B14F-4D97-AF65-F5344CB8AC3E}">
        <p14:creationId xmlns:p14="http://schemas.microsoft.com/office/powerpoint/2010/main" val="15454114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D238BA-B068-5940-9B17-47EB5EEAF973}" type="datetimeFigureOut">
              <a:rPr lang="en-US" smtClean="0"/>
              <a:t>11/19/18</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28D1BE7-79B8-DE41-BEAF-D73FBEBC3422}"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8448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238BA-B068-5940-9B17-47EB5EEAF973}" type="datetimeFigureOut">
              <a:rPr lang="en-US" smtClean="0"/>
              <a:t>11/19/18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D1BE7-79B8-DE41-BEAF-D73FBEBC3422}"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7781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238BA-B068-5940-9B17-47EB5EEAF973}" type="datetimeFigureOut">
              <a:rPr lang="en-US" smtClean="0"/>
              <a:t>11/19/18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D1BE7-79B8-DE41-BEAF-D73FBEBC3422}"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30930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D238BA-B068-5940-9B17-47EB5EEAF973}" type="datetimeFigureOut">
              <a:rPr lang="en-US" smtClean="0"/>
              <a:t>11/19/18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D1BE7-79B8-DE41-BEAF-D73FBEBC3422}"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59723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D238BA-B068-5940-9B17-47EB5EEAF973}" type="datetimeFigureOut">
              <a:rPr lang="en-US" smtClean="0"/>
              <a:t>11/19/18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8D1BE7-79B8-DE41-BEAF-D73FBEBC3422}"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6719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D238BA-B068-5940-9B17-47EB5EEAF973}" type="datetimeFigureOut">
              <a:rPr lang="en-US" smtClean="0"/>
              <a:t>11/19/18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D1BE7-79B8-DE41-BEAF-D73FBEBC3422}"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69397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D238BA-B068-5940-9B17-47EB5EEAF973}" type="datetimeFigureOut">
              <a:rPr lang="en-US" smtClean="0"/>
              <a:t>11/19/18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8D1BE7-79B8-DE41-BEAF-D73FBEBC3422}"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2604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D238BA-B068-5940-9B17-47EB5EEAF973}" type="datetimeFigureOut">
              <a:rPr lang="en-US" smtClean="0"/>
              <a:t>11/19/18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8D1BE7-79B8-DE41-BEAF-D73FBEBC3422}"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15819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D238BA-B068-5940-9B17-47EB5EEAF973}" type="datetimeFigureOut">
              <a:rPr lang="en-US" smtClean="0"/>
              <a:t>11/19/18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8D1BE7-79B8-DE41-BEAF-D73FBEBC3422}" type="slidenum">
              <a:rPr lang="en-US" smtClean="0"/>
              <a:t>‹#›</a:t>
            </a:fld>
            <a:endParaRPr lang="en-US"/>
          </a:p>
        </p:txBody>
      </p:sp>
    </p:spTree>
    <p:extLst>
      <p:ext uri="{BB962C8B-B14F-4D97-AF65-F5344CB8AC3E}">
        <p14:creationId xmlns:p14="http://schemas.microsoft.com/office/powerpoint/2010/main" val="202247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6D238BA-B068-5940-9B17-47EB5EEAF973}" type="datetimeFigureOut">
              <a:rPr lang="en-US" smtClean="0"/>
              <a:t>11/19/18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8D1BE7-79B8-DE41-BEAF-D73FBEBC3422}"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05112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6D238BA-B068-5940-9B17-47EB5EEAF973}" type="datetimeFigureOut">
              <a:rPr lang="en-US" smtClean="0"/>
              <a:t>11/19/18</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28D1BE7-79B8-DE41-BEAF-D73FBEBC3422}"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600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6D238BA-B068-5940-9B17-47EB5EEAF973}" type="datetimeFigureOut">
              <a:rPr lang="en-US" smtClean="0"/>
              <a:t>11/19/18</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28D1BE7-79B8-DE41-BEAF-D73FBEBC3422}"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87302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2F1C8-3F91-AE4F-AD62-90828AD9CC24}"/>
              </a:ext>
            </a:extLst>
          </p:cNvPr>
          <p:cNvSpPr>
            <a:spLocks noGrp="1"/>
          </p:cNvSpPr>
          <p:nvPr>
            <p:ph type="ctrTitle"/>
          </p:nvPr>
        </p:nvSpPr>
        <p:spPr/>
        <p:txBody>
          <a:bodyPr>
            <a:normAutofit fontScale="90000"/>
          </a:bodyPr>
          <a:lstStyle/>
          <a:p>
            <a:r>
              <a:rPr lang="en-US" dirty="0"/>
              <a:t>Fall 2018 Faculty Council Town Hall with the CALS Executive Council	</a:t>
            </a:r>
          </a:p>
        </p:txBody>
      </p:sp>
      <p:sp>
        <p:nvSpPr>
          <p:cNvPr id="3" name="Subtitle 2">
            <a:extLst>
              <a:ext uri="{FF2B5EF4-FFF2-40B4-BE49-F238E27FC236}">
                <a16:creationId xmlns:a16="http://schemas.microsoft.com/office/drawing/2014/main" id="{79A68AE3-1E9A-2A48-8798-04882BA9D22C}"/>
              </a:ext>
            </a:extLst>
          </p:cNvPr>
          <p:cNvSpPr>
            <a:spLocks noGrp="1"/>
          </p:cNvSpPr>
          <p:nvPr>
            <p:ph type="subTitle" idx="1"/>
          </p:nvPr>
        </p:nvSpPr>
        <p:spPr/>
        <p:txBody>
          <a:bodyPr/>
          <a:lstStyle/>
          <a:p>
            <a:r>
              <a:rPr lang="en-US" dirty="0"/>
              <a:t>November 19, 2018</a:t>
            </a:r>
          </a:p>
        </p:txBody>
      </p:sp>
    </p:spTree>
    <p:extLst>
      <p:ext uri="{BB962C8B-B14F-4D97-AF65-F5344CB8AC3E}">
        <p14:creationId xmlns:p14="http://schemas.microsoft.com/office/powerpoint/2010/main" val="1069388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09BF1-1C10-6140-AA0E-6FF3035C9771}"/>
              </a:ext>
            </a:extLst>
          </p:cNvPr>
          <p:cNvSpPr>
            <a:spLocks noGrp="1"/>
          </p:cNvSpPr>
          <p:nvPr>
            <p:ph type="title"/>
          </p:nvPr>
        </p:nvSpPr>
        <p:spPr/>
        <p:txBody>
          <a:bodyPr/>
          <a:lstStyle/>
          <a:p>
            <a:pPr algn="ctr"/>
            <a:r>
              <a:rPr lang="en-US" dirty="0"/>
              <a:t>Workload Priorities -2</a:t>
            </a:r>
          </a:p>
        </p:txBody>
      </p:sp>
      <p:sp>
        <p:nvSpPr>
          <p:cNvPr id="3" name="Content Placeholder 2">
            <a:extLst>
              <a:ext uri="{FF2B5EF4-FFF2-40B4-BE49-F238E27FC236}">
                <a16:creationId xmlns:a16="http://schemas.microsoft.com/office/drawing/2014/main" id="{35DD658F-20CF-2448-8F14-5C4633AA75E9}"/>
              </a:ext>
            </a:extLst>
          </p:cNvPr>
          <p:cNvSpPr>
            <a:spLocks noGrp="1"/>
          </p:cNvSpPr>
          <p:nvPr>
            <p:ph idx="1"/>
          </p:nvPr>
        </p:nvSpPr>
        <p:spPr/>
        <p:txBody>
          <a:bodyPr>
            <a:normAutofit lnSpcReduction="10000"/>
          </a:bodyPr>
          <a:lstStyle/>
          <a:p>
            <a:r>
              <a:rPr lang="en-US" dirty="0"/>
              <a:t>Childcare availability- especially important for Grad students on very limited budgets</a:t>
            </a:r>
          </a:p>
          <a:p>
            <a:pPr lvl="1"/>
            <a:r>
              <a:rPr lang="en-US" dirty="0"/>
              <a:t>What is CALS, (or the University) doing to ease childcare burdens?</a:t>
            </a:r>
          </a:p>
          <a:p>
            <a:pPr lvl="1"/>
            <a:endParaRPr lang="en-US" dirty="0"/>
          </a:p>
          <a:p>
            <a:pPr lvl="1"/>
            <a:endParaRPr lang="en-US" dirty="0"/>
          </a:p>
          <a:p>
            <a:r>
              <a:rPr lang="en-US" dirty="0"/>
              <a:t>What is the rationale behind the new travel reimbursement rules?</a:t>
            </a:r>
          </a:p>
          <a:p>
            <a:pPr lvl="1"/>
            <a:r>
              <a:rPr lang="en-US" dirty="0"/>
              <a:t> they function as a disincentive to engage in fieldwork </a:t>
            </a:r>
          </a:p>
          <a:p>
            <a:pPr lvl="1"/>
            <a:r>
              <a:rPr lang="en-US" dirty="0"/>
              <a:t>The new rules don't provide adequate funds to buy lunch for example</a:t>
            </a:r>
          </a:p>
          <a:p>
            <a:pPr lvl="1"/>
            <a:r>
              <a:rPr lang="en-US" dirty="0"/>
              <a:t> Remedy: Reinstate the old travel reimbursement rules. The previous travel rules were straightforward and worked</a:t>
            </a:r>
          </a:p>
          <a:p>
            <a:endParaRPr lang="en-US" dirty="0"/>
          </a:p>
          <a:p>
            <a:endParaRPr lang="en-US" dirty="0"/>
          </a:p>
        </p:txBody>
      </p:sp>
    </p:spTree>
    <p:extLst>
      <p:ext uri="{BB962C8B-B14F-4D97-AF65-F5344CB8AC3E}">
        <p14:creationId xmlns:p14="http://schemas.microsoft.com/office/powerpoint/2010/main" val="171569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7C52D-81D6-8846-9C3D-9778FE29B8A4}"/>
              </a:ext>
            </a:extLst>
          </p:cNvPr>
          <p:cNvSpPr>
            <a:spLocks noGrp="1"/>
          </p:cNvSpPr>
          <p:nvPr>
            <p:ph type="title"/>
          </p:nvPr>
        </p:nvSpPr>
        <p:spPr/>
        <p:txBody>
          <a:bodyPr>
            <a:normAutofit/>
          </a:bodyPr>
          <a:lstStyle/>
          <a:p>
            <a:pPr algn="ctr"/>
            <a:r>
              <a:rPr lang="en-US" dirty="0"/>
              <a:t>Salary Equity/Compression and POP salaries</a:t>
            </a:r>
          </a:p>
        </p:txBody>
      </p:sp>
      <p:sp>
        <p:nvSpPr>
          <p:cNvPr id="3" name="Content Placeholder 2">
            <a:extLst>
              <a:ext uri="{FF2B5EF4-FFF2-40B4-BE49-F238E27FC236}">
                <a16:creationId xmlns:a16="http://schemas.microsoft.com/office/drawing/2014/main" id="{389B73AB-2F4D-E146-A28F-8B6873CDBBA2}"/>
              </a:ext>
            </a:extLst>
          </p:cNvPr>
          <p:cNvSpPr>
            <a:spLocks noGrp="1"/>
          </p:cNvSpPr>
          <p:nvPr>
            <p:ph idx="1"/>
          </p:nvPr>
        </p:nvSpPr>
        <p:spPr>
          <a:xfrm>
            <a:off x="838200" y="1825625"/>
            <a:ext cx="10623884" cy="4351338"/>
          </a:xfrm>
        </p:spPr>
        <p:txBody>
          <a:bodyPr>
            <a:normAutofit/>
          </a:bodyPr>
          <a:lstStyle/>
          <a:p>
            <a:r>
              <a:rPr lang="en-US" dirty="0"/>
              <a:t>POP salaries are extremely below standard tenure-track faculty members</a:t>
            </a:r>
          </a:p>
          <a:p>
            <a:r>
              <a:rPr lang="en-US" dirty="0"/>
              <a:t>POPS contribute a significant financial return to CALS (SCH and service) </a:t>
            </a:r>
          </a:p>
          <a:p>
            <a:r>
              <a:rPr lang="en-US" dirty="0"/>
              <a:t>POPS take on significant internal service loads which contribute to development of revenue generating programs, but thus spend less time in external service (regional and national professional leadership, committees, publishing and presenting at the regional and national level)</a:t>
            </a:r>
          </a:p>
          <a:p>
            <a:pPr lvl="1"/>
            <a:r>
              <a:rPr lang="en-US" dirty="0"/>
              <a:t>These external activities are valued in the promotion process </a:t>
            </a:r>
          </a:p>
          <a:p>
            <a:r>
              <a:rPr lang="en-US" dirty="0"/>
              <a:t>POPS deserve a one-time salary adjustment to establish equity in pay</a:t>
            </a:r>
          </a:p>
          <a:p>
            <a:pPr lvl="1"/>
            <a:r>
              <a:rPr lang="en-US" dirty="0"/>
              <a:t>further promotion-based raises will then place POPS at a level playing field with tenure track faculty</a:t>
            </a:r>
          </a:p>
          <a:p>
            <a:r>
              <a:rPr lang="en-US" dirty="0"/>
              <a:t>What is being done to insure POPs have time and resources for professional development and will be adequately paid for their contributions?</a:t>
            </a:r>
          </a:p>
          <a:p>
            <a:endParaRPr lang="en-US" dirty="0"/>
          </a:p>
          <a:p>
            <a:endParaRPr lang="en-US" dirty="0"/>
          </a:p>
        </p:txBody>
      </p:sp>
    </p:spTree>
    <p:extLst>
      <p:ext uri="{BB962C8B-B14F-4D97-AF65-F5344CB8AC3E}">
        <p14:creationId xmlns:p14="http://schemas.microsoft.com/office/powerpoint/2010/main" val="2419453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15588-E3BF-0E4C-B920-2F0CF87C4A66}"/>
              </a:ext>
            </a:extLst>
          </p:cNvPr>
          <p:cNvSpPr>
            <a:spLocks noGrp="1"/>
          </p:cNvSpPr>
          <p:nvPr>
            <p:ph type="title"/>
          </p:nvPr>
        </p:nvSpPr>
        <p:spPr/>
        <p:txBody>
          <a:bodyPr/>
          <a:lstStyle/>
          <a:p>
            <a:pPr algn="ctr"/>
            <a:r>
              <a:rPr lang="en-US" dirty="0"/>
              <a:t>Salary Equity/Compression</a:t>
            </a:r>
          </a:p>
        </p:txBody>
      </p:sp>
      <p:sp>
        <p:nvSpPr>
          <p:cNvPr id="3" name="Content Placeholder 2">
            <a:extLst>
              <a:ext uri="{FF2B5EF4-FFF2-40B4-BE49-F238E27FC236}">
                <a16:creationId xmlns:a16="http://schemas.microsoft.com/office/drawing/2014/main" id="{24DC54DD-562B-2243-BEFB-63B9F06385C1}"/>
              </a:ext>
            </a:extLst>
          </p:cNvPr>
          <p:cNvSpPr>
            <a:spLocks noGrp="1"/>
          </p:cNvSpPr>
          <p:nvPr>
            <p:ph idx="1"/>
          </p:nvPr>
        </p:nvSpPr>
        <p:spPr/>
        <p:txBody>
          <a:bodyPr>
            <a:normAutofit fontScale="92500"/>
          </a:bodyPr>
          <a:lstStyle/>
          <a:p>
            <a:r>
              <a:rPr lang="en-US" dirty="0"/>
              <a:t>How does the administration view regulation of salary equity within and across units?</a:t>
            </a:r>
          </a:p>
          <a:p>
            <a:pPr lvl="1"/>
            <a:r>
              <a:rPr lang="en-US" dirty="0"/>
              <a:t>There are faculty that make $200+K and others that make less than $70K. Are some worth 3 times more? Making few thousands more/less or even few tens is probably OK, but double and triple that is insane. We teach students, do research, bring money at reasonably the same rate and the level of disparity is not justifiable or fair. </a:t>
            </a:r>
          </a:p>
          <a:p>
            <a:pPr lvl="2"/>
            <a:r>
              <a:rPr lang="en-US" dirty="0"/>
              <a:t>This really saps any sense of loyalty to the College</a:t>
            </a:r>
          </a:p>
          <a:p>
            <a:pPr lvl="1"/>
            <a:r>
              <a:rPr lang="en-US" dirty="0"/>
              <a:t>Salary compression: going on job market to 'show our worth.’ takes time and effort and we feel </a:t>
            </a:r>
            <a:r>
              <a:rPr lang="en-US" dirty="0" err="1"/>
              <a:t>disingenous</a:t>
            </a:r>
            <a:r>
              <a:rPr lang="en-US" dirty="0"/>
              <a:t> trying to get an offer to improve our salary at UA-CALS. This wastes everyone’s time and creates loss of collaborators at other institutions when we don’t leave UA </a:t>
            </a:r>
          </a:p>
          <a:p>
            <a:pPr lvl="2"/>
            <a:r>
              <a:rPr lang="en-US" dirty="0"/>
              <a:t>When will there be a better way to adjust salaries of more senior faculty? </a:t>
            </a:r>
          </a:p>
          <a:p>
            <a:pPr lvl="1"/>
            <a:endParaRPr lang="en-US" dirty="0"/>
          </a:p>
        </p:txBody>
      </p:sp>
    </p:spTree>
    <p:extLst>
      <p:ext uri="{BB962C8B-B14F-4D97-AF65-F5344CB8AC3E}">
        <p14:creationId xmlns:p14="http://schemas.microsoft.com/office/powerpoint/2010/main" val="841199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B7BAE-7C29-0541-9F5E-FEBDEF4DD14D}"/>
              </a:ext>
            </a:extLst>
          </p:cNvPr>
          <p:cNvSpPr>
            <a:spLocks noGrp="1"/>
          </p:cNvSpPr>
          <p:nvPr>
            <p:ph type="title"/>
          </p:nvPr>
        </p:nvSpPr>
        <p:spPr/>
        <p:txBody>
          <a:bodyPr/>
          <a:lstStyle/>
          <a:p>
            <a:pPr algn="ctr"/>
            <a:r>
              <a:rPr lang="en-US" dirty="0"/>
              <a:t>Infrastructure</a:t>
            </a:r>
          </a:p>
        </p:txBody>
      </p:sp>
      <p:sp>
        <p:nvSpPr>
          <p:cNvPr id="3" name="Content Placeholder 2">
            <a:extLst>
              <a:ext uri="{FF2B5EF4-FFF2-40B4-BE49-F238E27FC236}">
                <a16:creationId xmlns:a16="http://schemas.microsoft.com/office/drawing/2014/main" id="{3F936A41-73C5-A042-A55D-32E4F7346A91}"/>
              </a:ext>
            </a:extLst>
          </p:cNvPr>
          <p:cNvSpPr>
            <a:spLocks noGrp="1"/>
          </p:cNvSpPr>
          <p:nvPr>
            <p:ph idx="1"/>
          </p:nvPr>
        </p:nvSpPr>
        <p:spPr/>
        <p:txBody>
          <a:bodyPr>
            <a:normAutofit/>
          </a:bodyPr>
          <a:lstStyle/>
          <a:p>
            <a:r>
              <a:rPr lang="en-US" dirty="0"/>
              <a:t>Building quality:</a:t>
            </a:r>
          </a:p>
          <a:p>
            <a:pPr lvl="1" fontAlgn="t"/>
            <a:r>
              <a:rPr lang="en-US" dirty="0"/>
              <a:t>CALS buildings are showing age and need serious revamping. I hate coming to my office, it is cold in the winter, hot in the summer, ugly, dark, and unappealing</a:t>
            </a:r>
          </a:p>
          <a:p>
            <a:pPr marL="0" indent="0" fontAlgn="t">
              <a:buNone/>
            </a:pPr>
            <a:endParaRPr lang="en-US" dirty="0"/>
          </a:p>
          <a:p>
            <a:pPr fontAlgn="t"/>
            <a:r>
              <a:rPr lang="en-US" dirty="0"/>
              <a:t>What plans does CALS have for renovations and building upgrades?  </a:t>
            </a:r>
          </a:p>
          <a:p>
            <a:pPr lvl="1" fontAlgn="t"/>
            <a:r>
              <a:rPr lang="en-US" dirty="0"/>
              <a:t>Replacement plans for aging buildings, wear of building materials (classroom/auditorium chairs, flooring, built in equipment, etc.)</a:t>
            </a:r>
          </a:p>
          <a:p>
            <a:pPr marL="0" indent="0" fontAlgn="t">
              <a:buNone/>
            </a:pPr>
            <a:r>
              <a:rPr lang="en-US" dirty="0"/>
              <a:t> </a:t>
            </a:r>
          </a:p>
          <a:p>
            <a:endParaRPr lang="en-US" dirty="0"/>
          </a:p>
        </p:txBody>
      </p:sp>
    </p:spTree>
    <p:extLst>
      <p:ext uri="{BB962C8B-B14F-4D97-AF65-F5344CB8AC3E}">
        <p14:creationId xmlns:p14="http://schemas.microsoft.com/office/powerpoint/2010/main" val="219980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33918-1852-4F48-963C-50A5425D1B6B}"/>
              </a:ext>
            </a:extLst>
          </p:cNvPr>
          <p:cNvSpPr>
            <a:spLocks noGrp="1"/>
          </p:cNvSpPr>
          <p:nvPr>
            <p:ph type="title"/>
          </p:nvPr>
        </p:nvSpPr>
        <p:spPr/>
        <p:txBody>
          <a:bodyPr/>
          <a:lstStyle/>
          <a:p>
            <a:pPr algn="ctr"/>
            <a:r>
              <a:rPr lang="en-US" dirty="0"/>
              <a:t>Class Schedules</a:t>
            </a:r>
          </a:p>
        </p:txBody>
      </p:sp>
      <p:sp>
        <p:nvSpPr>
          <p:cNvPr id="3" name="Content Placeholder 2">
            <a:extLst>
              <a:ext uri="{FF2B5EF4-FFF2-40B4-BE49-F238E27FC236}">
                <a16:creationId xmlns:a16="http://schemas.microsoft.com/office/drawing/2014/main" id="{1665D2F5-D5E3-7F46-A87C-2B84B6FD1221}"/>
              </a:ext>
            </a:extLst>
          </p:cNvPr>
          <p:cNvSpPr>
            <a:spLocks noGrp="1"/>
          </p:cNvSpPr>
          <p:nvPr>
            <p:ph idx="1"/>
          </p:nvPr>
        </p:nvSpPr>
        <p:spPr/>
        <p:txBody>
          <a:bodyPr/>
          <a:lstStyle/>
          <a:p>
            <a:r>
              <a:rPr lang="en-US" dirty="0"/>
              <a:t>Is there consideration of specialized Unit course scheduling?</a:t>
            </a:r>
          </a:p>
          <a:p>
            <a:pPr lvl="1"/>
            <a:r>
              <a:rPr lang="en-US" dirty="0"/>
              <a:t>For example, for students attempting to gain real-world experience, especially for Retail majors, a Monday - Thursday schedule would help students wanting to work in retail to gain experience, while attending the UA classes</a:t>
            </a:r>
          </a:p>
          <a:p>
            <a:endParaRPr lang="en-US" dirty="0"/>
          </a:p>
        </p:txBody>
      </p:sp>
    </p:spTree>
    <p:extLst>
      <p:ext uri="{BB962C8B-B14F-4D97-AF65-F5344CB8AC3E}">
        <p14:creationId xmlns:p14="http://schemas.microsoft.com/office/powerpoint/2010/main" val="2300374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333E7-FE2A-7A4A-A59F-0C29B0F04D1A}"/>
              </a:ext>
            </a:extLst>
          </p:cNvPr>
          <p:cNvSpPr>
            <a:spLocks noGrp="1"/>
          </p:cNvSpPr>
          <p:nvPr>
            <p:ph type="title"/>
          </p:nvPr>
        </p:nvSpPr>
        <p:spPr/>
        <p:txBody>
          <a:bodyPr/>
          <a:lstStyle/>
          <a:p>
            <a:pPr algn="ctr"/>
            <a:r>
              <a:rPr lang="en-US" dirty="0"/>
              <a:t>Thank you for attending or listening!</a:t>
            </a:r>
          </a:p>
        </p:txBody>
      </p:sp>
      <p:sp>
        <p:nvSpPr>
          <p:cNvPr id="3" name="Content Placeholder 2">
            <a:extLst>
              <a:ext uri="{FF2B5EF4-FFF2-40B4-BE49-F238E27FC236}">
                <a16:creationId xmlns:a16="http://schemas.microsoft.com/office/drawing/2014/main" id="{49BF334C-58E0-3841-B049-BAC1DF3F5BF0}"/>
              </a:ext>
            </a:extLst>
          </p:cNvPr>
          <p:cNvSpPr>
            <a:spLocks noGrp="1"/>
          </p:cNvSpPr>
          <p:nvPr>
            <p:ph idx="1"/>
          </p:nvPr>
        </p:nvSpPr>
        <p:spPr/>
        <p:txBody>
          <a:bodyPr>
            <a:normAutofit lnSpcReduction="10000"/>
          </a:bodyPr>
          <a:lstStyle/>
          <a:p>
            <a:r>
              <a:rPr lang="en-US" dirty="0"/>
              <a:t>Thanks to the EC for participating in the FC Fall Town Hall</a:t>
            </a:r>
          </a:p>
          <a:p>
            <a:r>
              <a:rPr lang="en-US" dirty="0"/>
              <a:t>Thanks to the CALS staff for organizing, streaming and recording the Town Hall</a:t>
            </a:r>
          </a:p>
          <a:p>
            <a:r>
              <a:rPr lang="en-US" dirty="0"/>
              <a:t>Thanks to faculty for participating</a:t>
            </a:r>
          </a:p>
          <a:p>
            <a:r>
              <a:rPr lang="en-US" dirty="0"/>
              <a:t>We will have a follow up survey for you to provide feedback</a:t>
            </a:r>
            <a:br>
              <a:rPr lang="en-US" dirty="0"/>
            </a:br>
            <a:br>
              <a:rPr lang="en-US" dirty="0"/>
            </a:br>
            <a:endParaRPr lang="en-US" dirty="0"/>
          </a:p>
          <a:p>
            <a:pPr algn="ctr"/>
            <a:r>
              <a:rPr lang="en-US" dirty="0"/>
              <a:t>Please join us at the ALOFT hotel (corner of Speedway and Campbell from 4:30-6:00 pm today for our Fall Faculty Mixer </a:t>
            </a:r>
          </a:p>
        </p:txBody>
      </p:sp>
    </p:spTree>
    <p:extLst>
      <p:ext uri="{BB962C8B-B14F-4D97-AF65-F5344CB8AC3E}">
        <p14:creationId xmlns:p14="http://schemas.microsoft.com/office/powerpoint/2010/main" val="178610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B9037-F3CD-1446-B433-C599399007CC}"/>
              </a:ext>
            </a:extLst>
          </p:cNvPr>
          <p:cNvSpPr>
            <a:spLocks noGrp="1"/>
          </p:cNvSpPr>
          <p:nvPr>
            <p:ph type="title"/>
          </p:nvPr>
        </p:nvSpPr>
        <p:spPr/>
        <p:txBody>
          <a:bodyPr/>
          <a:lstStyle/>
          <a:p>
            <a:pPr algn="ctr"/>
            <a:r>
              <a:rPr lang="en-US" dirty="0"/>
              <a:t>A Big Thank You to the Dean and CALS EC</a:t>
            </a:r>
          </a:p>
        </p:txBody>
      </p:sp>
      <p:sp>
        <p:nvSpPr>
          <p:cNvPr id="3" name="Content Placeholder 2">
            <a:extLst>
              <a:ext uri="{FF2B5EF4-FFF2-40B4-BE49-F238E27FC236}">
                <a16:creationId xmlns:a16="http://schemas.microsoft.com/office/drawing/2014/main" id="{D891E281-4490-8749-8AE3-16329B0E04FF}"/>
              </a:ext>
            </a:extLst>
          </p:cNvPr>
          <p:cNvSpPr>
            <a:spLocks noGrp="1"/>
          </p:cNvSpPr>
          <p:nvPr>
            <p:ph idx="1"/>
          </p:nvPr>
        </p:nvSpPr>
        <p:spPr/>
        <p:txBody>
          <a:bodyPr>
            <a:normAutofit/>
          </a:bodyPr>
          <a:lstStyle/>
          <a:p>
            <a:r>
              <a:rPr lang="en-US" dirty="0"/>
              <a:t>The Faculty Council want to thank the CALS Administration for agreeing to this forum</a:t>
            </a:r>
          </a:p>
          <a:p>
            <a:r>
              <a:rPr lang="en-US" dirty="0"/>
              <a:t>CALS is recognized for using best practices in faculty governance by supporting our Faculty Council as a faculty-elected body</a:t>
            </a:r>
          </a:p>
          <a:p>
            <a:r>
              <a:rPr lang="en-US" dirty="0"/>
              <a:t>Thanks to all who submitted questions for this forum</a:t>
            </a:r>
          </a:p>
          <a:p>
            <a:r>
              <a:rPr lang="en-US" dirty="0"/>
              <a:t>The Town Hall is being live-streamed and recorded for broad access</a:t>
            </a:r>
          </a:p>
          <a:p>
            <a:r>
              <a:rPr lang="en-US" dirty="0"/>
              <a:t>Please join us later today for a Faculty Mixer from 4:30 – 6:00 PM at the Aloft Tucson University hotel, 1900 E Speedway Blvd</a:t>
            </a:r>
          </a:p>
          <a:p>
            <a:pPr marL="0" indent="0">
              <a:buNone/>
            </a:pPr>
            <a:endParaRPr lang="en-US" dirty="0"/>
          </a:p>
        </p:txBody>
      </p:sp>
    </p:spTree>
    <p:extLst>
      <p:ext uri="{BB962C8B-B14F-4D97-AF65-F5344CB8AC3E}">
        <p14:creationId xmlns:p14="http://schemas.microsoft.com/office/powerpoint/2010/main" val="73713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7DCAE-BD1D-F14B-8FBD-CDE85C518CF6}"/>
              </a:ext>
            </a:extLst>
          </p:cNvPr>
          <p:cNvSpPr>
            <a:spLocks noGrp="1"/>
          </p:cNvSpPr>
          <p:nvPr>
            <p:ph type="title"/>
          </p:nvPr>
        </p:nvSpPr>
        <p:spPr/>
        <p:txBody>
          <a:bodyPr/>
          <a:lstStyle/>
          <a:p>
            <a:pPr algn="ctr"/>
            <a:r>
              <a:rPr lang="en-US" dirty="0"/>
              <a:t>Format</a:t>
            </a:r>
          </a:p>
        </p:txBody>
      </p:sp>
      <p:sp>
        <p:nvSpPr>
          <p:cNvPr id="3" name="Content Placeholder 2">
            <a:extLst>
              <a:ext uri="{FF2B5EF4-FFF2-40B4-BE49-F238E27FC236}">
                <a16:creationId xmlns:a16="http://schemas.microsoft.com/office/drawing/2014/main" id="{03F6387A-80C0-7749-A757-6295F6BF9583}"/>
              </a:ext>
            </a:extLst>
          </p:cNvPr>
          <p:cNvSpPr>
            <a:spLocks noGrp="1"/>
          </p:cNvSpPr>
          <p:nvPr>
            <p:ph idx="1"/>
          </p:nvPr>
        </p:nvSpPr>
        <p:spPr/>
        <p:txBody>
          <a:bodyPr>
            <a:normAutofit fontScale="85000" lnSpcReduction="20000"/>
          </a:bodyPr>
          <a:lstStyle/>
          <a:p>
            <a:r>
              <a:rPr lang="en-US" dirty="0"/>
              <a:t>Questions were requested from CALS faculty</a:t>
            </a:r>
          </a:p>
          <a:p>
            <a:pPr lvl="1"/>
            <a:r>
              <a:rPr lang="en-US" dirty="0"/>
              <a:t>Direct submission via Unit Faculty Council representatives</a:t>
            </a:r>
          </a:p>
          <a:p>
            <a:pPr lvl="1"/>
            <a:r>
              <a:rPr lang="en-US" dirty="0"/>
              <a:t>Submission via a </a:t>
            </a:r>
            <a:r>
              <a:rPr lang="en-US" dirty="0" err="1"/>
              <a:t>Surveymonkey</a:t>
            </a:r>
            <a:r>
              <a:rPr lang="en-US" dirty="0"/>
              <a:t> questionnaire</a:t>
            </a:r>
            <a:br>
              <a:rPr lang="en-US" dirty="0"/>
            </a:br>
            <a:r>
              <a:rPr lang="en-US" dirty="0"/>
              <a:t> </a:t>
            </a:r>
          </a:p>
          <a:p>
            <a:r>
              <a:rPr lang="en-US" dirty="0"/>
              <a:t>Questions were compiled and categorized</a:t>
            </a:r>
          </a:p>
          <a:p>
            <a:pPr lvl="1"/>
            <a:r>
              <a:rPr lang="en-US" dirty="0"/>
              <a:t>Categories are </a:t>
            </a:r>
          </a:p>
          <a:p>
            <a:pPr lvl="1"/>
            <a:r>
              <a:rPr lang="en-US" dirty="0"/>
              <a:t>CALS/Division Administration</a:t>
            </a:r>
          </a:p>
          <a:p>
            <a:pPr lvl="1"/>
            <a:r>
              <a:rPr lang="en-US" dirty="0"/>
              <a:t>Workload Priorities</a:t>
            </a:r>
          </a:p>
          <a:p>
            <a:pPr lvl="1"/>
            <a:r>
              <a:rPr lang="en-US" dirty="0"/>
              <a:t>Salary Equity/Compression and POP salaries</a:t>
            </a:r>
          </a:p>
          <a:p>
            <a:pPr lvl="1"/>
            <a:r>
              <a:rPr lang="en-US" dirty="0"/>
              <a:t>Teaching-scheduling</a:t>
            </a:r>
          </a:p>
          <a:p>
            <a:pPr lvl="1"/>
            <a:r>
              <a:rPr lang="en-US" dirty="0"/>
              <a:t>Infrastructure</a:t>
            </a:r>
          </a:p>
          <a:p>
            <a:pPr lvl="1"/>
            <a:endParaRPr lang="en-US" dirty="0"/>
          </a:p>
        </p:txBody>
      </p:sp>
    </p:spTree>
    <p:extLst>
      <p:ext uri="{BB962C8B-B14F-4D97-AF65-F5344CB8AC3E}">
        <p14:creationId xmlns:p14="http://schemas.microsoft.com/office/powerpoint/2010/main" val="3882276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039D8-0240-6E42-BFFC-EA762FA5E129}"/>
              </a:ext>
            </a:extLst>
          </p:cNvPr>
          <p:cNvSpPr>
            <a:spLocks noGrp="1"/>
          </p:cNvSpPr>
          <p:nvPr>
            <p:ph type="title"/>
          </p:nvPr>
        </p:nvSpPr>
        <p:spPr/>
        <p:txBody>
          <a:bodyPr/>
          <a:lstStyle/>
          <a:p>
            <a:pPr algn="ctr"/>
            <a:r>
              <a:rPr lang="en-US" dirty="0"/>
              <a:t>CALS Administration Section</a:t>
            </a:r>
          </a:p>
        </p:txBody>
      </p:sp>
      <p:sp>
        <p:nvSpPr>
          <p:cNvPr id="3" name="Content Placeholder 2">
            <a:extLst>
              <a:ext uri="{FF2B5EF4-FFF2-40B4-BE49-F238E27FC236}">
                <a16:creationId xmlns:a16="http://schemas.microsoft.com/office/drawing/2014/main" id="{62D58857-E151-4D45-8B93-022465A9A328}"/>
              </a:ext>
            </a:extLst>
          </p:cNvPr>
          <p:cNvSpPr>
            <a:spLocks noGrp="1"/>
          </p:cNvSpPr>
          <p:nvPr>
            <p:ph idx="1"/>
          </p:nvPr>
        </p:nvSpPr>
        <p:spPr/>
        <p:txBody>
          <a:bodyPr/>
          <a:lstStyle/>
          <a:p>
            <a:pPr marL="0" indent="0">
              <a:buNone/>
            </a:pPr>
            <a:r>
              <a:rPr lang="en-US" u="sng" dirty="0"/>
              <a:t>CALS/Division Administration</a:t>
            </a:r>
            <a:endParaRPr lang="en-US" dirty="0"/>
          </a:p>
          <a:p>
            <a:pPr lvl="0"/>
            <a:r>
              <a:rPr lang="en-US" dirty="0"/>
              <a:t>The Division Structure and clarity about what the ALVSCE is.</a:t>
            </a:r>
          </a:p>
          <a:p>
            <a:pPr lvl="0"/>
            <a:r>
              <a:rPr lang="en-US" dirty="0"/>
              <a:t>Why was it done, what are the implications?</a:t>
            </a:r>
          </a:p>
          <a:p>
            <a:pPr lvl="0"/>
            <a:r>
              <a:rPr lang="en-US" dirty="0"/>
              <a:t>Why is Cooperative Extension now separate from CALS? </a:t>
            </a:r>
          </a:p>
          <a:p>
            <a:pPr lvl="0"/>
            <a:r>
              <a:rPr lang="en-US" dirty="0"/>
              <a:t>How does this impact CE specialists that are within CALS units?</a:t>
            </a:r>
          </a:p>
          <a:p>
            <a:pPr marL="0" lvl="0" indent="0">
              <a:buNone/>
            </a:pPr>
            <a:endParaRPr lang="en-US" dirty="0"/>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2452192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C811E-64A4-8E4D-B615-88C671500236}"/>
              </a:ext>
            </a:extLst>
          </p:cNvPr>
          <p:cNvSpPr>
            <a:spLocks noGrp="1"/>
          </p:cNvSpPr>
          <p:nvPr>
            <p:ph type="title"/>
          </p:nvPr>
        </p:nvSpPr>
        <p:spPr/>
        <p:txBody>
          <a:bodyPr/>
          <a:lstStyle/>
          <a:p>
            <a:pPr algn="ctr"/>
            <a:r>
              <a:rPr lang="en-US" dirty="0"/>
              <a:t>CALS Administration-leadership	</a:t>
            </a:r>
          </a:p>
        </p:txBody>
      </p:sp>
      <p:sp>
        <p:nvSpPr>
          <p:cNvPr id="3" name="Content Placeholder 2">
            <a:extLst>
              <a:ext uri="{FF2B5EF4-FFF2-40B4-BE49-F238E27FC236}">
                <a16:creationId xmlns:a16="http://schemas.microsoft.com/office/drawing/2014/main" id="{B7286117-F1AF-FD48-A103-ED2E6A1A72B4}"/>
              </a:ext>
            </a:extLst>
          </p:cNvPr>
          <p:cNvSpPr>
            <a:spLocks noGrp="1"/>
          </p:cNvSpPr>
          <p:nvPr>
            <p:ph idx="1"/>
          </p:nvPr>
        </p:nvSpPr>
        <p:spPr/>
        <p:txBody>
          <a:bodyPr/>
          <a:lstStyle/>
          <a:p>
            <a:pPr lvl="0"/>
            <a:r>
              <a:rPr lang="en-US" dirty="0"/>
              <a:t>Is there consideration for term limits for administrator positions?</a:t>
            </a:r>
          </a:p>
          <a:p>
            <a:pPr lvl="0"/>
            <a:r>
              <a:rPr lang="en-US" dirty="0"/>
              <a:t>What can CALS do about the dominance of white males in leadership positions throughout the College?</a:t>
            </a:r>
          </a:p>
          <a:p>
            <a:pPr marL="0" indent="0">
              <a:buNone/>
            </a:pPr>
            <a:endParaRPr lang="en-US" dirty="0"/>
          </a:p>
        </p:txBody>
      </p:sp>
    </p:spTree>
    <p:extLst>
      <p:ext uri="{BB962C8B-B14F-4D97-AF65-F5344CB8AC3E}">
        <p14:creationId xmlns:p14="http://schemas.microsoft.com/office/powerpoint/2010/main" val="542859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8065F-BDA3-4E41-8643-A3F7442C0536}"/>
              </a:ext>
            </a:extLst>
          </p:cNvPr>
          <p:cNvSpPr>
            <a:spLocks noGrp="1"/>
          </p:cNvSpPr>
          <p:nvPr>
            <p:ph type="title"/>
          </p:nvPr>
        </p:nvSpPr>
        <p:spPr/>
        <p:txBody>
          <a:bodyPr/>
          <a:lstStyle/>
          <a:p>
            <a:pPr algn="ctr"/>
            <a:r>
              <a:rPr lang="en-US" dirty="0"/>
              <a:t>CALS/ALSCVE Administration</a:t>
            </a:r>
          </a:p>
        </p:txBody>
      </p:sp>
      <p:sp>
        <p:nvSpPr>
          <p:cNvPr id="3" name="Content Placeholder 2">
            <a:extLst>
              <a:ext uri="{FF2B5EF4-FFF2-40B4-BE49-F238E27FC236}">
                <a16:creationId xmlns:a16="http://schemas.microsoft.com/office/drawing/2014/main" id="{091E83B1-8CBC-164E-87B6-A0B371BD34CA}"/>
              </a:ext>
            </a:extLst>
          </p:cNvPr>
          <p:cNvSpPr>
            <a:spLocks noGrp="1"/>
          </p:cNvSpPr>
          <p:nvPr>
            <p:ph idx="1"/>
          </p:nvPr>
        </p:nvSpPr>
        <p:spPr/>
        <p:txBody>
          <a:bodyPr/>
          <a:lstStyle/>
          <a:p>
            <a:r>
              <a:rPr lang="en-US" dirty="0"/>
              <a:t>Faculty are concerned that the focus on establishing the Veterinary school is negatively impacting the College. What is the status and timeline for the Vet School?  Faculty and Administrative hiring?  Will CALS faculty teaching loads be impacted by Vet school students?</a:t>
            </a:r>
          </a:p>
          <a:p>
            <a:endParaRPr lang="en-US" dirty="0"/>
          </a:p>
        </p:txBody>
      </p:sp>
    </p:spTree>
    <p:extLst>
      <p:ext uri="{BB962C8B-B14F-4D97-AF65-F5344CB8AC3E}">
        <p14:creationId xmlns:p14="http://schemas.microsoft.com/office/powerpoint/2010/main" val="1747173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D2417-4DEC-7B44-A7ED-1629F4ADF183}"/>
              </a:ext>
            </a:extLst>
          </p:cNvPr>
          <p:cNvSpPr>
            <a:spLocks noGrp="1"/>
          </p:cNvSpPr>
          <p:nvPr>
            <p:ph type="title"/>
          </p:nvPr>
        </p:nvSpPr>
        <p:spPr/>
        <p:txBody>
          <a:bodyPr/>
          <a:lstStyle/>
          <a:p>
            <a:r>
              <a:rPr lang="en-US" dirty="0"/>
              <a:t>Oversight of Unit Equity</a:t>
            </a:r>
          </a:p>
        </p:txBody>
      </p:sp>
      <p:sp>
        <p:nvSpPr>
          <p:cNvPr id="3" name="Content Placeholder 2">
            <a:extLst>
              <a:ext uri="{FF2B5EF4-FFF2-40B4-BE49-F238E27FC236}">
                <a16:creationId xmlns:a16="http://schemas.microsoft.com/office/drawing/2014/main" id="{55481D28-028B-F447-B8C2-73FD2D5BAB5E}"/>
              </a:ext>
            </a:extLst>
          </p:cNvPr>
          <p:cNvSpPr>
            <a:spLocks noGrp="1"/>
          </p:cNvSpPr>
          <p:nvPr>
            <p:ph idx="1"/>
          </p:nvPr>
        </p:nvSpPr>
        <p:spPr/>
        <p:txBody>
          <a:bodyPr>
            <a:normAutofit fontScale="92500" lnSpcReduction="10000"/>
          </a:bodyPr>
          <a:lstStyle/>
          <a:p>
            <a:pPr lvl="0" fontAlgn="t"/>
            <a:r>
              <a:rPr lang="en-US" dirty="0"/>
              <a:t>How does CALS insure consistency in evaluations and workloads both within a department and between departments?</a:t>
            </a:r>
          </a:p>
          <a:p>
            <a:pPr lvl="0" fontAlgn="t"/>
            <a:r>
              <a:rPr lang="en-US" dirty="0"/>
              <a:t>Does the administration think they should oversee standardization of publication productivity across units?</a:t>
            </a:r>
          </a:p>
          <a:p>
            <a:pPr lvl="0"/>
            <a:r>
              <a:rPr lang="en-US" dirty="0"/>
              <a:t>What about teaching workloads? </a:t>
            </a:r>
          </a:p>
          <a:p>
            <a:pPr lvl="1"/>
            <a:r>
              <a:rPr lang="en-US" dirty="0"/>
              <a:t>Traditionally this has been left up to the units?</a:t>
            </a:r>
          </a:p>
          <a:p>
            <a:r>
              <a:rPr lang="en-US" dirty="0"/>
              <a:t>What is the status of the University review of RCM?</a:t>
            </a:r>
          </a:p>
          <a:p>
            <a:pPr lvl="1"/>
            <a:r>
              <a:rPr lang="en-US" dirty="0"/>
              <a:t>How might this impact teaching in the College (focus on large courses that bring in most revenue vs. specialized courses that upper-division students need)?</a:t>
            </a:r>
          </a:p>
          <a:p>
            <a:pPr marL="0" indent="0">
              <a:buNone/>
            </a:pPr>
            <a:endParaRPr lang="en-US" dirty="0"/>
          </a:p>
          <a:p>
            <a:endParaRPr lang="en-US" dirty="0"/>
          </a:p>
        </p:txBody>
      </p:sp>
    </p:spTree>
    <p:extLst>
      <p:ext uri="{BB962C8B-B14F-4D97-AF65-F5344CB8AC3E}">
        <p14:creationId xmlns:p14="http://schemas.microsoft.com/office/powerpoint/2010/main" val="998329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EEABB-12F1-6240-AF20-FCC73858EA32}"/>
              </a:ext>
            </a:extLst>
          </p:cNvPr>
          <p:cNvSpPr>
            <a:spLocks noGrp="1"/>
          </p:cNvSpPr>
          <p:nvPr>
            <p:ph type="title"/>
          </p:nvPr>
        </p:nvSpPr>
        <p:spPr/>
        <p:txBody>
          <a:bodyPr/>
          <a:lstStyle/>
          <a:p>
            <a:pPr algn="ctr"/>
            <a:r>
              <a:rPr lang="en-US" dirty="0"/>
              <a:t>Oversight of Unit Equity (continued)</a:t>
            </a:r>
          </a:p>
        </p:txBody>
      </p:sp>
      <p:sp>
        <p:nvSpPr>
          <p:cNvPr id="3" name="Content Placeholder 2">
            <a:extLst>
              <a:ext uri="{FF2B5EF4-FFF2-40B4-BE49-F238E27FC236}">
                <a16:creationId xmlns:a16="http://schemas.microsoft.com/office/drawing/2014/main" id="{E58B39E0-65A5-2B47-AD65-14E8C202520A}"/>
              </a:ext>
            </a:extLst>
          </p:cNvPr>
          <p:cNvSpPr>
            <a:spLocks noGrp="1"/>
          </p:cNvSpPr>
          <p:nvPr>
            <p:ph idx="1"/>
          </p:nvPr>
        </p:nvSpPr>
        <p:spPr/>
        <p:txBody>
          <a:bodyPr/>
          <a:lstStyle/>
          <a:p>
            <a:r>
              <a:rPr lang="en-US" dirty="0"/>
              <a:t>Why is there disparity between departments regarding access to internal funds for faculty start-up packages?  </a:t>
            </a:r>
          </a:p>
          <a:p>
            <a:endParaRPr lang="en-US" dirty="0"/>
          </a:p>
        </p:txBody>
      </p:sp>
    </p:spTree>
    <p:extLst>
      <p:ext uri="{BB962C8B-B14F-4D97-AF65-F5344CB8AC3E}">
        <p14:creationId xmlns:p14="http://schemas.microsoft.com/office/powerpoint/2010/main" val="4244709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836E42-CDBE-9044-A940-40FD4120E849}"/>
              </a:ext>
            </a:extLst>
          </p:cNvPr>
          <p:cNvSpPr>
            <a:spLocks noGrp="1"/>
          </p:cNvSpPr>
          <p:nvPr>
            <p:ph type="title"/>
          </p:nvPr>
        </p:nvSpPr>
        <p:spPr/>
        <p:txBody>
          <a:bodyPr/>
          <a:lstStyle/>
          <a:p>
            <a:pPr algn="ctr"/>
            <a:r>
              <a:rPr lang="en-US" dirty="0"/>
              <a:t>Workload Priorities-1</a:t>
            </a:r>
          </a:p>
        </p:txBody>
      </p:sp>
      <p:sp>
        <p:nvSpPr>
          <p:cNvPr id="3" name="Content Placeholder 2">
            <a:extLst>
              <a:ext uri="{FF2B5EF4-FFF2-40B4-BE49-F238E27FC236}">
                <a16:creationId xmlns:a16="http://schemas.microsoft.com/office/drawing/2014/main" id="{0D9F5484-EAE1-E04D-ABB3-6F9F19BF9DCF}"/>
              </a:ext>
            </a:extLst>
          </p:cNvPr>
          <p:cNvSpPr>
            <a:spLocks noGrp="1"/>
          </p:cNvSpPr>
          <p:nvPr>
            <p:ph idx="1"/>
          </p:nvPr>
        </p:nvSpPr>
        <p:spPr/>
        <p:txBody>
          <a:bodyPr>
            <a:normAutofit fontScale="92500" lnSpcReduction="20000"/>
          </a:bodyPr>
          <a:lstStyle/>
          <a:p>
            <a:r>
              <a:rPr lang="en-US" dirty="0"/>
              <a:t>Graduate Student Support</a:t>
            </a:r>
          </a:p>
          <a:p>
            <a:pPr lvl="1" fontAlgn="t"/>
            <a:r>
              <a:rPr lang="en-US" dirty="0"/>
              <a:t>The lack of support for graduate students in terms of TAs or RAs is a long running problems in developing a robust research program. This has several effects </a:t>
            </a:r>
          </a:p>
          <a:p>
            <a:pPr lvl="2" fontAlgn="t"/>
            <a:r>
              <a:rPr lang="en-US" dirty="0"/>
              <a:t>1) reduced time that can be spent on focused research (by students and faculty) </a:t>
            </a:r>
          </a:p>
          <a:p>
            <a:pPr lvl="2" fontAlgn="t"/>
            <a:r>
              <a:rPr lang="en-US" dirty="0"/>
              <a:t>2) students end up switching between projects as different short term funding opportunities come up</a:t>
            </a:r>
          </a:p>
          <a:p>
            <a:pPr lvl="2" fontAlgn="t"/>
            <a:r>
              <a:rPr lang="en-US" dirty="0"/>
              <a:t>3) the precarious nature of graduate student funding excludes students who cannot afford to "volunteer" - this includes first generation students and students from traditionally underrepresented backgrounds </a:t>
            </a:r>
          </a:p>
          <a:p>
            <a:pPr fontAlgn="t"/>
            <a:r>
              <a:rPr lang="en-US" dirty="0"/>
              <a:t>It’s very difficult to attract great grad students without funding for them</a:t>
            </a:r>
          </a:p>
          <a:p>
            <a:pPr lvl="0" fontAlgn="t"/>
            <a:r>
              <a:rPr lang="en-US" dirty="0"/>
              <a:t>What is CALS doing to improve support?</a:t>
            </a:r>
          </a:p>
          <a:p>
            <a:pPr lvl="0" fontAlgn="t"/>
            <a:r>
              <a:rPr lang="en-US" dirty="0"/>
              <a:t>What is CALS doing to increase enrollment of underrepresented groups?</a:t>
            </a:r>
          </a:p>
          <a:p>
            <a:endParaRPr lang="en-US" dirty="0"/>
          </a:p>
        </p:txBody>
      </p:sp>
    </p:spTree>
    <p:extLst>
      <p:ext uri="{BB962C8B-B14F-4D97-AF65-F5344CB8AC3E}">
        <p14:creationId xmlns:p14="http://schemas.microsoft.com/office/powerpoint/2010/main" val="411922036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124</TotalTime>
  <Words>1006</Words>
  <Application>Microsoft Macintosh PowerPoint</Application>
  <PresentationFormat>Widescreen</PresentationFormat>
  <Paragraphs>88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Gill Sans MT</vt:lpstr>
      <vt:lpstr>Gallery</vt:lpstr>
      <vt:lpstr>Fall 2018 Faculty Council Town Hall with the CALS Executive Council </vt:lpstr>
      <vt:lpstr>A Big Thank You to the Dean and CALS EC</vt:lpstr>
      <vt:lpstr>Format</vt:lpstr>
      <vt:lpstr>CALS Administration Section</vt:lpstr>
      <vt:lpstr>CALS Administration-leadership </vt:lpstr>
      <vt:lpstr>CALS/ALSCVE Administration</vt:lpstr>
      <vt:lpstr>Oversight of Unit Equity</vt:lpstr>
      <vt:lpstr>Oversight of Unit Equity (continued)</vt:lpstr>
      <vt:lpstr>Workload Priorities-1</vt:lpstr>
      <vt:lpstr>Workload Priorities -2</vt:lpstr>
      <vt:lpstr>Salary Equity/Compression and POP salaries</vt:lpstr>
      <vt:lpstr>Salary Equity/Compression</vt:lpstr>
      <vt:lpstr>Infrastructure</vt:lpstr>
      <vt:lpstr>Class Schedules</vt:lpstr>
      <vt:lpstr>Thank you for attending or listening!</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2018 Faculty Council Town Hall with the CALS Executive Council </dc:title>
  <dc:creator>Orbach, Marc Joel - (orbachmj)</dc:creator>
  <cp:lastModifiedBy>Orbach, Marc Joel - (orbachmj)</cp:lastModifiedBy>
  <cp:revision>14</cp:revision>
  <cp:lastPrinted>2018-11-19T18:55:54Z</cp:lastPrinted>
  <dcterms:created xsi:type="dcterms:W3CDTF">2018-11-19T14:41:08Z</dcterms:created>
  <dcterms:modified xsi:type="dcterms:W3CDTF">2018-11-19T18:58:41Z</dcterms:modified>
</cp:coreProperties>
</file>