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forge, Kelly Lynne - (kdelforge)" initials="DKL-(" lastIdx="1" clrIdx="0">
    <p:extLst>
      <p:ext uri="{19B8F6BF-5375-455C-9EA6-DF929625EA0E}">
        <p15:presenceInfo xmlns:p15="http://schemas.microsoft.com/office/powerpoint/2012/main" userId="S-1-5-21-3885614643-332083874-814631590-9198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0520"/>
    <a:srgbClr val="6F868D"/>
    <a:srgbClr val="333333"/>
    <a:srgbClr val="C8D9D8"/>
    <a:srgbClr val="0C2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19628-F2B4-4DD2-9F02-3B97917F2E26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448C3-A7CC-4CC8-A7C6-559C578D2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63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BF647-0558-467E-B1F6-C8DE46D2DC78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9A5B-F67D-40B4-AFFC-58F90DF71B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344319"/>
          </a:xfrm>
        </p:spPr>
        <p:txBody>
          <a:bodyPr/>
          <a:lstStyle>
            <a:lvl1pPr marL="0" indent="0" algn="ctr">
              <a:buNone/>
              <a:defRPr>
                <a:solidFill>
                  <a:srgbClr val="6F86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Sample text or subtitle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6812" y="5729514"/>
            <a:ext cx="2256972" cy="1128486"/>
          </a:xfrm>
          <a:prstGeom prst="rect">
            <a:avLst/>
          </a:prstGeom>
        </p:spPr>
      </p:pic>
      <p:pic>
        <p:nvPicPr>
          <p:cNvPr id="8" name="Picture 7" descr="triangles_2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723" y="1977326"/>
            <a:ext cx="606552" cy="8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206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765443" y="2240801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3"/>
          </p:nvPr>
        </p:nvSpPr>
        <p:spPr>
          <a:xfrm>
            <a:off x="4723271" y="2240801"/>
            <a:ext cx="3599264" cy="2971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20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dirty="0" smtClean="0">
                <a:solidFill>
                  <a:srgbClr val="0C234B"/>
                </a:solidFill>
              </a:rPr>
              <a:t>SAMPLE HEADER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930172" y="2696278"/>
            <a:ext cx="3845859" cy="1418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1" hasCustomPrompt="1"/>
          </p:nvPr>
        </p:nvSpPr>
        <p:spPr>
          <a:xfrm>
            <a:off x="909957" y="2355445"/>
            <a:ext cx="3845859" cy="35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AB0520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PARAGRAPH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2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p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dirty="0" smtClean="0">
                <a:solidFill>
                  <a:srgbClr val="0C234B"/>
                </a:solidFill>
              </a:rPr>
              <a:t>SAMPLE HEADER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987377" y="2003330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3" hasCustomPrompt="1"/>
          </p:nvPr>
        </p:nvSpPr>
        <p:spPr>
          <a:xfrm>
            <a:off x="4772589" y="2003330"/>
            <a:ext cx="3377331" cy="2929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23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dirty="0" smtClean="0">
                <a:solidFill>
                  <a:srgbClr val="0C234B"/>
                </a:solidFill>
              </a:rPr>
              <a:t>SAMPLE HEADER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1209963" y="2875352"/>
            <a:ext cx="6467763" cy="1314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97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85291" y="0"/>
            <a:ext cx="7772400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rgbClr val="FFFFFF"/>
                </a:solidFill>
                <a:latin typeface="Verdana"/>
                <a:ea typeface="+mj-ea"/>
                <a:cs typeface="Verdana"/>
              </a:defRPr>
            </a:lvl1pPr>
          </a:lstStyle>
          <a:p>
            <a:r>
              <a:rPr lang="en-US" dirty="0" smtClean="0">
                <a:solidFill>
                  <a:srgbClr val="0C234B"/>
                </a:solidFill>
              </a:rPr>
              <a:t>SAMPLE HEADER</a:t>
            </a:r>
            <a:endParaRPr lang="en-US" dirty="0">
              <a:solidFill>
                <a:srgbClr val="0C234B"/>
              </a:solidFill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829440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938724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235605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Align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85291" y="0"/>
            <a:ext cx="7772400" cy="1103313"/>
          </a:xfrm>
        </p:spPr>
        <p:txBody>
          <a:bodyPr/>
          <a:lstStyle>
            <a:lvl1pPr>
              <a:defRPr sz="2000" baseline="0">
                <a:solidFill>
                  <a:srgbClr val="0C234B"/>
                </a:solidFill>
              </a:defRPr>
            </a:lvl1pPr>
          </a:lstStyle>
          <a:p>
            <a:r>
              <a:rPr lang="en-US" dirty="0" smtClean="0"/>
              <a:t>SAMPLE HEADER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679135" y="1843553"/>
            <a:ext cx="2255330" cy="221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Sample Basic Paragraph.</a:t>
            </a:r>
            <a:r>
              <a:rPr lang="en-US" baseline="0" dirty="0" smtClean="0"/>
              <a:t> </a:t>
            </a:r>
            <a:r>
              <a:rPr lang="en-US" dirty="0" smtClean="0"/>
              <a:t>This is what the text would look</a:t>
            </a:r>
            <a:r>
              <a:rPr lang="en-US" baseline="0" dirty="0" smtClean="0"/>
              <a:t> like in a paragraph. This is what the text would look like in a paragraph. This is what the text would look like.</a:t>
            </a: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/>
          </p:nvPr>
        </p:nvSpPr>
        <p:spPr>
          <a:xfrm>
            <a:off x="3049915" y="1921673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49915" y="5030957"/>
            <a:ext cx="5486400" cy="400870"/>
          </a:xfrm>
        </p:spPr>
        <p:txBody>
          <a:bodyPr/>
          <a:lstStyle>
            <a:lvl1pPr marL="0" indent="0">
              <a:buNone/>
              <a:defRPr sz="1200">
                <a:solidFill>
                  <a:srgbClr val="6F868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IMAGE CAPTION</a:t>
            </a:r>
          </a:p>
        </p:txBody>
      </p:sp>
    </p:spTree>
    <p:extLst>
      <p:ext uri="{BB962C8B-B14F-4D97-AF65-F5344CB8AC3E}">
        <p14:creationId xmlns:p14="http://schemas.microsoft.com/office/powerpoint/2010/main" val="79124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14C19-7B70-E548-A608-340680BFD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5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riangle_page#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6619893"/>
            <a:ext cx="435864" cy="2407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55123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8163" y="3885257"/>
            <a:ext cx="6946430" cy="1441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1576" y="6558724"/>
            <a:ext cx="3988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fld id="{F1214C19-7B70-E548-A608-340680BFD9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9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rgbClr val="0C234B"/>
          </a:solidFill>
          <a:latin typeface="Verdana"/>
          <a:ea typeface="+mj-ea"/>
          <a:cs typeface="Verdana"/>
        </a:defRPr>
      </a:lvl1pPr>
    </p:titleStyle>
    <p:bodyStyle>
      <a:lvl1pPr marL="342900" indent="-3429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2000" kern="1200">
          <a:solidFill>
            <a:srgbClr val="6F868D"/>
          </a:solidFill>
          <a:latin typeface="Verdana"/>
          <a:ea typeface="+mn-ea"/>
          <a:cs typeface="Verdana"/>
        </a:defRPr>
      </a:lvl1pPr>
      <a:lvl2pPr marL="742950" indent="-28575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600" kern="1200">
          <a:solidFill>
            <a:srgbClr val="6F868D"/>
          </a:solidFill>
          <a:latin typeface="Verdana"/>
          <a:ea typeface="+mn-ea"/>
          <a:cs typeface="Verdana"/>
        </a:defRPr>
      </a:lvl2pPr>
      <a:lvl3pPr marL="11430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6F868D"/>
          </a:solidFill>
          <a:latin typeface="Verdana"/>
          <a:ea typeface="+mn-ea"/>
          <a:cs typeface="Verdana"/>
        </a:defRPr>
      </a:lvl3pPr>
      <a:lvl4pPr marL="16002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6F868D"/>
          </a:solidFill>
          <a:latin typeface="Verdana"/>
          <a:ea typeface="+mn-ea"/>
          <a:cs typeface="Verdana"/>
        </a:defRPr>
      </a:lvl4pPr>
      <a:lvl5pPr marL="2057400" indent="-228600" algn="ctr" defTabSz="457200" rtl="0" eaLnBrk="1" latinLnBrk="0" hangingPunct="1">
        <a:spcBef>
          <a:spcPct val="20000"/>
        </a:spcBef>
        <a:buClr>
          <a:srgbClr val="AB0520"/>
        </a:buClr>
        <a:buFont typeface="Arial"/>
        <a:buChar char="•"/>
        <a:defRPr sz="1200" kern="1200">
          <a:solidFill>
            <a:srgbClr val="6F868D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687" y="1174199"/>
            <a:ext cx="3390056" cy="51057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291" y="6033"/>
            <a:ext cx="7772400" cy="1103313"/>
          </a:xfrm>
        </p:spPr>
        <p:txBody>
          <a:bodyPr/>
          <a:lstStyle/>
          <a:p>
            <a:r>
              <a:rPr lang="en-US" dirty="0" smtClean="0"/>
              <a:t>High Level Impact Analysis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976" y="818945"/>
            <a:ext cx="5025916" cy="41842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6313" y="5329646"/>
            <a:ext cx="4590487" cy="1077218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If we were to raise the weekly earnings of currently exempt individuals making within 5% of the proposed threshold up to the threshold, the institution-wide cost would be approx. </a:t>
            </a:r>
            <a:r>
              <a:rPr lang="en-US" sz="1600" dirty="0" smtClean="0">
                <a:solidFill>
                  <a:srgbClr val="00B050"/>
                </a:solidFill>
              </a:rPr>
              <a:t>$470,000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72892" y="6307239"/>
            <a:ext cx="370985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					</a:t>
            </a:r>
            <a:r>
              <a:rPr lang="en-US" sz="900" dirty="0" smtClean="0"/>
              <a:t>CABO April 13, 2016</a:t>
            </a:r>
          </a:p>
          <a:p>
            <a:pPr algn="r"/>
            <a:r>
              <a:rPr lang="en-US" sz="900" dirty="0" smtClean="0"/>
              <a:t>Kelly Delforge, Director, HR Solutions and Consulting</a:t>
            </a:r>
          </a:p>
          <a:p>
            <a:pPr algn="r"/>
            <a:r>
              <a:rPr lang="en-US" sz="900" dirty="0" smtClean="0"/>
              <a:t>				Division of Human Resources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51360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38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High Level Impact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urdesign</dc:creator>
  <cp:lastModifiedBy>Castro Harrington, Cristina - (ccastroh)</cp:lastModifiedBy>
  <cp:revision>48</cp:revision>
  <cp:lastPrinted>2016-04-13T17:03:29Z</cp:lastPrinted>
  <dcterms:created xsi:type="dcterms:W3CDTF">2014-09-04T21:39:25Z</dcterms:created>
  <dcterms:modified xsi:type="dcterms:W3CDTF">2016-04-26T22:21:28Z</dcterms:modified>
</cp:coreProperties>
</file>