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462" r:id="rId2"/>
    <p:sldId id="476" r:id="rId3"/>
    <p:sldId id="472" r:id="rId4"/>
    <p:sldId id="473" r:id="rId5"/>
    <p:sldId id="474" r:id="rId6"/>
    <p:sldId id="479" r:id="rId7"/>
    <p:sldId id="480" r:id="rId8"/>
    <p:sldId id="477" r:id="rId9"/>
    <p:sldId id="478" r:id="rId10"/>
    <p:sldId id="468" r:id="rId11"/>
    <p:sldId id="467" r:id="rId12"/>
    <p:sldId id="470" r:id="rId13"/>
    <p:sldId id="471" r:id="rId14"/>
  </p:sldIdLst>
  <p:sldSz cx="9144000" cy="5143500" type="screen16x9"/>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311">
          <p15:clr>
            <a:srgbClr val="A4A3A4"/>
          </p15:clr>
        </p15:guide>
        <p15:guide id="2" pos="2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B"/>
    <a:srgbClr val="333333"/>
    <a:srgbClr val="AB0520"/>
    <a:srgbClr val="C8D9D8"/>
    <a:srgbClr val="6F868D"/>
    <a:srgbClr val="83B1E3"/>
    <a:srgbClr val="0686EF"/>
    <a:srgbClr val="FAD7AA"/>
    <a:srgbClr val="8BBEE2"/>
    <a:srgbClr val="BE0B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11" autoAdjust="0"/>
    <p:restoredTop sz="94118" autoAdjust="0"/>
  </p:normalViewPr>
  <p:slideViewPr>
    <p:cSldViewPr snapToGrid="0">
      <p:cViewPr varScale="1">
        <p:scale>
          <a:sx n="143" d="100"/>
          <a:sy n="143" d="100"/>
        </p:scale>
        <p:origin x="450" y="120"/>
      </p:cViewPr>
      <p:guideLst>
        <p:guide orient="horz" pos="311"/>
        <p:guide pos="2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3684C-F081-544B-8C90-A5795DCABDF2}" type="datetimeFigureOut">
              <a:rPr lang="en-US" smtClean="0"/>
              <a:t>11/9/2015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41DD33-2A06-9443-920E-9A8794B89243}" type="slidenum">
              <a:rPr lang="en-US" smtClean="0"/>
              <a:t>‹#›</a:t>
            </a:fld>
            <a:endParaRPr lang="en-US"/>
          </a:p>
        </p:txBody>
      </p:sp>
    </p:spTree>
    <p:extLst>
      <p:ext uri="{BB962C8B-B14F-4D97-AF65-F5344CB8AC3E}">
        <p14:creationId xmlns:p14="http://schemas.microsoft.com/office/powerpoint/2010/main" val="1145024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41DD33-2A06-9443-920E-9A8794B89243}" type="slidenum">
              <a:rPr lang="en-US" smtClean="0"/>
              <a:t>1</a:t>
            </a:fld>
            <a:endParaRPr lang="en-US"/>
          </a:p>
        </p:txBody>
      </p:sp>
    </p:spTree>
    <p:extLst>
      <p:ext uri="{BB962C8B-B14F-4D97-AF65-F5344CB8AC3E}">
        <p14:creationId xmlns:p14="http://schemas.microsoft.com/office/powerpoint/2010/main" val="1760182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41DD33-2A06-9443-920E-9A8794B89243}" type="slidenum">
              <a:rPr lang="en-US" smtClean="0"/>
              <a:t>10</a:t>
            </a:fld>
            <a:endParaRPr lang="en-US"/>
          </a:p>
        </p:txBody>
      </p:sp>
    </p:spTree>
    <p:extLst>
      <p:ext uri="{BB962C8B-B14F-4D97-AF65-F5344CB8AC3E}">
        <p14:creationId xmlns:p14="http://schemas.microsoft.com/office/powerpoint/2010/main" val="32124929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53206"/>
            <a:ext cx="7772400" cy="1101725"/>
          </a:xfrm>
        </p:spPr>
        <p:txBody>
          <a:bodyPr/>
          <a:lstStyle>
            <a:lvl1pPr>
              <a:defRPr baseline="0"/>
            </a:lvl1pPr>
          </a:lstStyle>
          <a:p>
            <a:r>
              <a:rPr lang="en-US" dirty="0" smtClean="0"/>
              <a:t>SAMPLE TITLE</a:t>
            </a:r>
            <a:endParaRPr lang="en-US" dirty="0"/>
          </a:p>
        </p:txBody>
      </p:sp>
      <p:sp>
        <p:nvSpPr>
          <p:cNvPr id="3" name="Subtitle 2"/>
          <p:cNvSpPr>
            <a:spLocks noGrp="1"/>
          </p:cNvSpPr>
          <p:nvPr>
            <p:ph type="subTitle" idx="1" hasCustomPrompt="1"/>
          </p:nvPr>
        </p:nvSpPr>
        <p:spPr>
          <a:xfrm>
            <a:off x="1371600" y="2431336"/>
            <a:ext cx="6400800" cy="828662"/>
          </a:xfrm>
        </p:spPr>
        <p:txBody>
          <a:bodyPr/>
          <a:lstStyle>
            <a:lvl1pPr marL="0" indent="0" algn="ctr">
              <a:buNone/>
              <a:defRPr sz="20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Sample text or subtitle</a:t>
            </a:r>
            <a:endParaRPr lang="en-US" dirty="0"/>
          </a:p>
        </p:txBody>
      </p:sp>
      <p:sp>
        <p:nvSpPr>
          <p:cNvPr id="4" name="Text Box 3"/>
          <p:cNvSpPr txBox="1">
            <a:spLocks noGrp="1" noChangeArrowheads="1"/>
          </p:cNvSpPr>
          <p:nvPr>
            <p:ph type="sldNum" sz="quarter" idx="10"/>
          </p:nvPr>
        </p:nvSpPr>
        <p:spPr>
          <a:ln/>
        </p:spPr>
        <p:txBody>
          <a:bodyPr/>
          <a:lstStyle>
            <a:lvl1pPr>
              <a:defRPr/>
            </a:lvl1pPr>
          </a:lstStyle>
          <a:p>
            <a:pPr>
              <a:defRPr/>
            </a:pPr>
            <a:fld id="{DA48CD09-1EE7-8745-AB3C-21E7A359E5F3}" type="slidenum">
              <a:rPr lang="en-US"/>
              <a:pPr>
                <a:defRPr/>
              </a:pPr>
              <a:t>‹#›</a:t>
            </a:fld>
            <a:endParaRPr lang="en-US"/>
          </a:p>
        </p:txBody>
      </p:sp>
      <p:pic>
        <p:nvPicPr>
          <p:cNvPr id="5" name="Picture 4"/>
          <p:cNvPicPr>
            <a:picLocks noChangeAspect="1"/>
          </p:cNvPicPr>
          <p:nvPr userDrawn="1"/>
        </p:nvPicPr>
        <p:blipFill>
          <a:blip r:embed="rId2"/>
          <a:stretch>
            <a:fillRect/>
          </a:stretch>
        </p:blipFill>
        <p:spPr>
          <a:xfrm>
            <a:off x="3446813" y="4015014"/>
            <a:ext cx="2256972" cy="1128486"/>
          </a:xfrm>
          <a:prstGeom prst="rect">
            <a:avLst/>
          </a:prstGeom>
        </p:spPr>
      </p:pic>
      <p:pic>
        <p:nvPicPr>
          <p:cNvPr id="7" name="Picture 6" descr="triangles_r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67199" y="998277"/>
            <a:ext cx="606552" cy="82296"/>
          </a:xfrm>
          <a:prstGeom prst="rect">
            <a:avLst/>
          </a:prstGeom>
        </p:spPr>
      </p:pic>
    </p:spTree>
    <p:extLst>
      <p:ext uri="{BB962C8B-B14F-4D97-AF65-F5344CB8AC3E}">
        <p14:creationId xmlns:p14="http://schemas.microsoft.com/office/powerpoint/2010/main" val="40906361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Slide">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3131D21-4A4F-034C-896A-AD009F94F6BB}" type="slidenum">
              <a:rPr lang="en-US" smtClean="0"/>
              <a:t>‹#›</a:t>
            </a:fld>
            <a:endParaRPr lang="en-US"/>
          </a:p>
        </p:txBody>
      </p:sp>
      <p:sp>
        <p:nvSpPr>
          <p:cNvPr id="10"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13" name="Text Placeholder 2"/>
          <p:cNvSpPr>
            <a:spLocks noGrp="1"/>
          </p:cNvSpPr>
          <p:nvPr>
            <p:ph idx="1"/>
          </p:nvPr>
        </p:nvSpPr>
        <p:spPr>
          <a:xfrm>
            <a:off x="765443"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
          <p:cNvSpPr>
            <a:spLocks noGrp="1"/>
          </p:cNvSpPr>
          <p:nvPr>
            <p:ph idx="13"/>
          </p:nvPr>
        </p:nvSpPr>
        <p:spPr>
          <a:xfrm>
            <a:off x="4723271"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821682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ragraph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950387" y="2157897"/>
            <a:ext cx="3845859" cy="1418046"/>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14" name="Text Placeholder 2"/>
          <p:cNvSpPr>
            <a:spLocks noGrp="1"/>
          </p:cNvSpPr>
          <p:nvPr>
            <p:ph idx="11" hasCustomPrompt="1"/>
          </p:nvPr>
        </p:nvSpPr>
        <p:spPr>
          <a:xfrm>
            <a:off x="930172" y="1817064"/>
            <a:ext cx="3845859" cy="353163"/>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PARAGRAPH TITLE</a:t>
            </a:r>
            <a:endParaRPr lang="en-US" dirty="0"/>
          </a:p>
        </p:txBody>
      </p:sp>
    </p:spTree>
    <p:extLst>
      <p:ext uri="{BB962C8B-B14F-4D97-AF65-F5344CB8AC3E}">
        <p14:creationId xmlns:p14="http://schemas.microsoft.com/office/powerpoint/2010/main" val="1389436310"/>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Paragraph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9"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12" name="Text Placeholder 2"/>
          <p:cNvSpPr>
            <a:spLocks noGrp="1"/>
          </p:cNvSpPr>
          <p:nvPr>
            <p:ph idx="1" hasCustomPrompt="1"/>
          </p:nvPr>
        </p:nvSpPr>
        <p:spPr>
          <a:xfrm>
            <a:off x="987377"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15" name="Text Placeholder 2"/>
          <p:cNvSpPr>
            <a:spLocks noGrp="1"/>
          </p:cNvSpPr>
          <p:nvPr>
            <p:ph idx="13" hasCustomPrompt="1"/>
          </p:nvPr>
        </p:nvSpPr>
        <p:spPr>
          <a:xfrm>
            <a:off x="4772589"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Tree>
    <p:extLst>
      <p:ext uri="{BB962C8B-B14F-4D97-AF65-F5344CB8AC3E}">
        <p14:creationId xmlns:p14="http://schemas.microsoft.com/office/powerpoint/2010/main" val="29492931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0" name="Subtitle 2"/>
          <p:cNvSpPr txBox="1">
            <a:spLocks/>
          </p:cNvSpPr>
          <p:nvPr userDrawn="1"/>
        </p:nvSpPr>
        <p:spPr bwMode="auto">
          <a:xfrm>
            <a:off x="4641547" y="1350987"/>
            <a:ext cx="3291626" cy="207959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lvl1pPr marL="0" indent="0" algn="l" rtl="0" eaLnBrk="0" fontAlgn="base" hangingPunct="0">
              <a:spcBef>
                <a:spcPts val="800"/>
              </a:spcBef>
              <a:spcAft>
                <a:spcPct val="0"/>
              </a:spcAft>
              <a:buNone/>
              <a:defRPr sz="2000" baseline="0">
                <a:solidFill>
                  <a:srgbClr val="FFFFFF"/>
                </a:solidFill>
                <a:latin typeface="+mn-lt"/>
                <a:ea typeface="+mn-ea"/>
                <a:cs typeface="Times New Roman"/>
                <a:sym typeface="Calibri" charset="0"/>
              </a:defRPr>
            </a:lvl1pPr>
            <a:lvl2pPr marL="457200" indent="0" algn="ctr" rtl="0" eaLnBrk="0" fontAlgn="base" hangingPunct="0">
              <a:spcBef>
                <a:spcPts val="700"/>
              </a:spcBef>
              <a:spcAft>
                <a:spcPct val="0"/>
              </a:spcAft>
              <a:buNone/>
              <a:defRPr sz="2800">
                <a:solidFill>
                  <a:srgbClr val="FFFFFF"/>
                </a:solidFill>
                <a:latin typeface="+mn-lt"/>
                <a:ea typeface="+mn-ea"/>
                <a:cs typeface="+mn-cs"/>
                <a:sym typeface="Calibri" charset="0"/>
              </a:defRPr>
            </a:lvl2pPr>
            <a:lvl3pPr marL="914400" indent="0" algn="ctr" rtl="0" eaLnBrk="0" fontAlgn="base" hangingPunct="0">
              <a:spcBef>
                <a:spcPts val="600"/>
              </a:spcBef>
              <a:spcAft>
                <a:spcPct val="0"/>
              </a:spcAft>
              <a:buNone/>
              <a:defRPr sz="2400">
                <a:solidFill>
                  <a:srgbClr val="FFFFFF"/>
                </a:solidFill>
                <a:latin typeface="+mn-lt"/>
                <a:ea typeface="+mn-ea"/>
                <a:cs typeface="+mn-cs"/>
                <a:sym typeface="Calibri" charset="0"/>
              </a:defRPr>
            </a:lvl3pPr>
            <a:lvl4pPr marL="13716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4pPr>
            <a:lvl5pPr marL="18288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5pPr>
            <a:lvl6pPr marL="2286000" indent="0" algn="ctr" rtl="0" fontAlgn="base">
              <a:spcBef>
                <a:spcPts val="500"/>
              </a:spcBef>
              <a:spcAft>
                <a:spcPct val="0"/>
              </a:spcAft>
              <a:buNone/>
              <a:defRPr sz="2000">
                <a:solidFill>
                  <a:srgbClr val="878787"/>
                </a:solidFill>
                <a:latin typeface="+mn-lt"/>
                <a:ea typeface="+mn-ea"/>
                <a:cs typeface="+mn-cs"/>
                <a:sym typeface="Calibri" charset="0"/>
              </a:defRPr>
            </a:lvl6pPr>
            <a:lvl7pPr marL="2743200" indent="0" algn="ctr" rtl="0" fontAlgn="base">
              <a:spcBef>
                <a:spcPts val="500"/>
              </a:spcBef>
              <a:spcAft>
                <a:spcPct val="0"/>
              </a:spcAft>
              <a:buNone/>
              <a:defRPr sz="2000">
                <a:solidFill>
                  <a:srgbClr val="878787"/>
                </a:solidFill>
                <a:latin typeface="+mn-lt"/>
                <a:ea typeface="+mn-ea"/>
                <a:cs typeface="+mn-cs"/>
                <a:sym typeface="Calibri" charset="0"/>
              </a:defRPr>
            </a:lvl7pPr>
            <a:lvl8pPr marL="3200400" indent="0" algn="ctr" rtl="0" fontAlgn="base">
              <a:spcBef>
                <a:spcPts val="500"/>
              </a:spcBef>
              <a:spcAft>
                <a:spcPct val="0"/>
              </a:spcAft>
              <a:buNone/>
              <a:defRPr sz="2000">
                <a:solidFill>
                  <a:srgbClr val="878787"/>
                </a:solidFill>
                <a:latin typeface="+mn-lt"/>
                <a:ea typeface="+mn-ea"/>
                <a:cs typeface="+mn-cs"/>
                <a:sym typeface="Calibri" charset="0"/>
              </a:defRPr>
            </a:lvl8pPr>
            <a:lvl9pPr marL="3657600" indent="0" algn="ctr" rtl="0" fontAlgn="base">
              <a:spcBef>
                <a:spcPts val="500"/>
              </a:spcBef>
              <a:spcAft>
                <a:spcPct val="0"/>
              </a:spcAft>
              <a:buNone/>
              <a:defRPr sz="2000">
                <a:solidFill>
                  <a:srgbClr val="878787"/>
                </a:solidFill>
                <a:latin typeface="+mn-lt"/>
                <a:ea typeface="+mn-ea"/>
                <a:cs typeface="+mn-cs"/>
                <a:sym typeface="Calibri" charset="0"/>
              </a:defRPr>
            </a:lvl9pPr>
          </a:lstStyle>
          <a:p>
            <a:endParaRPr lang="en-US" dirty="0"/>
          </a:p>
        </p:txBody>
      </p:sp>
      <p:sp>
        <p:nvSpPr>
          <p:cNvPr id="9" name="Content Placeholder 2"/>
          <p:cNvSpPr>
            <a:spLocks noGrp="1"/>
          </p:cNvSpPr>
          <p:nvPr>
            <p:ph sz="half" idx="1"/>
          </p:nvPr>
        </p:nvSpPr>
        <p:spPr>
          <a:xfrm>
            <a:off x="1209963" y="1575377"/>
            <a:ext cx="6467763" cy="1314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2568944161"/>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IMAGE CAPTION</a:t>
            </a:r>
          </a:p>
        </p:txBody>
      </p:sp>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8"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Tree>
    <p:extLst>
      <p:ext uri="{BB962C8B-B14F-4D97-AF65-F5344CB8AC3E}">
        <p14:creationId xmlns:p14="http://schemas.microsoft.com/office/powerpoint/2010/main" val="1865571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Align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lgn="ct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679135" y="1109775"/>
            <a:ext cx="2255330" cy="2219550"/>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6" name="Picture Placeholder 2"/>
          <p:cNvSpPr>
            <a:spLocks noGrp="1"/>
          </p:cNvSpPr>
          <p:nvPr>
            <p:ph type="pic" idx="11"/>
          </p:nvPr>
        </p:nvSpPr>
        <p:spPr>
          <a:xfrm>
            <a:off x="3049915"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hasCustomPrompt="1"/>
          </p:nvPr>
        </p:nvSpPr>
        <p:spPr>
          <a:xfrm>
            <a:off x="3049915"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IMAGE CAPTION</a:t>
            </a:r>
          </a:p>
        </p:txBody>
      </p:sp>
    </p:spTree>
    <p:extLst>
      <p:ext uri="{BB962C8B-B14F-4D97-AF65-F5344CB8AC3E}">
        <p14:creationId xmlns:p14="http://schemas.microsoft.com/office/powerpoint/2010/main" val="1549862989"/>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FA3B0AC-9194-3147-91C1-7FC7FBA87A18}" type="slidenum">
              <a:rPr lang="en-US" smtClean="0"/>
              <a:t>‹#›</a:t>
            </a:fld>
            <a:endParaRPr lang="en-US" dirty="0"/>
          </a:p>
        </p:txBody>
      </p:sp>
    </p:spTree>
    <p:extLst>
      <p:ext uri="{BB962C8B-B14F-4D97-AF65-F5344CB8AC3E}">
        <p14:creationId xmlns:p14="http://schemas.microsoft.com/office/powerpoint/2010/main" val="7702130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1597025"/>
            <a:ext cx="7772400" cy="11033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ctr" anchorCtr="0" compatLnSpc="1">
            <a:prstTxWarp prst="textNoShape">
              <a:avLst/>
            </a:prstTxWarp>
          </a:bodyPr>
          <a:lstStyle/>
          <a:p>
            <a:pPr lvl="0"/>
            <a:r>
              <a:rPr lang="en-US" dirty="0">
                <a:sym typeface="Calibri" charset="0"/>
              </a:rPr>
              <a:t>Click to edit Master title style</a:t>
            </a:r>
          </a:p>
        </p:txBody>
      </p:sp>
      <p:sp>
        <p:nvSpPr>
          <p:cNvPr id="1026" name="Rectangle 2"/>
          <p:cNvSpPr>
            <a:spLocks noGrp="1" noChangeArrowheads="1"/>
          </p:cNvSpPr>
          <p:nvPr>
            <p:ph type="body" idx="1"/>
          </p:nvPr>
        </p:nvSpPr>
        <p:spPr bwMode="auto">
          <a:xfrm>
            <a:off x="1371600" y="2914650"/>
            <a:ext cx="6400800" cy="195603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anchor="t" anchorCtr="0" compatLnSpc="1">
            <a:prstTxWarp prst="textNoShape">
              <a:avLst/>
            </a:prstTxWarp>
          </a:bodyPr>
          <a:lstStyle/>
          <a:p>
            <a:pPr lvl="0"/>
            <a:r>
              <a:rPr lang="en-US" dirty="0">
                <a:sym typeface="Calibri"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pic>
        <p:nvPicPr>
          <p:cNvPr id="8" name="Picture 7" descr="triangle_page#.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285118" y="4825556"/>
            <a:ext cx="575518" cy="317944"/>
          </a:xfrm>
          <a:prstGeom prst="rect">
            <a:avLst/>
          </a:prstGeom>
        </p:spPr>
      </p:pic>
      <p:sp>
        <p:nvSpPr>
          <p:cNvPr id="1027" name="Text Box 3"/>
          <p:cNvSpPr txBox="1">
            <a:spLocks noGrp="1" noChangeArrowheads="1"/>
          </p:cNvSpPr>
          <p:nvPr>
            <p:ph type="sldNum" sz="quarter" idx="4"/>
          </p:nvPr>
        </p:nvSpPr>
        <p:spPr bwMode="auto">
          <a:xfrm>
            <a:off x="4315389" y="4882202"/>
            <a:ext cx="505516" cy="26129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vert="horz" wrap="none" lIns="91440" tIns="45720" rIns="91440" bIns="45720" numCol="1" anchor="ctr" anchorCtr="0" compatLnSpc="1">
            <a:prstTxWarp prst="textNoShape">
              <a:avLst/>
            </a:prstTxWarp>
          </a:bodyPr>
          <a:lstStyle>
            <a:lvl1pPr algn="ctr">
              <a:defRPr sz="1200">
                <a:solidFill>
                  <a:srgbClr val="FFFFFF"/>
                </a:solidFill>
                <a:latin typeface="+mn-lt"/>
                <a:ea typeface="ＭＳ Ｐゴシック" charset="0"/>
                <a:cs typeface="Calibri" charset="0"/>
                <a:sym typeface="Calibri" charset="0"/>
              </a:defRPr>
            </a:lvl1pPr>
            <a:lvl2pPr algn="l">
              <a:defRPr sz="1200">
                <a:solidFill>
                  <a:schemeClr val="tx1"/>
                </a:solidFill>
                <a:latin typeface="Gill Sans" charset="0"/>
                <a:ea typeface="ＭＳ Ｐゴシック" charset="0"/>
              </a:defRPr>
            </a:lvl2pPr>
            <a:lvl3pPr algn="l">
              <a:defRPr sz="1200">
                <a:solidFill>
                  <a:schemeClr val="tx1"/>
                </a:solidFill>
                <a:latin typeface="Gill Sans" charset="0"/>
                <a:ea typeface="ＭＳ Ｐゴシック" charset="0"/>
              </a:defRPr>
            </a:lvl3pPr>
            <a:lvl4pPr algn="l">
              <a:defRPr sz="1200">
                <a:solidFill>
                  <a:schemeClr val="tx1"/>
                </a:solidFill>
                <a:latin typeface="Gill Sans" charset="0"/>
                <a:ea typeface="ＭＳ Ｐゴシック" charset="0"/>
              </a:defRPr>
            </a:lvl4pPr>
            <a:lvl5pPr algn="l">
              <a:defRPr sz="1200">
                <a:solidFill>
                  <a:schemeClr val="tx1"/>
                </a:solidFill>
                <a:latin typeface="Gill Sans" charset="0"/>
                <a:ea typeface="ＭＳ Ｐゴシック" charset="0"/>
              </a:defRPr>
            </a:lvl5pPr>
            <a:lvl6pPr fontAlgn="base">
              <a:spcBef>
                <a:spcPct val="0"/>
              </a:spcBef>
              <a:spcAft>
                <a:spcPct val="0"/>
              </a:spcAft>
              <a:defRPr sz="1200">
                <a:solidFill>
                  <a:schemeClr val="tx1"/>
                </a:solidFill>
                <a:latin typeface="Gill Sans" charset="0"/>
                <a:ea typeface="ＭＳ Ｐゴシック" charset="0"/>
              </a:defRPr>
            </a:lvl6pPr>
            <a:lvl7pPr fontAlgn="base">
              <a:spcBef>
                <a:spcPct val="0"/>
              </a:spcBef>
              <a:spcAft>
                <a:spcPct val="0"/>
              </a:spcAft>
              <a:defRPr sz="1200">
                <a:solidFill>
                  <a:schemeClr val="tx1"/>
                </a:solidFill>
                <a:latin typeface="Gill Sans" charset="0"/>
                <a:ea typeface="ＭＳ Ｐゴシック" charset="0"/>
              </a:defRPr>
            </a:lvl7pPr>
            <a:lvl8pPr fontAlgn="base">
              <a:spcBef>
                <a:spcPct val="0"/>
              </a:spcBef>
              <a:spcAft>
                <a:spcPct val="0"/>
              </a:spcAft>
              <a:defRPr sz="1200">
                <a:solidFill>
                  <a:schemeClr val="tx1"/>
                </a:solidFill>
                <a:latin typeface="Gill Sans" charset="0"/>
                <a:ea typeface="ＭＳ Ｐゴシック" charset="0"/>
              </a:defRPr>
            </a:lvl8pPr>
            <a:lvl9pPr fontAlgn="base">
              <a:spcBef>
                <a:spcPct val="0"/>
              </a:spcBef>
              <a:spcAft>
                <a:spcPct val="0"/>
              </a:spcAft>
              <a:defRPr sz="1200">
                <a:solidFill>
                  <a:schemeClr val="tx1"/>
                </a:solidFill>
                <a:latin typeface="Gill Sans" charset="0"/>
                <a:ea typeface="ＭＳ Ｐゴシック" charset="0"/>
              </a:defRPr>
            </a:lvl9pPr>
          </a:lstStyle>
          <a:p>
            <a:pPr>
              <a:defRPr/>
            </a:pPr>
            <a:fld id="{49B76813-089B-5346-A50D-90CF445FC7A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88" r:id="rId2"/>
    <p:sldLayoutId id="2147483677" r:id="rId3"/>
    <p:sldLayoutId id="2147483687" r:id="rId4"/>
    <p:sldLayoutId id="2147483678" r:id="rId5"/>
    <p:sldLayoutId id="2147483692" r:id="rId6"/>
    <p:sldLayoutId id="2147483709" r:id="rId7"/>
    <p:sldLayoutId id="2147483708" r:id="rId8"/>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3600" b="1" i="0">
          <a:solidFill>
            <a:srgbClr val="0C234B"/>
          </a:solidFill>
          <a:latin typeface="Verdana"/>
          <a:ea typeface="+mj-ea"/>
          <a:cs typeface="+mj-cs"/>
          <a:sym typeface="Calibri" charset="0"/>
        </a:defRPr>
      </a:lvl1pPr>
      <a:lvl2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2pPr>
      <a:lvl3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3pPr>
      <a:lvl4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4pPr>
      <a:lvl5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5pPr>
      <a:lvl6pPr marL="4572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6pPr>
      <a:lvl7pPr marL="9144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7pPr>
      <a:lvl8pPr marL="13716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8pPr>
      <a:lvl9pPr marL="18288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9pPr>
    </p:titleStyle>
    <p:bodyStyle>
      <a:lvl1pPr marL="342900" indent="-342900" algn="ctr" rtl="0" eaLnBrk="0" fontAlgn="base" hangingPunct="0">
        <a:spcBef>
          <a:spcPts val="800"/>
        </a:spcBef>
        <a:spcAft>
          <a:spcPct val="0"/>
        </a:spcAft>
        <a:buClr>
          <a:srgbClr val="BE0B34"/>
        </a:buClr>
        <a:buFont typeface="Arial"/>
        <a:buChar char="•"/>
        <a:defRPr sz="200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C234B"/>
                </a:solidFill>
              </a:rPr>
              <a:t>Extension Web Analysis</a:t>
            </a:r>
            <a:endParaRPr lang="en-US" dirty="0">
              <a:solidFill>
                <a:srgbClr val="0C234B"/>
              </a:solidFill>
            </a:endParaRPr>
          </a:p>
        </p:txBody>
      </p:sp>
      <p:sp>
        <p:nvSpPr>
          <p:cNvPr id="3" name="Subtitle 2"/>
          <p:cNvSpPr>
            <a:spLocks noGrp="1"/>
          </p:cNvSpPr>
          <p:nvPr>
            <p:ph type="subTitle" idx="1"/>
          </p:nvPr>
        </p:nvSpPr>
        <p:spPr/>
        <p:txBody>
          <a:bodyPr/>
          <a:lstStyle/>
          <a:p>
            <a:r>
              <a:rPr lang="en-US" dirty="0" smtClean="0"/>
              <a:t>A LOOK BACK AND AHEAD</a:t>
            </a:r>
          </a:p>
          <a:p>
            <a:r>
              <a:rPr lang="en-US" sz="1600" dirty="0" smtClean="0"/>
              <a:t>Week of </a:t>
            </a:r>
            <a:r>
              <a:rPr lang="en-US" sz="1600" dirty="0" smtClean="0"/>
              <a:t>10/29-11/4 </a:t>
            </a:r>
            <a:r>
              <a:rPr lang="en-US" sz="1600" dirty="0" smtClean="0"/>
              <a:t>(Thur. – Wed.)</a:t>
            </a:r>
            <a:endParaRPr lang="en-US" dirty="0"/>
          </a:p>
        </p:txBody>
      </p:sp>
    </p:spTree>
    <p:extLst>
      <p:ext uri="{BB962C8B-B14F-4D97-AF65-F5344CB8AC3E}">
        <p14:creationId xmlns:p14="http://schemas.microsoft.com/office/powerpoint/2010/main" val="4076017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10</a:t>
            </a:fld>
            <a:endParaRPr lang="en-US"/>
          </a:p>
        </p:txBody>
      </p:sp>
      <p:sp>
        <p:nvSpPr>
          <p:cNvPr id="6" name="Title 5"/>
          <p:cNvSpPr>
            <a:spLocks noGrp="1"/>
          </p:cNvSpPr>
          <p:nvPr>
            <p:ph type="title"/>
          </p:nvPr>
        </p:nvSpPr>
        <p:spPr/>
        <p:txBody>
          <a:bodyPr/>
          <a:lstStyle/>
          <a:p>
            <a:r>
              <a:rPr lang="en-US" dirty="0" smtClean="0"/>
              <a:t>Executive Summary</a:t>
            </a:r>
            <a:endParaRPr lang="en-US" dirty="0"/>
          </a:p>
        </p:txBody>
      </p:sp>
      <p:sp>
        <p:nvSpPr>
          <p:cNvPr id="7" name="Content Placeholder 6"/>
          <p:cNvSpPr>
            <a:spLocks noGrp="1"/>
          </p:cNvSpPr>
          <p:nvPr>
            <p:ph idx="1"/>
          </p:nvPr>
        </p:nvSpPr>
        <p:spPr>
          <a:xfrm>
            <a:off x="765443" y="1103312"/>
            <a:ext cx="7692248" cy="3304227"/>
          </a:xfrm>
        </p:spPr>
        <p:txBody>
          <a:bodyPr>
            <a:normAutofit/>
          </a:bodyPr>
          <a:lstStyle/>
          <a:p>
            <a:pPr marL="0" lvl="0" indent="0">
              <a:buNone/>
              <a:defRPr/>
            </a:pPr>
            <a:r>
              <a:rPr lang="en-US" sz="1400" dirty="0" smtClean="0"/>
              <a:t>This is a weekly report produced by </a:t>
            </a:r>
            <a:r>
              <a:rPr lang="en-US" sz="1400" b="1" dirty="0" smtClean="0"/>
              <a:t>Dominic Rodriguez</a:t>
            </a:r>
            <a:r>
              <a:rPr lang="en-US" sz="1400" dirty="0" smtClean="0"/>
              <a:t>, Operations Coordinator.  The data will be used to inform leadership of web/social activities as well as an input to the direction of the web/social team in Cooperative Extension.  </a:t>
            </a:r>
          </a:p>
          <a:p>
            <a:pPr marL="0" lvl="0" indent="0">
              <a:buNone/>
              <a:defRPr/>
            </a:pPr>
            <a:endParaRPr lang="en-US" sz="1400" dirty="0" smtClean="0"/>
          </a:p>
          <a:p>
            <a:pPr marL="0" lvl="0" indent="0">
              <a:buNone/>
              <a:defRPr/>
            </a:pPr>
            <a:r>
              <a:rPr lang="en-US" sz="1400" dirty="0" smtClean="0"/>
              <a:t>The report will be distributed every Monday.  CE’s web team will meet every Thursday to analyze the data and use this time to plan future web/social initiatives.  This will also be our operating mechanism to invite others to understand their programs and create campaigns to promote them.</a:t>
            </a:r>
            <a:endParaRPr lang="en-US" sz="1400" dirty="0"/>
          </a:p>
        </p:txBody>
      </p:sp>
    </p:spTree>
    <p:extLst>
      <p:ext uri="{BB962C8B-B14F-4D97-AF65-F5344CB8AC3E}">
        <p14:creationId xmlns:p14="http://schemas.microsoft.com/office/powerpoint/2010/main" val="250015100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Key Performance Indicators (KPIs)</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11</a:t>
            </a:fld>
            <a:endParaRPr lang="en-US"/>
          </a:p>
        </p:txBody>
      </p:sp>
      <p:sp>
        <p:nvSpPr>
          <p:cNvPr id="7" name="Content Placeholder 6"/>
          <p:cNvSpPr>
            <a:spLocks noGrp="1"/>
          </p:cNvSpPr>
          <p:nvPr>
            <p:ph idx="1"/>
          </p:nvPr>
        </p:nvSpPr>
        <p:spPr>
          <a:xfrm>
            <a:off x="397800" y="1444146"/>
            <a:ext cx="3870518" cy="1756254"/>
          </a:xfrm>
        </p:spPr>
        <p:txBody>
          <a:bodyPr>
            <a:normAutofit/>
          </a:bodyPr>
          <a:lstStyle/>
          <a:p>
            <a:pPr lvl="0">
              <a:defRPr/>
            </a:pPr>
            <a:r>
              <a:rPr lang="en-US" dirty="0" smtClean="0"/>
              <a:t>A Key Performance Indicator (KPI) is a measurable value that demonstrates how effectively a unit is achieving a key operational outcome.  We use these metrics to evaluate success at reaching targets and they help to dictate where we need to focus.</a:t>
            </a:r>
            <a:endParaRPr lang="en-US"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What is a KPI?</a:t>
            </a:r>
            <a:endParaRPr lang="en-US" dirty="0"/>
          </a:p>
        </p:txBody>
      </p:sp>
      <p:sp>
        <p:nvSpPr>
          <p:cNvPr id="9" name="Content Placeholder 6"/>
          <p:cNvSpPr txBox="1">
            <a:spLocks/>
          </p:cNvSpPr>
          <p:nvPr/>
        </p:nvSpPr>
        <p:spPr bwMode="auto">
          <a:xfrm>
            <a:off x="5030102" y="1444145"/>
            <a:ext cx="3870518" cy="317390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t" anchorCtr="0" compatLnSpc="1">
            <a:prstTxWarp prst="textNoShape">
              <a:avLst/>
            </a:prstTxWarp>
            <a:normAutofit fontScale="92500" lnSpcReduction="20000"/>
          </a:bodyPr>
          <a:lstStyle>
            <a:lvl1pPr marL="0" marR="0" indent="0" algn="l" defTabSz="914400" rtl="0" eaLnBrk="0" fontAlgn="base" latinLnBrk="0" hangingPunct="0">
              <a:lnSpc>
                <a:spcPct val="100000"/>
              </a:lnSpc>
              <a:spcBef>
                <a:spcPts val="800"/>
              </a:spcBef>
              <a:spcAft>
                <a:spcPct val="0"/>
              </a:spcAft>
              <a:buClrTx/>
              <a:buSzTx/>
              <a:buFontTx/>
              <a:buNone/>
              <a:tabLst/>
              <a:defRPr sz="1400" b="0" i="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pPr>
              <a:defRPr/>
            </a:pPr>
            <a:r>
              <a:rPr lang="en-US" kern="0" dirty="0" smtClean="0"/>
              <a:t>For our web and social platforms, we will measure the following KPIs:</a:t>
            </a:r>
          </a:p>
          <a:p>
            <a:pPr marL="285750" indent="-285750">
              <a:buFont typeface="Arial" panose="020B0604020202020204" pitchFamily="34" charset="0"/>
              <a:buChar char="•"/>
              <a:defRPr/>
            </a:pPr>
            <a:r>
              <a:rPr lang="en-US" sz="1100" b="1" kern="0" dirty="0" smtClean="0"/>
              <a:t>Sessions</a:t>
            </a:r>
            <a:r>
              <a:rPr lang="en-US" sz="1100" kern="0" dirty="0" smtClean="0"/>
              <a:t> – </a:t>
            </a:r>
            <a:r>
              <a:rPr lang="en-US" sz="1000" kern="0" dirty="0" smtClean="0"/>
              <a:t>Total number of sessions within the date range.  A session is the period of time a user is actively engaged with the website.  All usage data is associated with a session</a:t>
            </a:r>
            <a:r>
              <a:rPr lang="en-US" sz="1100" kern="0" dirty="0" smtClean="0"/>
              <a:t>.</a:t>
            </a:r>
          </a:p>
          <a:p>
            <a:pPr marL="285750" indent="-285750">
              <a:buFont typeface="Arial" panose="020B0604020202020204" pitchFamily="34" charset="0"/>
              <a:buChar char="•"/>
              <a:defRPr/>
            </a:pPr>
            <a:r>
              <a:rPr lang="en-US" sz="1100" b="1" kern="0" dirty="0" smtClean="0"/>
              <a:t>Users</a:t>
            </a:r>
            <a:r>
              <a:rPr lang="en-US" sz="1100" kern="0" dirty="0" smtClean="0"/>
              <a:t> – </a:t>
            </a:r>
            <a:r>
              <a:rPr lang="en-US" sz="1000" kern="0" dirty="0" smtClean="0"/>
              <a:t>User that have had at least one session within the selected date range.  Includes both new and returning users</a:t>
            </a:r>
            <a:r>
              <a:rPr lang="en-US" sz="1100" kern="0" dirty="0" smtClean="0"/>
              <a:t>.</a:t>
            </a:r>
          </a:p>
          <a:p>
            <a:pPr marL="285750" indent="-285750">
              <a:buFont typeface="Arial" panose="020B0604020202020204" pitchFamily="34" charset="0"/>
              <a:buChar char="•"/>
              <a:defRPr/>
            </a:pPr>
            <a:r>
              <a:rPr lang="en-US" sz="1100" b="1" kern="0" dirty="0" err="1" smtClean="0"/>
              <a:t>Pageviews</a:t>
            </a:r>
            <a:r>
              <a:rPr lang="en-US" sz="1100" kern="0" dirty="0" smtClean="0"/>
              <a:t> – </a:t>
            </a:r>
            <a:r>
              <a:rPr lang="en-US" sz="1000" kern="0" dirty="0" err="1" smtClean="0"/>
              <a:t>Pageviews</a:t>
            </a:r>
            <a:r>
              <a:rPr lang="en-US" sz="1000" kern="0" dirty="0" smtClean="0"/>
              <a:t> is the total number of pages viewed.  Repeated views of a single page are counted</a:t>
            </a:r>
            <a:r>
              <a:rPr lang="en-US" sz="1100" kern="0" dirty="0" smtClean="0"/>
              <a:t>.</a:t>
            </a:r>
          </a:p>
          <a:p>
            <a:pPr marL="285750" indent="-285750">
              <a:buFont typeface="Arial" panose="020B0604020202020204" pitchFamily="34" charset="0"/>
              <a:buChar char="•"/>
              <a:defRPr/>
            </a:pPr>
            <a:r>
              <a:rPr lang="en-US" sz="1100" b="1" kern="0" dirty="0" smtClean="0"/>
              <a:t>% New Sessions </a:t>
            </a:r>
            <a:r>
              <a:rPr lang="en-US" sz="1100" kern="0" dirty="0" smtClean="0"/>
              <a:t>– </a:t>
            </a:r>
            <a:r>
              <a:rPr lang="en-US" sz="1000" kern="0" dirty="0" smtClean="0"/>
              <a:t>An estimate of the percentage of first-time visits.</a:t>
            </a:r>
            <a:endParaRPr lang="en-US" sz="1100" kern="0" dirty="0" smtClean="0"/>
          </a:p>
          <a:p>
            <a:pPr marL="285750" indent="-285750">
              <a:buFont typeface="Arial" panose="020B0604020202020204" pitchFamily="34" charset="0"/>
              <a:buChar char="•"/>
              <a:defRPr/>
            </a:pPr>
            <a:r>
              <a:rPr lang="en-US" sz="1100" b="1" kern="0" dirty="0" smtClean="0"/>
              <a:t>Social Referrals </a:t>
            </a:r>
            <a:r>
              <a:rPr lang="en-US" sz="1100" kern="0" dirty="0" smtClean="0"/>
              <a:t>– </a:t>
            </a:r>
            <a:r>
              <a:rPr lang="en-US" sz="1000" kern="0" dirty="0" smtClean="0"/>
              <a:t>Number of sessions originated through any social network</a:t>
            </a:r>
            <a:r>
              <a:rPr lang="en-US" sz="1100" kern="0" dirty="0" smtClean="0"/>
              <a:t>.</a:t>
            </a:r>
          </a:p>
          <a:p>
            <a:pPr marL="285750" indent="-285750">
              <a:buFont typeface="Arial" panose="020B0604020202020204" pitchFamily="34" charset="0"/>
              <a:buChar char="•"/>
              <a:defRPr/>
            </a:pPr>
            <a:r>
              <a:rPr lang="en-US" sz="1100" b="1" kern="0" dirty="0" smtClean="0"/>
              <a:t>Contact Us </a:t>
            </a:r>
            <a:r>
              <a:rPr lang="en-US" sz="1100" kern="0" dirty="0" smtClean="0"/>
              <a:t>– </a:t>
            </a:r>
            <a:r>
              <a:rPr lang="en-US" sz="1000" kern="0" dirty="0" smtClean="0"/>
              <a:t>The number of questions generated through our site.  This will also help us to estimate site engagement</a:t>
            </a:r>
            <a:r>
              <a:rPr lang="en-US" sz="1100" kern="0" dirty="0" smtClean="0"/>
              <a:t>.</a:t>
            </a:r>
          </a:p>
          <a:p>
            <a:endParaRPr lang="en-US" kern="0" dirty="0" smtClean="0"/>
          </a:p>
          <a:p>
            <a:endParaRPr lang="en-US" kern="0" dirty="0"/>
          </a:p>
        </p:txBody>
      </p:sp>
      <p:sp>
        <p:nvSpPr>
          <p:cNvPr id="10" name="Content Placeholder 7"/>
          <p:cNvSpPr txBox="1">
            <a:spLocks/>
          </p:cNvSpPr>
          <p:nvPr/>
        </p:nvSpPr>
        <p:spPr bwMode="auto">
          <a:xfrm>
            <a:off x="5009887" y="1103313"/>
            <a:ext cx="3845859" cy="3531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t" anchorCtr="0" compatLnSpc="1">
            <a:prstTxWarp prst="textNoShape">
              <a:avLst/>
            </a:prstTxWarp>
            <a:normAutofit lnSpcReduction="10000"/>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r>
              <a:rPr lang="en-US" kern="0" dirty="0" smtClean="0"/>
              <a:t>What KPIs will we analyze?</a:t>
            </a:r>
            <a:endParaRPr lang="en-US" kern="0" dirty="0"/>
          </a:p>
        </p:txBody>
      </p:sp>
    </p:spTree>
    <p:extLst>
      <p:ext uri="{BB962C8B-B14F-4D97-AF65-F5344CB8AC3E}">
        <p14:creationId xmlns:p14="http://schemas.microsoft.com/office/powerpoint/2010/main" val="90002574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Key Performance Indicators (KPIs)</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12</a:t>
            </a:fld>
            <a:endParaRPr lang="en-US"/>
          </a:p>
        </p:txBody>
      </p:sp>
      <p:sp>
        <p:nvSpPr>
          <p:cNvPr id="7" name="Content Placeholder 6"/>
          <p:cNvSpPr>
            <a:spLocks noGrp="1"/>
          </p:cNvSpPr>
          <p:nvPr>
            <p:ph idx="1"/>
          </p:nvPr>
        </p:nvSpPr>
        <p:spPr>
          <a:xfrm>
            <a:off x="397800" y="1444146"/>
            <a:ext cx="3870518" cy="1756254"/>
          </a:xfrm>
        </p:spPr>
        <p:txBody>
          <a:bodyPr>
            <a:normAutofit/>
          </a:bodyPr>
          <a:lstStyle/>
          <a:p>
            <a:pPr lvl="0">
              <a:defRPr/>
            </a:pPr>
            <a:r>
              <a:rPr lang="en-US" dirty="0" smtClean="0"/>
              <a:t>A Low-Level Key Performance Indicator (KPI) is very similar to a regular KPI, but many low-level KPIs are not reported on as frequently unless a value out of the ordinary is experienced and should be followed up on.</a:t>
            </a:r>
            <a:endParaRPr lang="en-US"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What is a Low-Level KPI?</a:t>
            </a:r>
            <a:endParaRPr lang="en-US" dirty="0"/>
          </a:p>
        </p:txBody>
      </p:sp>
      <p:sp>
        <p:nvSpPr>
          <p:cNvPr id="9" name="Content Placeholder 6"/>
          <p:cNvSpPr txBox="1">
            <a:spLocks/>
          </p:cNvSpPr>
          <p:nvPr/>
        </p:nvSpPr>
        <p:spPr bwMode="auto">
          <a:xfrm>
            <a:off x="5009887" y="1710945"/>
            <a:ext cx="3870518" cy="317390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t" anchorCtr="0" compatLnSpc="1">
            <a:prstTxWarp prst="textNoShape">
              <a:avLst/>
            </a:prstTxWarp>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pPr>
              <a:defRPr/>
            </a:pPr>
            <a:r>
              <a:rPr lang="en-US" kern="0" dirty="0" smtClean="0"/>
              <a:t>Depending on the situation, the following low-level KPIs will be analyzed:</a:t>
            </a:r>
          </a:p>
          <a:p>
            <a:pPr marL="285750" indent="-285750">
              <a:buFont typeface="Arial" panose="020B0604020202020204" pitchFamily="34" charset="0"/>
              <a:buChar char="•"/>
              <a:defRPr/>
            </a:pPr>
            <a:r>
              <a:rPr lang="en-US" sz="1100" b="1" kern="0" dirty="0" smtClean="0"/>
              <a:t>Pages per Sessions </a:t>
            </a:r>
            <a:r>
              <a:rPr lang="en-US" sz="1100" kern="0" dirty="0" smtClean="0"/>
              <a:t>– </a:t>
            </a:r>
            <a:r>
              <a:rPr lang="en-US" sz="1050" kern="0" dirty="0" smtClean="0"/>
              <a:t>The average number of pages viewed per session</a:t>
            </a:r>
            <a:r>
              <a:rPr lang="en-US" sz="1100" kern="0" dirty="0" smtClean="0"/>
              <a:t>.</a:t>
            </a:r>
          </a:p>
          <a:p>
            <a:pPr marL="285750" indent="-285750">
              <a:buFont typeface="Arial" panose="020B0604020202020204" pitchFamily="34" charset="0"/>
              <a:buChar char="•"/>
              <a:defRPr/>
            </a:pPr>
            <a:r>
              <a:rPr lang="en-US" sz="1100" b="1" kern="0" dirty="0" smtClean="0"/>
              <a:t>Average Session Duration </a:t>
            </a:r>
            <a:r>
              <a:rPr lang="en-US" sz="1100" kern="0" dirty="0" smtClean="0"/>
              <a:t>– </a:t>
            </a:r>
            <a:r>
              <a:rPr lang="en-US" sz="1050" kern="0" dirty="0" smtClean="0"/>
              <a:t>The average length of a session – usually reported in minutes</a:t>
            </a:r>
            <a:r>
              <a:rPr lang="en-US" sz="1100" kern="0" dirty="0" smtClean="0"/>
              <a:t>.</a:t>
            </a:r>
          </a:p>
          <a:p>
            <a:pPr marL="285750" indent="-285750">
              <a:buFont typeface="Arial" panose="020B0604020202020204" pitchFamily="34" charset="0"/>
              <a:buChar char="•"/>
              <a:defRPr/>
            </a:pPr>
            <a:r>
              <a:rPr lang="en-US" sz="1100" b="1" kern="0" dirty="0" smtClean="0"/>
              <a:t>Bounce Rate (%) </a:t>
            </a:r>
            <a:r>
              <a:rPr lang="en-US" sz="1100" kern="0" dirty="0" smtClean="0"/>
              <a:t>– </a:t>
            </a:r>
            <a:r>
              <a:rPr lang="en-US" sz="1050" kern="0" dirty="0" smtClean="0"/>
              <a:t>Visits in which the person left the site from the entrance page without interacting with the page</a:t>
            </a:r>
            <a:r>
              <a:rPr lang="en-US" sz="1100" kern="0" dirty="0" smtClean="0"/>
              <a:t>.</a:t>
            </a:r>
          </a:p>
          <a:p>
            <a:pPr marL="285750" indent="-285750">
              <a:buFont typeface="Arial" panose="020B0604020202020204" pitchFamily="34" charset="0"/>
              <a:buChar char="•"/>
              <a:defRPr/>
            </a:pPr>
            <a:r>
              <a:rPr lang="en-US" sz="1100" b="1" kern="0" dirty="0" smtClean="0"/>
              <a:t>Other</a:t>
            </a:r>
            <a:r>
              <a:rPr lang="en-US" sz="1100" kern="0" dirty="0" smtClean="0"/>
              <a:t> – </a:t>
            </a:r>
            <a:r>
              <a:rPr lang="en-US" sz="1050" kern="0" dirty="0" smtClean="0"/>
              <a:t>As we initiate more campaigns, we will compile additional KPIs to monitor the success of our efforts</a:t>
            </a:r>
            <a:r>
              <a:rPr lang="en-US" sz="1100" kern="0" dirty="0" smtClean="0"/>
              <a:t>.</a:t>
            </a:r>
          </a:p>
          <a:p>
            <a:endParaRPr lang="en-US" kern="0" dirty="0" smtClean="0"/>
          </a:p>
          <a:p>
            <a:endParaRPr lang="en-US" kern="0" dirty="0"/>
          </a:p>
        </p:txBody>
      </p:sp>
      <p:sp>
        <p:nvSpPr>
          <p:cNvPr id="10" name="Content Placeholder 7"/>
          <p:cNvSpPr txBox="1">
            <a:spLocks/>
          </p:cNvSpPr>
          <p:nvPr/>
        </p:nvSpPr>
        <p:spPr bwMode="auto">
          <a:xfrm>
            <a:off x="5009887" y="1103313"/>
            <a:ext cx="3845859" cy="3531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t" anchorCtr="0" compatLnSpc="1">
            <a:prstTxWarp prst="textNoShape">
              <a:avLst/>
            </a:prstTxWarp>
            <a:no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r>
              <a:rPr lang="en-US" kern="0" dirty="0" smtClean="0"/>
              <a:t>What Low-Level KPIs will we analyze?</a:t>
            </a:r>
            <a:endParaRPr lang="en-US" kern="0" dirty="0"/>
          </a:p>
        </p:txBody>
      </p:sp>
    </p:spTree>
    <p:extLst>
      <p:ext uri="{BB962C8B-B14F-4D97-AF65-F5344CB8AC3E}">
        <p14:creationId xmlns:p14="http://schemas.microsoft.com/office/powerpoint/2010/main" val="315189514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What else is being analyzed?</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13</a:t>
            </a:fld>
            <a:endParaRPr lang="en-US"/>
          </a:p>
        </p:txBody>
      </p:sp>
      <p:sp>
        <p:nvSpPr>
          <p:cNvPr id="7" name="Content Placeholder 6"/>
          <p:cNvSpPr>
            <a:spLocks noGrp="1"/>
          </p:cNvSpPr>
          <p:nvPr>
            <p:ph idx="1"/>
          </p:nvPr>
        </p:nvSpPr>
        <p:spPr>
          <a:xfrm>
            <a:off x="397799" y="1444145"/>
            <a:ext cx="8059891" cy="2739727"/>
          </a:xfrm>
        </p:spPr>
        <p:txBody>
          <a:bodyPr>
            <a:normAutofit/>
          </a:bodyPr>
          <a:lstStyle/>
          <a:p>
            <a:pPr lvl="0">
              <a:defRPr/>
            </a:pPr>
            <a:r>
              <a:rPr lang="en-US" dirty="0" smtClean="0"/>
              <a:t>In addition to numbers and percentages that can be measured, we will also consider the following when making decisions on our web and social strategies:</a:t>
            </a:r>
          </a:p>
          <a:p>
            <a:pPr marL="285750" lvl="0" indent="-285750">
              <a:buFont typeface="Arial" panose="020B0604020202020204" pitchFamily="34" charset="0"/>
              <a:buChar char="•"/>
              <a:defRPr/>
            </a:pPr>
            <a:r>
              <a:rPr lang="en-US" sz="1200" b="1" dirty="0" smtClean="0"/>
              <a:t>Top Pages Visited</a:t>
            </a:r>
          </a:p>
          <a:p>
            <a:pPr marL="285750" lvl="0" indent="-285750">
              <a:buFont typeface="Arial" panose="020B0604020202020204" pitchFamily="34" charset="0"/>
              <a:buChar char="•"/>
              <a:defRPr/>
            </a:pPr>
            <a:r>
              <a:rPr lang="en-US" sz="1200" b="1" dirty="0" smtClean="0"/>
              <a:t>Top Search Terms</a:t>
            </a:r>
          </a:p>
          <a:p>
            <a:pPr marL="285750" lvl="0" indent="-285750">
              <a:buFont typeface="Arial" panose="020B0604020202020204" pitchFamily="34" charset="0"/>
              <a:buChar char="•"/>
              <a:defRPr/>
            </a:pPr>
            <a:r>
              <a:rPr lang="en-US" sz="1200" b="1" dirty="0" smtClean="0"/>
              <a:t>Top Question Inquiries</a:t>
            </a:r>
          </a:p>
          <a:p>
            <a:pPr marL="285750" lvl="0" indent="-285750">
              <a:buFont typeface="Arial" panose="020B0604020202020204" pitchFamily="34" charset="0"/>
              <a:buChar char="•"/>
              <a:defRPr/>
            </a:pPr>
            <a:r>
              <a:rPr lang="en-US" sz="1200" b="1" dirty="0" smtClean="0"/>
              <a:t>Top Entry/Exit Pages</a:t>
            </a:r>
          </a:p>
          <a:p>
            <a:pPr marL="285750" lvl="0" indent="-285750">
              <a:buFont typeface="Arial" panose="020B0604020202020204" pitchFamily="34" charset="0"/>
              <a:buChar char="•"/>
              <a:defRPr/>
            </a:pPr>
            <a:r>
              <a:rPr lang="en-US" sz="1200" b="1" dirty="0" smtClean="0"/>
              <a:t>Geographical Information</a:t>
            </a:r>
          </a:p>
          <a:p>
            <a:pPr marL="285750" lvl="0" indent="-285750">
              <a:buFont typeface="Arial" panose="020B0604020202020204" pitchFamily="34" charset="0"/>
              <a:buChar char="•"/>
              <a:defRPr/>
            </a:pPr>
            <a:r>
              <a:rPr lang="en-US" sz="1200" b="1" dirty="0" smtClean="0"/>
              <a:t>Demographic Information</a:t>
            </a:r>
          </a:p>
          <a:p>
            <a:pPr marL="285750" lvl="0" indent="-285750">
              <a:buFont typeface="Arial" panose="020B0604020202020204" pitchFamily="34" charset="0"/>
              <a:buChar char="•"/>
              <a:defRPr/>
            </a:pPr>
            <a:r>
              <a:rPr lang="en-US" sz="1200" b="1" dirty="0" smtClean="0"/>
              <a:t>User Flows</a:t>
            </a:r>
            <a:endParaRPr lang="en-US" sz="1200" b="1"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Things outside of a metric</a:t>
            </a:r>
            <a:endParaRPr lang="en-US" dirty="0"/>
          </a:p>
        </p:txBody>
      </p:sp>
    </p:spTree>
    <p:extLst>
      <p:ext uri="{BB962C8B-B14F-4D97-AF65-F5344CB8AC3E}">
        <p14:creationId xmlns:p14="http://schemas.microsoft.com/office/powerpoint/2010/main" val="113992738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Changes/Callouts this week</a:t>
            </a:r>
            <a:br>
              <a:rPr lang="en-US" dirty="0" smtClean="0"/>
            </a:br>
            <a:r>
              <a:rPr lang="en-US" sz="1050" dirty="0" smtClean="0"/>
              <a:t>For 10/29-11/4</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2</a:t>
            </a:fld>
            <a:endParaRPr lang="en-US"/>
          </a:p>
        </p:txBody>
      </p:sp>
      <p:sp>
        <p:nvSpPr>
          <p:cNvPr id="7" name="Content Placeholder 6"/>
          <p:cNvSpPr>
            <a:spLocks noGrp="1"/>
          </p:cNvSpPr>
          <p:nvPr>
            <p:ph idx="1"/>
          </p:nvPr>
        </p:nvSpPr>
        <p:spPr>
          <a:xfrm>
            <a:off x="538201" y="957342"/>
            <a:ext cx="8059891" cy="3924860"/>
          </a:xfrm>
        </p:spPr>
        <p:txBody>
          <a:bodyPr>
            <a:normAutofit/>
          </a:bodyPr>
          <a:lstStyle/>
          <a:p>
            <a:pPr lvl="0">
              <a:defRPr/>
            </a:pPr>
            <a:r>
              <a:rPr lang="en-US" sz="1200" dirty="0" smtClean="0"/>
              <a:t>The following are special callouts to note and based on feedback to the previous report.  As we continue with this mechanism, we will mention any changes made for transparency and consistency in reporting and data integrity:</a:t>
            </a:r>
          </a:p>
          <a:p>
            <a:pPr marL="285750" lvl="0" indent="-285750">
              <a:buFont typeface="+mj-lt"/>
              <a:buAutoNum type="arabicPeriod"/>
              <a:defRPr/>
            </a:pPr>
            <a:r>
              <a:rPr lang="en-US" sz="1100" b="1" dirty="0" smtClean="0"/>
              <a:t>October Closeout </a:t>
            </a:r>
            <a:r>
              <a:rPr lang="en-US" sz="1100" dirty="0" smtClean="0"/>
              <a:t>– We will provide month-end data when we’re in a new month.  Because of the seasonality of Extension, we find that it’s more beneficial to report on </a:t>
            </a:r>
            <a:r>
              <a:rPr lang="en-US" sz="1100" i="1" dirty="0" smtClean="0"/>
              <a:t>Months</a:t>
            </a:r>
            <a:r>
              <a:rPr lang="en-US" sz="1100" dirty="0" smtClean="0"/>
              <a:t> as opposed to </a:t>
            </a:r>
            <a:r>
              <a:rPr lang="en-US" sz="1100" i="1" dirty="0" smtClean="0"/>
              <a:t>Month-to-date</a:t>
            </a:r>
            <a:r>
              <a:rPr lang="en-US" sz="1100" dirty="0" smtClean="0"/>
              <a:t> data so we can get a better comparison of progress by month.</a:t>
            </a:r>
          </a:p>
          <a:p>
            <a:pPr marL="285750" lvl="0" indent="-285750">
              <a:buFont typeface="+mj-lt"/>
              <a:buAutoNum type="arabicPeriod"/>
              <a:defRPr/>
            </a:pPr>
            <a:r>
              <a:rPr lang="en-US" sz="1100" b="1" dirty="0" smtClean="0"/>
              <a:t>“Page Not Found” </a:t>
            </a:r>
            <a:r>
              <a:rPr lang="en-US" sz="1100" dirty="0" smtClean="0"/>
              <a:t>– As anticipated, the number of page hits this page has received has begun to decrease from a weekly and monthly metric – because of the amount of hits we would get, yearly data is un-moved, but we are hoping this yearly figure can decrease prior to the end of the year.  Our efforts of removing broken links have shown some progress.</a:t>
            </a:r>
          </a:p>
          <a:p>
            <a:pPr marL="285750" lvl="0" indent="-285750">
              <a:buFont typeface="+mj-lt"/>
              <a:buAutoNum type="arabicPeriod"/>
              <a:defRPr/>
            </a:pPr>
            <a:r>
              <a:rPr lang="en-US" sz="1100" b="1" dirty="0" smtClean="0"/>
              <a:t>Search Terms </a:t>
            </a:r>
            <a:r>
              <a:rPr lang="en-US" sz="1100" dirty="0" smtClean="0"/>
              <a:t>–Now that we’re starting a new month, weekly and monthly data are not as detailed, so we played with some formatting for this week and hope it still adds value.</a:t>
            </a:r>
          </a:p>
          <a:p>
            <a:pPr marL="285750" lvl="0" indent="-285750">
              <a:buFont typeface="+mj-lt"/>
              <a:buAutoNum type="arabicPeriod"/>
              <a:defRPr/>
            </a:pPr>
            <a:r>
              <a:rPr lang="en-US" sz="1100" b="1" dirty="0" smtClean="0"/>
              <a:t>What they’re asking </a:t>
            </a:r>
            <a:r>
              <a:rPr lang="en-US" sz="1100" dirty="0" smtClean="0"/>
              <a:t>– Rather than report on the terms/phrases used in the Contact Us, we will pilot simply providing everyone with the actual questions (with a bit of editing) so there is a good understanding of what they are.  We’re working on a way to create a smooth process flow of Q&amp;A in the future.</a:t>
            </a:r>
          </a:p>
          <a:p>
            <a:pPr marL="285750" lvl="0" indent="-285750">
              <a:buFont typeface="+mj-lt"/>
              <a:buAutoNum type="arabicPeriod"/>
              <a:defRPr/>
            </a:pPr>
            <a:r>
              <a:rPr lang="en-US" sz="1100" b="1" dirty="0" smtClean="0"/>
              <a:t>A little focus goes a long way </a:t>
            </a:r>
            <a:r>
              <a:rPr lang="en-US" sz="1100" dirty="0" smtClean="0"/>
              <a:t>– There were some efforts put forth and it showed in the data.  In addition to the overall growth, some items found their way into the top-10 pages.  We launched the </a:t>
            </a:r>
            <a:r>
              <a:rPr lang="en-US" sz="1100" i="1" dirty="0" smtClean="0"/>
              <a:t>Military Page</a:t>
            </a:r>
            <a:r>
              <a:rPr lang="en-US" sz="1100" dirty="0" smtClean="0"/>
              <a:t>, and focused some promotion of the </a:t>
            </a:r>
            <a:r>
              <a:rPr lang="en-US" sz="1100" i="1" dirty="0" smtClean="0"/>
              <a:t>Calendar of Events </a:t>
            </a:r>
            <a:r>
              <a:rPr lang="en-US" sz="1100" dirty="0" smtClean="0"/>
              <a:t>and the </a:t>
            </a:r>
            <a:r>
              <a:rPr lang="en-US" sz="1100" i="1" dirty="0" smtClean="0"/>
              <a:t>November Library Talks </a:t>
            </a:r>
            <a:r>
              <a:rPr lang="en-US" sz="1100" dirty="0" smtClean="0"/>
              <a:t>and all have seen some success in awareness.</a:t>
            </a:r>
          </a:p>
          <a:p>
            <a:endParaRPr lang="en-US" sz="1200" dirty="0"/>
          </a:p>
        </p:txBody>
      </p:sp>
    </p:spTree>
    <p:extLst>
      <p:ext uri="{BB962C8B-B14F-4D97-AF65-F5344CB8AC3E}">
        <p14:creationId xmlns:p14="http://schemas.microsoft.com/office/powerpoint/2010/main" val="415297015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3</a:t>
            </a:fld>
            <a:endParaRPr lang="en-US"/>
          </a:p>
        </p:txBody>
      </p:sp>
      <p:sp>
        <p:nvSpPr>
          <p:cNvPr id="6" name="Title 5"/>
          <p:cNvSpPr>
            <a:spLocks noGrp="1"/>
          </p:cNvSpPr>
          <p:nvPr>
            <p:ph type="title"/>
          </p:nvPr>
        </p:nvSpPr>
        <p:spPr/>
        <p:txBody>
          <a:bodyPr/>
          <a:lstStyle/>
          <a:p>
            <a:r>
              <a:rPr lang="en-US" dirty="0" smtClean="0"/>
              <a:t>KPIs</a:t>
            </a:r>
            <a:endParaRPr lang="en-US" dirty="0"/>
          </a:p>
        </p:txBody>
      </p:sp>
      <p:sp>
        <p:nvSpPr>
          <p:cNvPr id="16" name="Content Placeholder 6"/>
          <p:cNvSpPr>
            <a:spLocks noGrp="1"/>
          </p:cNvSpPr>
          <p:nvPr>
            <p:ph idx="1"/>
          </p:nvPr>
        </p:nvSpPr>
        <p:spPr>
          <a:xfrm>
            <a:off x="1067399" y="884980"/>
            <a:ext cx="7001493" cy="496488"/>
          </a:xfrm>
        </p:spPr>
        <p:txBody>
          <a:bodyPr>
            <a:noAutofit/>
          </a:bodyPr>
          <a:lstStyle/>
          <a:p>
            <a:pPr marL="0" lvl="0" indent="0">
              <a:buNone/>
              <a:defRPr/>
            </a:pPr>
            <a:r>
              <a:rPr lang="en-US" sz="1150" dirty="0" smtClean="0"/>
              <a:t>Weekly data is based on a Thursday through Wednesday format. Monthly data is cumulative from the first of the month.  </a:t>
            </a:r>
            <a:endParaRPr lang="en-US" sz="1150" dirty="0"/>
          </a:p>
        </p:txBody>
      </p:sp>
      <p:graphicFrame>
        <p:nvGraphicFramePr>
          <p:cNvPr id="5" name="Table 4"/>
          <p:cNvGraphicFramePr>
            <a:graphicFrameLocks noGrp="1"/>
          </p:cNvGraphicFramePr>
          <p:nvPr>
            <p:extLst>
              <p:ext uri="{D42A27DB-BD31-4B8C-83A1-F6EECF244321}">
                <p14:modId xmlns:p14="http://schemas.microsoft.com/office/powerpoint/2010/main" val="2007153724"/>
              </p:ext>
            </p:extLst>
          </p:nvPr>
        </p:nvGraphicFramePr>
        <p:xfrm>
          <a:off x="740865" y="1427069"/>
          <a:ext cx="7889202" cy="3123205"/>
        </p:xfrm>
        <a:graphic>
          <a:graphicData uri="http://schemas.openxmlformats.org/drawingml/2006/table">
            <a:tbl>
              <a:tblPr/>
              <a:tblGrid>
                <a:gridCol w="2141828">
                  <a:extLst>
                    <a:ext uri="{9D8B030D-6E8A-4147-A177-3AD203B41FA5}">
                      <a16:colId xmlns:a16="http://schemas.microsoft.com/office/drawing/2014/main" val="312381426"/>
                    </a:ext>
                  </a:extLst>
                </a:gridCol>
                <a:gridCol w="804908">
                  <a:extLst>
                    <a:ext uri="{9D8B030D-6E8A-4147-A177-3AD203B41FA5}">
                      <a16:colId xmlns:a16="http://schemas.microsoft.com/office/drawing/2014/main" val="3330224936"/>
                    </a:ext>
                  </a:extLst>
                </a:gridCol>
                <a:gridCol w="804908">
                  <a:extLst>
                    <a:ext uri="{9D8B030D-6E8A-4147-A177-3AD203B41FA5}">
                      <a16:colId xmlns:a16="http://schemas.microsoft.com/office/drawing/2014/main" val="3392370212"/>
                    </a:ext>
                  </a:extLst>
                </a:gridCol>
                <a:gridCol w="804908">
                  <a:extLst>
                    <a:ext uri="{9D8B030D-6E8A-4147-A177-3AD203B41FA5}">
                      <a16:colId xmlns:a16="http://schemas.microsoft.com/office/drawing/2014/main" val="3737573429"/>
                    </a:ext>
                  </a:extLst>
                </a:gridCol>
                <a:gridCol w="804908">
                  <a:extLst>
                    <a:ext uri="{9D8B030D-6E8A-4147-A177-3AD203B41FA5}">
                      <a16:colId xmlns:a16="http://schemas.microsoft.com/office/drawing/2014/main" val="2185370180"/>
                    </a:ext>
                  </a:extLst>
                </a:gridCol>
                <a:gridCol w="804908">
                  <a:extLst>
                    <a:ext uri="{9D8B030D-6E8A-4147-A177-3AD203B41FA5}">
                      <a16:colId xmlns:a16="http://schemas.microsoft.com/office/drawing/2014/main" val="1699234029"/>
                    </a:ext>
                  </a:extLst>
                </a:gridCol>
                <a:gridCol w="804908">
                  <a:extLst>
                    <a:ext uri="{9D8B030D-6E8A-4147-A177-3AD203B41FA5}">
                      <a16:colId xmlns:a16="http://schemas.microsoft.com/office/drawing/2014/main" val="2942293773"/>
                    </a:ext>
                  </a:extLst>
                </a:gridCol>
                <a:gridCol w="917926">
                  <a:extLst>
                    <a:ext uri="{9D8B030D-6E8A-4147-A177-3AD203B41FA5}">
                      <a16:colId xmlns:a16="http://schemas.microsoft.com/office/drawing/2014/main" val="3880449414"/>
                    </a:ext>
                  </a:extLst>
                </a:gridCol>
              </a:tblGrid>
              <a:tr h="130542">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a:noFill/>
                    </a:lnL>
                    <a:lnR>
                      <a:noFill/>
                    </a:lnR>
                    <a:lnT>
                      <a:noFill/>
                    </a:lnT>
                    <a:lnB w="6350" cap="flat" cmpd="sng" algn="ctr">
                      <a:solidFill>
                        <a:srgbClr val="2F75B5"/>
                      </a:solidFill>
                      <a:prstDash val="solid"/>
                      <a:round/>
                      <a:headEnd type="none" w="med" len="med"/>
                      <a:tailEnd type="none" w="med" len="med"/>
                    </a:lnB>
                  </a:tcPr>
                </a:tc>
                <a:tc gridSpan="3">
                  <a:txBody>
                    <a:bodyPr/>
                    <a:lstStyle/>
                    <a:p>
                      <a:pPr algn="ctr" fontAlgn="b"/>
                      <a:r>
                        <a:rPr lang="en-US" sz="900" b="1" i="0" u="none" strike="noStrike">
                          <a:solidFill>
                            <a:srgbClr val="FFFFFF"/>
                          </a:solidFill>
                          <a:effectLst/>
                          <a:latin typeface="Calibri" panose="020F0502020204030204" pitchFamily="34" charset="0"/>
                        </a:rPr>
                        <a:t>Weekly</a:t>
                      </a:r>
                    </a:p>
                  </a:txBody>
                  <a:tcPr marL="4812" marR="4812" marT="4812" marB="0" anchor="b">
                    <a:lnL>
                      <a:noFill/>
                    </a:lnL>
                    <a:lnR>
                      <a:noFill/>
                    </a:lnR>
                    <a:lnT>
                      <a:noFill/>
                    </a:lnT>
                    <a:lnB w="6350" cap="flat" cmpd="sng" algn="ctr">
                      <a:solidFill>
                        <a:srgbClr val="2F75B5"/>
                      </a:solidFill>
                      <a:prstDash val="solid"/>
                      <a:round/>
                      <a:headEnd type="none" w="med" len="med"/>
                      <a:tailEnd type="none" w="med" len="med"/>
                    </a:lnB>
                    <a:solidFill>
                      <a:srgbClr val="1F4E78"/>
                    </a:solidFill>
                  </a:tcPr>
                </a:tc>
                <a:tc hMerge="1">
                  <a:txBody>
                    <a:bodyPr/>
                    <a:lstStyle/>
                    <a:p>
                      <a:endParaRPr lang="en-US"/>
                    </a:p>
                  </a:txBody>
                  <a:tcPr/>
                </a:tc>
                <a:tc hMerge="1">
                  <a:txBody>
                    <a:bodyPr/>
                    <a:lstStyle/>
                    <a:p>
                      <a:endParaRPr lang="en-US"/>
                    </a:p>
                  </a:txBody>
                  <a:tcPr/>
                </a:tc>
                <a:tc gridSpan="4">
                  <a:txBody>
                    <a:bodyPr/>
                    <a:lstStyle/>
                    <a:p>
                      <a:pPr algn="ctr" fontAlgn="b"/>
                      <a:r>
                        <a:rPr lang="en-US" sz="900" b="1" i="0" u="none" strike="noStrike">
                          <a:solidFill>
                            <a:srgbClr val="FFFFFF"/>
                          </a:solidFill>
                          <a:effectLst/>
                          <a:latin typeface="Calibri" panose="020F0502020204030204" pitchFamily="34" charset="0"/>
                        </a:rPr>
                        <a:t>Monthly</a:t>
                      </a:r>
                    </a:p>
                  </a:txBody>
                  <a:tcPr marL="4812" marR="4812" marT="4812" marB="0" anchor="b">
                    <a:lnL>
                      <a:noFill/>
                    </a:lnL>
                    <a:lnR>
                      <a:noFill/>
                    </a:lnR>
                    <a:lnT>
                      <a:noFill/>
                    </a:lnT>
                    <a:lnB w="6350" cap="flat" cmpd="sng" algn="ctr">
                      <a:solidFill>
                        <a:srgbClr val="2F75B5"/>
                      </a:solidFill>
                      <a:prstDash val="solid"/>
                      <a:round/>
                      <a:headEnd type="none" w="med" len="med"/>
                      <a:tailEnd type="none" w="med" len="med"/>
                    </a:lnB>
                    <a:solidFill>
                      <a:srgbClr val="37562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7761124"/>
                  </a:ext>
                </a:extLst>
              </a:tr>
              <a:tr h="254869">
                <a:tc>
                  <a:txBody>
                    <a:bodyPr/>
                    <a:lstStyle/>
                    <a:p>
                      <a:pPr algn="ctr" fontAlgn="ctr"/>
                      <a:r>
                        <a:rPr lang="en-US" sz="900" b="1" i="0" u="none" strike="noStrike">
                          <a:solidFill>
                            <a:srgbClr val="FFFFFF"/>
                          </a:solidFill>
                          <a:effectLst/>
                          <a:latin typeface="Calibri" panose="020F0502020204030204" pitchFamily="34" charset="0"/>
                        </a:rPr>
                        <a:t>KPIs</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B9BD5"/>
                    </a:solidFill>
                  </a:tcPr>
                </a:tc>
                <a:tc>
                  <a:txBody>
                    <a:bodyPr/>
                    <a:lstStyle/>
                    <a:p>
                      <a:pPr algn="ctr" fontAlgn="ctr"/>
                      <a:r>
                        <a:rPr lang="en-US" sz="900" b="1" i="0" u="none" strike="noStrike">
                          <a:solidFill>
                            <a:srgbClr val="FFFFFF"/>
                          </a:solidFill>
                          <a:effectLst/>
                          <a:latin typeface="Calibri" panose="020F0502020204030204" pitchFamily="34" charset="0"/>
                        </a:rPr>
                        <a:t>Previous Week</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en-US" sz="900" b="1" i="0" u="none" strike="noStrike">
                          <a:solidFill>
                            <a:srgbClr val="FFFFFF"/>
                          </a:solidFill>
                          <a:effectLst/>
                          <a:latin typeface="Calibri" panose="020F0502020204030204" pitchFamily="34" charset="0"/>
                        </a:rPr>
                        <a:t>Current Week</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305496"/>
                    </a:solidFill>
                  </a:tcPr>
                </a:tc>
                <a:tc>
                  <a:txBody>
                    <a:bodyPr/>
                    <a:lstStyle/>
                    <a:p>
                      <a:pPr algn="ctr" fontAlgn="ctr"/>
                      <a:r>
                        <a:rPr lang="en-US" sz="900" b="1" i="0" u="none" strike="noStrike">
                          <a:solidFill>
                            <a:srgbClr val="FFFFFF"/>
                          </a:solidFill>
                          <a:effectLst/>
                          <a:latin typeface="Calibri" panose="020F0502020204030204" pitchFamily="34" charset="0"/>
                        </a:rPr>
                        <a:t>Week-Over-Week (WOW)</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9BC2E6"/>
                    </a:solidFill>
                  </a:tcPr>
                </a:tc>
                <a:tc>
                  <a:txBody>
                    <a:bodyPr/>
                    <a:lstStyle/>
                    <a:p>
                      <a:pPr algn="ctr" fontAlgn="ctr"/>
                      <a:r>
                        <a:rPr lang="en-US" sz="900" b="1" i="0" u="none" strike="noStrike">
                          <a:solidFill>
                            <a:srgbClr val="FFFFFF"/>
                          </a:solidFill>
                          <a:effectLst/>
                          <a:latin typeface="Calibri" panose="020F0502020204030204" pitchFamily="34" charset="0"/>
                        </a:rPr>
                        <a:t>Nov. 2014 Actual</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A9D08E"/>
                    </a:solidFill>
                  </a:tcPr>
                </a:tc>
                <a:tc>
                  <a:txBody>
                    <a:bodyPr/>
                    <a:lstStyle/>
                    <a:p>
                      <a:pPr algn="ctr" fontAlgn="ctr"/>
                      <a:r>
                        <a:rPr lang="en-US" sz="900" b="1" i="0" u="none" strike="noStrike">
                          <a:solidFill>
                            <a:srgbClr val="FFFFFF"/>
                          </a:solidFill>
                          <a:effectLst/>
                          <a:latin typeface="Calibri" panose="020F0502020204030204" pitchFamily="34" charset="0"/>
                        </a:rPr>
                        <a:t>Nov. 2015 Actual</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48235"/>
                    </a:solidFill>
                  </a:tcPr>
                </a:tc>
                <a:tc>
                  <a:txBody>
                    <a:bodyPr/>
                    <a:lstStyle/>
                    <a:p>
                      <a:pPr algn="ctr" fontAlgn="ctr"/>
                      <a:r>
                        <a:rPr lang="en-US" sz="900" b="1" i="0" u="none" strike="noStrike">
                          <a:solidFill>
                            <a:srgbClr val="FFFFFF"/>
                          </a:solidFill>
                          <a:effectLst/>
                          <a:latin typeface="Calibri" panose="020F0502020204030204" pitchFamily="34" charset="0"/>
                        </a:rPr>
                        <a:t>Nov. 2015 Projected</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70AD47"/>
                    </a:solidFill>
                  </a:tcPr>
                </a:tc>
                <a:tc>
                  <a:txBody>
                    <a:bodyPr/>
                    <a:lstStyle/>
                    <a:p>
                      <a:pPr algn="ctr" fontAlgn="ctr"/>
                      <a:r>
                        <a:rPr lang="en-US" sz="900" b="1" i="0" u="none" strike="noStrike">
                          <a:solidFill>
                            <a:srgbClr val="FFFFFF"/>
                          </a:solidFill>
                          <a:effectLst/>
                          <a:latin typeface="Calibri" panose="020F0502020204030204" pitchFamily="34" charset="0"/>
                        </a:rPr>
                        <a:t>Projected </a:t>
                      </a:r>
                      <a:br>
                        <a:rPr lang="en-US" sz="900" b="1" i="0" u="none" strike="noStrike">
                          <a:solidFill>
                            <a:srgbClr val="FFFFFF"/>
                          </a:solidFill>
                          <a:effectLst/>
                          <a:latin typeface="Calibri" panose="020F0502020204030204" pitchFamily="34" charset="0"/>
                        </a:rPr>
                      </a:br>
                      <a:r>
                        <a:rPr lang="en-US" sz="900" b="1" i="0" u="none" strike="noStrike">
                          <a:solidFill>
                            <a:srgbClr val="FFFFFF"/>
                          </a:solidFill>
                          <a:effectLst/>
                          <a:latin typeface="Calibri" panose="020F0502020204030204" pitchFamily="34" charset="0"/>
                        </a:rPr>
                        <a:t>2014 vs. 2015</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92D050"/>
                    </a:solidFill>
                  </a:tcPr>
                </a:tc>
                <a:extLst>
                  <a:ext uri="{0D108BD9-81ED-4DB2-BD59-A6C34878D82A}">
                    <a16:rowId xmlns:a16="http://schemas.microsoft.com/office/drawing/2014/main" val="509183321"/>
                  </a:ext>
                </a:extLst>
              </a:tr>
              <a:tr h="596782">
                <a:tc>
                  <a:txBody>
                    <a:bodyPr/>
                    <a:lstStyle/>
                    <a:p>
                      <a:pPr algn="l" fontAlgn="t"/>
                      <a:r>
                        <a:rPr lang="en-US" sz="900" b="1" i="1" u="none" strike="noStrike" dirty="0">
                          <a:solidFill>
                            <a:srgbClr val="000000"/>
                          </a:solidFill>
                          <a:effectLst/>
                          <a:latin typeface="Calibri" panose="020F0502020204030204" pitchFamily="34" charset="0"/>
                        </a:rPr>
                        <a:t>Sessions</a:t>
                      </a:r>
                      <a:r>
                        <a:rPr lang="en-US" sz="900" b="0" i="0" u="none" strike="noStrike" dirty="0">
                          <a:solidFill>
                            <a:srgbClr val="000000"/>
                          </a:solidFill>
                          <a:effectLst/>
                          <a:latin typeface="Calibri" panose="020F0502020204030204" pitchFamily="34" charset="0"/>
                        </a:rPr>
                        <a:t> - Total number of sessions within the date range.  A session is the period of time a user is actively engaged with your website.  All usage data is associated with a session.</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2921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3229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308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9573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2038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15285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5712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326269112"/>
                  </a:ext>
                </a:extLst>
              </a:tr>
              <a:tr h="360555">
                <a:tc>
                  <a:txBody>
                    <a:bodyPr/>
                    <a:lstStyle/>
                    <a:p>
                      <a:pPr algn="l" fontAlgn="t"/>
                      <a:r>
                        <a:rPr lang="en-US" sz="900" b="1" i="1" u="none" strike="noStrike" dirty="0">
                          <a:solidFill>
                            <a:srgbClr val="000000"/>
                          </a:solidFill>
                          <a:effectLst/>
                          <a:latin typeface="Calibri" panose="020F0502020204030204" pitchFamily="34" charset="0"/>
                        </a:rPr>
                        <a:t>Users</a:t>
                      </a:r>
                      <a:r>
                        <a:rPr lang="en-US" sz="900" b="0" i="0" u="none" strike="noStrike" dirty="0">
                          <a:solidFill>
                            <a:srgbClr val="000000"/>
                          </a:solidFill>
                          <a:effectLst/>
                          <a:latin typeface="Calibri" panose="020F0502020204030204" pitchFamily="34" charset="0"/>
                        </a:rPr>
                        <a:t> - Users that have had at least one session within the selected date range.  Includes both new and returning users.</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2397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2729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332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7998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1715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12863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4865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955904004"/>
                  </a:ext>
                </a:extLst>
              </a:tr>
              <a:tr h="360555">
                <a:tc>
                  <a:txBody>
                    <a:bodyPr/>
                    <a:lstStyle/>
                    <a:p>
                      <a:pPr algn="l" fontAlgn="t"/>
                      <a:r>
                        <a:rPr lang="en-US" sz="900" b="1" i="1" u="none" strike="noStrike" dirty="0" err="1">
                          <a:solidFill>
                            <a:srgbClr val="000000"/>
                          </a:solidFill>
                          <a:effectLst/>
                          <a:latin typeface="Calibri" panose="020F0502020204030204" pitchFamily="34" charset="0"/>
                        </a:rPr>
                        <a:t>Pageviews</a:t>
                      </a:r>
                      <a:r>
                        <a:rPr lang="en-US" sz="900" b="0" i="0" u="none" strike="noStrike" dirty="0">
                          <a:solidFill>
                            <a:srgbClr val="000000"/>
                          </a:solidFill>
                          <a:effectLst/>
                          <a:latin typeface="Calibri" panose="020F0502020204030204" pitchFamily="34" charset="0"/>
                        </a:rPr>
                        <a:t> - </a:t>
                      </a:r>
                      <a:r>
                        <a:rPr lang="en-US" sz="900" b="0" i="0" u="none" strike="noStrike" dirty="0" err="1">
                          <a:solidFill>
                            <a:srgbClr val="000000"/>
                          </a:solidFill>
                          <a:effectLst/>
                          <a:latin typeface="Calibri" panose="020F0502020204030204" pitchFamily="34" charset="0"/>
                        </a:rPr>
                        <a:t>Pageviews</a:t>
                      </a:r>
                      <a:r>
                        <a:rPr lang="en-US" sz="900" b="0" i="0" u="none" strike="noStrike" dirty="0">
                          <a:solidFill>
                            <a:srgbClr val="000000"/>
                          </a:solidFill>
                          <a:effectLst/>
                          <a:latin typeface="Calibri" panose="020F0502020204030204" pitchFamily="34" charset="0"/>
                        </a:rPr>
                        <a:t> is the total number of pages viewed.  Repeated views of a single page are counted.</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9456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9730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274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28370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6093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45698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17328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1840472145"/>
                  </a:ext>
                </a:extLst>
              </a:tr>
              <a:tr h="242443">
                <a:tc>
                  <a:txBody>
                    <a:bodyPr/>
                    <a:lstStyle/>
                    <a:p>
                      <a:pPr algn="l" fontAlgn="t"/>
                      <a:r>
                        <a:rPr lang="en-US" sz="900" b="1" i="1" u="none" strike="noStrike" dirty="0">
                          <a:solidFill>
                            <a:srgbClr val="000000"/>
                          </a:solidFill>
                          <a:effectLst/>
                          <a:latin typeface="Calibri" panose="020F0502020204030204" pitchFamily="34" charset="0"/>
                        </a:rPr>
                        <a:t>% New Sessions </a:t>
                      </a:r>
                      <a:r>
                        <a:rPr lang="en-US" sz="900" b="0" i="0" u="none" strike="noStrike" dirty="0">
                          <a:solidFill>
                            <a:srgbClr val="000000"/>
                          </a:solidFill>
                          <a:effectLst/>
                          <a:latin typeface="Calibri" panose="020F0502020204030204" pitchFamily="34" charset="0"/>
                        </a:rPr>
                        <a:t>- An estimate of the percentage of first-time visits.</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59.83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62.58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2.75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55.14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60.85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60.85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5.71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1530005466"/>
                  </a:ext>
                </a:extLst>
              </a:tr>
              <a:tr h="242443">
                <a:tc>
                  <a:txBody>
                    <a:bodyPr/>
                    <a:lstStyle/>
                    <a:p>
                      <a:pPr algn="l" fontAlgn="t"/>
                      <a:r>
                        <a:rPr lang="en-US" sz="900" b="1" i="1" u="none" strike="noStrike" dirty="0">
                          <a:solidFill>
                            <a:srgbClr val="000000"/>
                          </a:solidFill>
                          <a:effectLst/>
                          <a:latin typeface="Calibri" panose="020F0502020204030204" pitchFamily="34" charset="0"/>
                        </a:rPr>
                        <a:t>Social Referrals </a:t>
                      </a:r>
                      <a:r>
                        <a:rPr lang="en-US" sz="900" b="0" i="0" u="none" strike="noStrike" dirty="0">
                          <a:solidFill>
                            <a:srgbClr val="000000"/>
                          </a:solidFill>
                          <a:effectLst/>
                          <a:latin typeface="Calibri" panose="020F0502020204030204" pitchFamily="34" charset="0"/>
                        </a:rPr>
                        <a:t>- Number of sessions originated through any social network.</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91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119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161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77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2310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2149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2503742458"/>
                  </a:ext>
                </a:extLst>
              </a:tr>
              <a:tr h="478669">
                <a:tc>
                  <a:txBody>
                    <a:bodyPr/>
                    <a:lstStyle/>
                    <a:p>
                      <a:pPr algn="l" fontAlgn="t"/>
                      <a:r>
                        <a:rPr lang="en-US" sz="900" b="1" i="1" u="none" strike="noStrike" dirty="0">
                          <a:solidFill>
                            <a:srgbClr val="000000"/>
                          </a:solidFill>
                          <a:effectLst/>
                          <a:latin typeface="Calibri" panose="020F0502020204030204" pitchFamily="34" charset="0"/>
                        </a:rPr>
                        <a:t>Contact Us </a:t>
                      </a:r>
                      <a:r>
                        <a:rPr lang="en-US" sz="900" b="0" i="0" u="none" strike="noStrike" dirty="0">
                          <a:solidFill>
                            <a:srgbClr val="000000"/>
                          </a:solidFill>
                          <a:effectLst/>
                          <a:latin typeface="Calibri" panose="020F0502020204030204" pitchFamily="34" charset="0"/>
                        </a:rPr>
                        <a:t>- The number of questions generated through our site.  This will also help us to estimate site engagement.</a:t>
                      </a:r>
                    </a:p>
                  </a:txBody>
                  <a:tcPr marL="4812" marR="4812" marT="4812"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9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8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dirty="0">
                          <a:solidFill>
                            <a:srgbClr val="FF0000"/>
                          </a:solidFill>
                          <a:effectLst/>
                          <a:latin typeface="Calibri" panose="020F0502020204030204" pitchFamily="34" charset="0"/>
                        </a:rPr>
                        <a:t>(1)</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13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7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210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197 </a:t>
                      </a:r>
                    </a:p>
                  </a:txBody>
                  <a:tcPr marL="4812" marR="4812" marT="4812"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3889573634"/>
                  </a:ext>
                </a:extLst>
              </a:tr>
              <a:tr h="124329">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a:noFill/>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tcPr>
                </a:tc>
                <a:tc>
                  <a:txBody>
                    <a:bodyPr/>
                    <a:lstStyle/>
                    <a:p>
                      <a:pPr algn="ctr" fontAlgn="b"/>
                      <a:r>
                        <a:rPr lang="en-US" sz="900" b="1" i="0" u="none" strike="noStrike">
                          <a:solidFill>
                            <a:srgbClr val="000000"/>
                          </a:solidFill>
                          <a:effectLst/>
                          <a:latin typeface="Calibri" panose="020F0502020204030204" pitchFamily="34" charset="0"/>
                        </a:rPr>
                        <a:t>10/22-10/28</a:t>
                      </a:r>
                    </a:p>
                  </a:txBody>
                  <a:tcPr marL="4812" marR="4812" marT="4812" marB="0" anchor="b">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b"/>
                      <a:r>
                        <a:rPr lang="en-US" sz="900" b="1" i="0" u="none" strike="noStrike">
                          <a:solidFill>
                            <a:srgbClr val="000000"/>
                          </a:solidFill>
                          <a:effectLst/>
                          <a:latin typeface="Calibri" panose="020F0502020204030204" pitchFamily="34" charset="0"/>
                        </a:rPr>
                        <a:t>10/29-11/4</a:t>
                      </a:r>
                    </a:p>
                  </a:txBody>
                  <a:tcPr marL="4812" marR="4812" marT="4812" marB="0" anchor="b">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w="6350" cap="flat" cmpd="sng" algn="ctr">
                      <a:solidFill>
                        <a:srgbClr val="2F75B5"/>
                      </a:solidFill>
                      <a:prstDash val="solid"/>
                      <a:round/>
                      <a:headEnd type="none" w="med" len="med"/>
                      <a:tailEnd type="none" w="med" len="med"/>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4812" marR="4812" marT="4812"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4812" marR="4812" marT="4812" marB="0" anchor="b">
                    <a:lnL>
                      <a:noFill/>
                    </a:lnL>
                    <a:lnR>
                      <a:noFill/>
                    </a:lnR>
                    <a:lnT w="6350" cap="flat" cmpd="sng" algn="ctr">
                      <a:solidFill>
                        <a:srgbClr val="2F75B5"/>
                      </a:solidFill>
                      <a:prstDash val="solid"/>
                      <a:round/>
                      <a:headEnd type="none" w="med" len="med"/>
                      <a:tailEnd type="none" w="med" len="med"/>
                    </a:lnT>
                    <a:lnB>
                      <a:noFill/>
                    </a:lnB>
                  </a:tcPr>
                </a:tc>
                <a:extLst>
                  <a:ext uri="{0D108BD9-81ED-4DB2-BD59-A6C34878D82A}">
                    <a16:rowId xmlns:a16="http://schemas.microsoft.com/office/drawing/2014/main" val="2390001047"/>
                  </a:ext>
                </a:extLst>
              </a:tr>
            </a:tbl>
          </a:graphicData>
        </a:graphic>
      </p:graphicFrame>
    </p:spTree>
    <p:extLst>
      <p:ext uri="{BB962C8B-B14F-4D97-AF65-F5344CB8AC3E}">
        <p14:creationId xmlns:p14="http://schemas.microsoft.com/office/powerpoint/2010/main" val="14348927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4</a:t>
            </a:fld>
            <a:endParaRPr lang="en-US"/>
          </a:p>
        </p:txBody>
      </p:sp>
      <p:sp>
        <p:nvSpPr>
          <p:cNvPr id="6" name="Title 5"/>
          <p:cNvSpPr>
            <a:spLocks noGrp="1"/>
          </p:cNvSpPr>
          <p:nvPr>
            <p:ph type="title"/>
          </p:nvPr>
        </p:nvSpPr>
        <p:spPr/>
        <p:txBody>
          <a:bodyPr/>
          <a:lstStyle/>
          <a:p>
            <a:r>
              <a:rPr lang="en-US" dirty="0" smtClean="0"/>
              <a:t>OTHER DATA</a:t>
            </a:r>
            <a:endParaRPr lang="en-US" dirty="0"/>
          </a:p>
        </p:txBody>
      </p:sp>
      <p:sp>
        <p:nvSpPr>
          <p:cNvPr id="16" name="Content Placeholder 6"/>
          <p:cNvSpPr>
            <a:spLocks noGrp="1"/>
          </p:cNvSpPr>
          <p:nvPr>
            <p:ph idx="1"/>
          </p:nvPr>
        </p:nvSpPr>
        <p:spPr>
          <a:xfrm>
            <a:off x="1067398" y="733677"/>
            <a:ext cx="7001493" cy="496488"/>
          </a:xfrm>
        </p:spPr>
        <p:txBody>
          <a:bodyPr>
            <a:noAutofit/>
          </a:bodyPr>
          <a:lstStyle/>
          <a:p>
            <a:pPr marL="0" lvl="0" indent="0" algn="ctr">
              <a:buNone/>
              <a:defRPr/>
            </a:pPr>
            <a:r>
              <a:rPr lang="en-US" sz="1150" dirty="0" smtClean="0"/>
              <a:t>Top Pages Visited (excluding Landing pages)</a:t>
            </a:r>
          </a:p>
          <a:p>
            <a:pPr marL="0" lvl="0" indent="0" algn="ctr">
              <a:buNone/>
              <a:defRPr/>
            </a:pPr>
            <a:r>
              <a:rPr lang="en-US" sz="1150" dirty="0" smtClean="0"/>
              <a:t>As of 11/4/15</a:t>
            </a:r>
            <a:endParaRPr lang="en-US" sz="1150" dirty="0"/>
          </a:p>
        </p:txBody>
      </p:sp>
      <p:graphicFrame>
        <p:nvGraphicFramePr>
          <p:cNvPr id="2" name="Table 1"/>
          <p:cNvGraphicFramePr>
            <a:graphicFrameLocks noGrp="1"/>
          </p:cNvGraphicFramePr>
          <p:nvPr>
            <p:extLst>
              <p:ext uri="{D42A27DB-BD31-4B8C-83A1-F6EECF244321}">
                <p14:modId xmlns:p14="http://schemas.microsoft.com/office/powerpoint/2010/main" val="1286156057"/>
              </p:ext>
            </p:extLst>
          </p:nvPr>
        </p:nvGraphicFramePr>
        <p:xfrm>
          <a:off x="124957" y="1255971"/>
          <a:ext cx="2876960" cy="3756880"/>
        </p:xfrm>
        <a:graphic>
          <a:graphicData uri="http://schemas.openxmlformats.org/drawingml/2006/table">
            <a:tbl>
              <a:tblPr firstRow="1" bandRow="1">
                <a:tableStyleId>{91EBBBCC-DAD2-459C-BE2E-F6DE35CF9A28}</a:tableStyleId>
              </a:tblPr>
              <a:tblGrid>
                <a:gridCol w="2348528">
                  <a:extLst>
                    <a:ext uri="{9D8B030D-6E8A-4147-A177-3AD203B41FA5}">
                      <a16:colId xmlns:a16="http://schemas.microsoft.com/office/drawing/2014/main" val="20000"/>
                    </a:ext>
                  </a:extLst>
                </a:gridCol>
                <a:gridCol w="528432">
                  <a:extLst>
                    <a:ext uri="{9D8B030D-6E8A-4147-A177-3AD203B41FA5}">
                      <a16:colId xmlns:a16="http://schemas.microsoft.com/office/drawing/2014/main" val="20001"/>
                    </a:ext>
                  </a:extLst>
                </a:gridCol>
              </a:tblGrid>
              <a:tr h="311680">
                <a:tc>
                  <a:txBody>
                    <a:bodyPr/>
                    <a:lstStyle/>
                    <a:p>
                      <a:pPr algn="ctr"/>
                      <a:r>
                        <a:rPr lang="en-US" dirty="0" smtClean="0"/>
                        <a:t>This Week</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r>
                        <a:rPr lang="en-US" baseline="0" dirty="0" smtClean="0"/>
                        <a:t> </a:t>
                      </a:r>
                      <a:r>
                        <a:rPr lang="en-US" sz="900" baseline="0" dirty="0" smtClean="0"/>
                        <a:t>Total Visits</a:t>
                      </a:r>
                      <a:endParaRPr 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Search </a:t>
                      </a:r>
                      <a:r>
                        <a:rPr lang="en-US" sz="700" dirty="0" smtClean="0"/>
                        <a:t>(LW: 1)</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2.86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228600" indent="-228600" algn="l">
                        <a:buFont typeface="+mj-lt"/>
                        <a:buAutoNum type="arabicPeriod" startAt="2"/>
                      </a:pPr>
                      <a:r>
                        <a:rPr lang="en-US" sz="1000" dirty="0" smtClean="0"/>
                        <a:t>People Search </a:t>
                      </a:r>
                      <a:r>
                        <a:rPr lang="en-US" sz="700" dirty="0" smtClean="0"/>
                        <a:t>(LW: 5)</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2.02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11680">
                <a:tc>
                  <a:txBody>
                    <a:bodyPr/>
                    <a:lstStyle/>
                    <a:p>
                      <a:pPr marL="228600" indent="-228600" algn="l">
                        <a:buFont typeface="+mj-lt"/>
                        <a:buAutoNum type="arabicPeriod" startAt="3"/>
                      </a:pPr>
                      <a:r>
                        <a:rPr lang="en-US" sz="1000" dirty="0" smtClean="0"/>
                        <a:t>Master Gardeners  </a:t>
                      </a:r>
                      <a:r>
                        <a:rPr lang="en-US" sz="700" dirty="0" smtClean="0"/>
                        <a:t>(LW: 6)</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11680">
                <a:tc>
                  <a:txBody>
                    <a:bodyPr/>
                    <a:lstStyle/>
                    <a:p>
                      <a:pPr marL="228600" indent="-228600" algn="l">
                        <a:buFont typeface="+mj-lt"/>
                        <a:buAutoNum type="arabicPeriod" startAt="4"/>
                      </a:pPr>
                      <a:r>
                        <a:rPr lang="en-US" sz="1000" dirty="0" smtClean="0"/>
                        <a:t>Gardening  </a:t>
                      </a:r>
                      <a:r>
                        <a:rPr lang="en-US" sz="70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1.70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1680">
                <a:tc>
                  <a:txBody>
                    <a:bodyPr/>
                    <a:lstStyle/>
                    <a:p>
                      <a:pPr marL="228600" indent="-228600" algn="l">
                        <a:buFont typeface="+mj-lt"/>
                        <a:buAutoNum type="arabicPeriod" startAt="5"/>
                      </a:pPr>
                      <a:r>
                        <a:rPr lang="en-US" sz="1000" dirty="0" smtClean="0"/>
                        <a:t>Publications </a:t>
                      </a:r>
                      <a:r>
                        <a:rPr lang="en-US" sz="700" dirty="0" smtClean="0"/>
                        <a:t>(LW: 3)</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1.64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11680">
                <a:tc>
                  <a:txBody>
                    <a:bodyPr/>
                    <a:lstStyle/>
                    <a:p>
                      <a:pPr marL="228600" indent="-228600" algn="l">
                        <a:buFont typeface="+mj-lt"/>
                        <a:buAutoNum type="arabicPeriod" startAt="6"/>
                      </a:pPr>
                      <a:r>
                        <a:rPr lang="en-US" sz="1000" dirty="0" smtClean="0"/>
                        <a:t>Page Not</a:t>
                      </a:r>
                      <a:r>
                        <a:rPr lang="en-US" sz="1000" baseline="0" dirty="0" smtClean="0"/>
                        <a:t> Found </a:t>
                      </a:r>
                      <a:r>
                        <a:rPr lang="en-US" sz="700" dirty="0" smtClean="0"/>
                        <a:t>(LW: 2)</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1.59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1680">
                <a:tc>
                  <a:txBody>
                    <a:bodyPr/>
                    <a:lstStyle/>
                    <a:p>
                      <a:pPr marL="228600" indent="-228600" algn="l">
                        <a:buFont typeface="+mj-lt"/>
                        <a:buAutoNum type="arabicPeriod" startAt="7"/>
                      </a:pPr>
                      <a:r>
                        <a:rPr lang="en-US" sz="1000" dirty="0" smtClean="0"/>
                        <a:t>November</a:t>
                      </a:r>
                      <a:r>
                        <a:rPr lang="en-US" sz="1000" baseline="0" dirty="0" smtClean="0"/>
                        <a:t> Library Talks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1680">
                <a:tc>
                  <a:txBody>
                    <a:bodyPr/>
                    <a:lstStyle/>
                    <a:p>
                      <a:pPr marL="228600" indent="-228600" algn="l">
                        <a:buFont typeface="+mj-lt"/>
                        <a:buAutoNum type="arabicPeriod" startAt="8"/>
                      </a:pPr>
                      <a:r>
                        <a:rPr lang="en-US" sz="1000" dirty="0" smtClean="0"/>
                        <a:t>Agriculture Food Safety </a:t>
                      </a:r>
                      <a:r>
                        <a:rPr lang="en-US" sz="700" dirty="0" smtClean="0"/>
                        <a:t>(LW: 7)</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1680">
                <a:tc>
                  <a:txBody>
                    <a:bodyPr/>
                    <a:lstStyle/>
                    <a:p>
                      <a:pPr marL="228600" indent="-228600" algn="l">
                        <a:buFont typeface="+mj-lt"/>
                        <a:buAutoNum type="arabicPeriod" startAt="9"/>
                      </a:pPr>
                      <a:r>
                        <a:rPr lang="en-US" sz="1000" dirty="0" smtClean="0"/>
                        <a:t>Calendar (Events) </a:t>
                      </a:r>
                      <a:r>
                        <a:rPr lang="en-US" sz="700" dirty="0" smtClean="0"/>
                        <a:t>(LW: 10)</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11680">
                <a:tc>
                  <a:txBody>
                    <a:bodyPr/>
                    <a:lstStyle/>
                    <a:p>
                      <a:pPr marL="228600" indent="-228600" algn="l">
                        <a:buFont typeface="+mj-lt"/>
                        <a:buAutoNum type="arabicPeriod" startAt="10"/>
                      </a:pPr>
                      <a:r>
                        <a:rPr lang="en-US" sz="1000" dirty="0" smtClean="0"/>
                        <a:t>Maricopa Master Gardeners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510827818"/>
              </p:ext>
            </p:extLst>
          </p:nvPr>
        </p:nvGraphicFramePr>
        <p:xfrm>
          <a:off x="3129664" y="1255971"/>
          <a:ext cx="2876960" cy="3756880"/>
        </p:xfrm>
        <a:graphic>
          <a:graphicData uri="http://schemas.openxmlformats.org/drawingml/2006/table">
            <a:tbl>
              <a:tblPr firstRow="1" bandRow="1">
                <a:tableStyleId>{91EBBBCC-DAD2-459C-BE2E-F6DE35CF9A28}</a:tableStyleId>
              </a:tblPr>
              <a:tblGrid>
                <a:gridCol w="2337001">
                  <a:extLst>
                    <a:ext uri="{9D8B030D-6E8A-4147-A177-3AD203B41FA5}">
                      <a16:colId xmlns:a16="http://schemas.microsoft.com/office/drawing/2014/main" val="20000"/>
                    </a:ext>
                  </a:extLst>
                </a:gridCol>
                <a:gridCol w="539959">
                  <a:extLst>
                    <a:ext uri="{9D8B030D-6E8A-4147-A177-3AD203B41FA5}">
                      <a16:colId xmlns:a16="http://schemas.microsoft.com/office/drawing/2014/main" val="20001"/>
                    </a:ext>
                  </a:extLst>
                </a:gridCol>
              </a:tblGrid>
              <a:tr h="311680">
                <a:tc>
                  <a:txBody>
                    <a:bodyPr/>
                    <a:lstStyle/>
                    <a:p>
                      <a:pPr algn="ctr"/>
                      <a:r>
                        <a:rPr lang="en-US" dirty="0" smtClean="0"/>
                        <a:t>*This Month</a:t>
                      </a:r>
                    </a:p>
                    <a:p>
                      <a:pPr algn="ctr"/>
                      <a:r>
                        <a:rPr lang="en-US" sz="1200" dirty="0" smtClean="0"/>
                        <a:t>(Nov.</a:t>
                      </a:r>
                      <a:r>
                        <a:rPr lang="en-US" sz="1200" baseline="0" dirty="0" smtClean="0"/>
                        <a:t> 2015)</a:t>
                      </a:r>
                      <a:endParaRPr lang="en-US" sz="12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r>
                        <a:rPr lang="en-US" baseline="0" dirty="0" smtClean="0"/>
                        <a:t> </a:t>
                      </a:r>
                      <a:r>
                        <a:rPr lang="en-US" sz="900" baseline="0" dirty="0" smtClean="0"/>
                        <a:t>Total Visits</a:t>
                      </a:r>
                      <a:endParaRPr 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Search  </a:t>
                      </a:r>
                      <a:r>
                        <a:rPr lang="en-US" sz="700" dirty="0" smtClean="0"/>
                        <a:t>(LW: 1)</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2.77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228600" indent="-228600" algn="l">
                        <a:buFont typeface="+mj-lt"/>
                        <a:buAutoNum type="arabicPeriod" startAt="2"/>
                      </a:pPr>
                      <a:r>
                        <a:rPr lang="en-US" sz="1000" dirty="0" smtClean="0"/>
                        <a:t>Master Gardeners  </a:t>
                      </a:r>
                      <a:r>
                        <a:rPr lang="en-US" sz="700" dirty="0" smtClean="0"/>
                        <a:t>(LW: 5)</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1.95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11680">
                <a:tc>
                  <a:txBody>
                    <a:bodyPr/>
                    <a:lstStyle/>
                    <a:p>
                      <a:pPr marL="228600" indent="-228600" algn="l">
                        <a:buFont typeface="+mj-lt"/>
                        <a:buAutoNum type="arabicPeriod" startAt="3"/>
                      </a:pPr>
                      <a:r>
                        <a:rPr lang="en-US" sz="1000" dirty="0" smtClean="0"/>
                        <a:t>People Search  </a:t>
                      </a:r>
                      <a:r>
                        <a:rPr lang="en-US" sz="700" dirty="0" smtClean="0"/>
                        <a:t>(LW: 6)</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11680">
                <a:tc>
                  <a:txBody>
                    <a:bodyPr/>
                    <a:lstStyle/>
                    <a:p>
                      <a:pPr marL="228600" indent="-228600" algn="l">
                        <a:buFont typeface="+mj-lt"/>
                        <a:buAutoNum type="arabicPeriod" startAt="4"/>
                      </a:pPr>
                      <a:r>
                        <a:rPr lang="en-US" sz="1000" dirty="0" smtClean="0"/>
                        <a:t>Maricopa Master Gardeners </a:t>
                      </a:r>
                      <a:r>
                        <a:rPr lang="en-US" sz="700" dirty="0" smtClean="0"/>
                        <a:t>(LW: 8)</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1.56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1680">
                <a:tc>
                  <a:txBody>
                    <a:bodyPr/>
                    <a:lstStyle/>
                    <a:p>
                      <a:pPr marL="228600" indent="-228600" algn="l">
                        <a:buFont typeface="+mj-lt"/>
                        <a:buAutoNum type="arabicPeriod" startAt="5"/>
                      </a:pPr>
                      <a:r>
                        <a:rPr lang="en-US" sz="1000" dirty="0" smtClean="0"/>
                        <a:t>Publications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1.55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11680">
                <a:tc>
                  <a:txBody>
                    <a:bodyPr/>
                    <a:lstStyle/>
                    <a:p>
                      <a:pPr marL="228600" indent="-228600" algn="l">
                        <a:buFont typeface="+mj-lt"/>
                        <a:buAutoNum type="arabicPeriod" startAt="6"/>
                      </a:pPr>
                      <a:r>
                        <a:rPr lang="en-US" sz="1000" dirty="0" smtClean="0"/>
                        <a:t>Gardening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1.53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1680">
                <a:tc>
                  <a:txBody>
                    <a:bodyPr/>
                    <a:lstStyle/>
                    <a:p>
                      <a:pPr marL="228600" indent="-228600" algn="l">
                        <a:buFont typeface="+mj-lt"/>
                        <a:buAutoNum type="arabicPeriod" startAt="7"/>
                      </a:pPr>
                      <a:r>
                        <a:rPr lang="en-US" sz="1000" dirty="0" smtClean="0"/>
                        <a:t>Military Outreach </a:t>
                      </a:r>
                      <a:r>
                        <a:rPr lang="en-US" sz="700" dirty="0" smtClean="0"/>
                        <a:t>(LW: NR)</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1680">
                <a:tc>
                  <a:txBody>
                    <a:bodyPr/>
                    <a:lstStyle/>
                    <a:p>
                      <a:pPr marL="228600" indent="-228600" algn="l">
                        <a:buFont typeface="+mj-lt"/>
                        <a:buAutoNum type="arabicPeriod" startAt="8"/>
                      </a:pPr>
                      <a:r>
                        <a:rPr lang="en-US" sz="1000" dirty="0" smtClean="0"/>
                        <a:t>Page Not Found </a:t>
                      </a:r>
                      <a:r>
                        <a:rPr lang="en-US" sz="700" dirty="0" smtClean="0"/>
                        <a:t>(LW: 4)</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1680">
                <a:tc>
                  <a:txBody>
                    <a:bodyPr/>
                    <a:lstStyle/>
                    <a:p>
                      <a:pPr marL="228600" indent="-228600" algn="l">
                        <a:buFont typeface="+mj-lt"/>
                        <a:buAutoNum type="arabicPeriod" startAt="9"/>
                      </a:pPr>
                      <a:r>
                        <a:rPr lang="en-US" sz="1000" dirty="0" smtClean="0"/>
                        <a:t>November Library Talks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11680">
                <a:tc>
                  <a:txBody>
                    <a:bodyPr/>
                    <a:lstStyle/>
                    <a:p>
                      <a:pPr marL="228600" indent="-228600" algn="l">
                        <a:buFont typeface="+mj-lt"/>
                        <a:buAutoNum type="arabicPeriod" startAt="10"/>
                      </a:pPr>
                      <a:r>
                        <a:rPr lang="en-US" sz="1000" dirty="0" smtClean="0"/>
                        <a:t>Agriculture Food Safety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758866129"/>
              </p:ext>
            </p:extLst>
          </p:nvPr>
        </p:nvGraphicFramePr>
        <p:xfrm>
          <a:off x="6134371" y="1255971"/>
          <a:ext cx="2876960" cy="3756880"/>
        </p:xfrm>
        <a:graphic>
          <a:graphicData uri="http://schemas.openxmlformats.org/drawingml/2006/table">
            <a:tbl>
              <a:tblPr firstRow="1" bandRow="1">
                <a:tableStyleId>{91EBBBCC-DAD2-459C-BE2E-F6DE35CF9A28}</a:tableStyleId>
              </a:tblPr>
              <a:tblGrid>
                <a:gridCol w="2325474">
                  <a:extLst>
                    <a:ext uri="{9D8B030D-6E8A-4147-A177-3AD203B41FA5}">
                      <a16:colId xmlns:a16="http://schemas.microsoft.com/office/drawing/2014/main" val="20000"/>
                    </a:ext>
                  </a:extLst>
                </a:gridCol>
                <a:gridCol w="551486">
                  <a:extLst>
                    <a:ext uri="{9D8B030D-6E8A-4147-A177-3AD203B41FA5}">
                      <a16:colId xmlns:a16="http://schemas.microsoft.com/office/drawing/2014/main" val="20001"/>
                    </a:ext>
                  </a:extLst>
                </a:gridCol>
              </a:tblGrid>
              <a:tr h="311680">
                <a:tc>
                  <a:txBody>
                    <a:bodyPr/>
                    <a:lstStyle/>
                    <a:p>
                      <a:pPr algn="ctr"/>
                      <a:r>
                        <a:rPr lang="en-US" dirty="0" smtClean="0"/>
                        <a:t>This Year </a:t>
                      </a:r>
                    </a:p>
                    <a:p>
                      <a:pPr algn="ctr"/>
                      <a:r>
                        <a:rPr lang="en-US" sz="1050" dirty="0" smtClean="0"/>
                        <a:t>1/1/15</a:t>
                      </a:r>
                      <a:endParaRPr lang="en-US" sz="105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FFFF"/>
                          </a:solidFill>
                          <a:effectLst/>
                          <a:uLnTx/>
                          <a:uFillTx/>
                          <a:latin typeface="+mn-lt"/>
                        </a:rPr>
                        <a:t>% </a:t>
                      </a:r>
                      <a:r>
                        <a:rPr kumimoji="0" lang="en-US" sz="900" b="1" i="0" u="none" strike="noStrike" kern="1200" cap="none" spc="0" normalizeH="0" baseline="0" noProof="0" dirty="0" smtClean="0">
                          <a:ln>
                            <a:noFill/>
                          </a:ln>
                          <a:solidFill>
                            <a:srgbClr val="FFFFFF"/>
                          </a:solidFill>
                          <a:effectLst/>
                          <a:uLnTx/>
                          <a:uFillTx/>
                          <a:latin typeface="+mn-lt"/>
                        </a:rPr>
                        <a:t>Total Visits</a:t>
                      </a:r>
                      <a:endParaRPr kumimoji="0" lang="en-US" sz="1800" b="1" i="0" u="none" strike="noStrike" kern="1200" cap="none" spc="0" normalizeH="0" baseline="0" noProof="0" dirty="0">
                        <a:ln>
                          <a:noFill/>
                        </a:ln>
                        <a:solidFill>
                          <a:srgbClr val="FFFFFF"/>
                        </a:solidFill>
                        <a:effectLst/>
                        <a:uLnTx/>
                        <a:uFillTx/>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Search  </a:t>
                      </a:r>
                      <a:r>
                        <a:rPr lang="en-US" sz="700" dirty="0" smtClean="0"/>
                        <a:t>(LW: 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3.69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228600" indent="-228600" algn="l">
                        <a:buFont typeface="+mj-lt"/>
                        <a:buAutoNum type="arabicPeriod" startAt="2"/>
                      </a:pPr>
                      <a:r>
                        <a:rPr lang="en-US" sz="1000" dirty="0" smtClean="0"/>
                        <a:t>Page Not Found  </a:t>
                      </a:r>
                      <a:r>
                        <a:rPr lang="en-US" sz="700" dirty="0" smtClean="0"/>
                        <a:t>(LW: 2)</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2.37</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11680">
                <a:tc>
                  <a:txBody>
                    <a:bodyPr/>
                    <a:lstStyle/>
                    <a:p>
                      <a:pPr marL="228600" indent="-228600" algn="l">
                        <a:buFont typeface="+mj-lt"/>
                        <a:buAutoNum type="arabicPeriod" startAt="3"/>
                      </a:pPr>
                      <a:r>
                        <a:rPr lang="en-US" sz="1000" dirty="0" smtClean="0"/>
                        <a:t>Gardening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2.31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11680">
                <a:tc>
                  <a:txBody>
                    <a:bodyPr/>
                    <a:lstStyle/>
                    <a:p>
                      <a:pPr marL="228600" indent="-228600" algn="l">
                        <a:buFont typeface="+mj-lt"/>
                        <a:buAutoNum type="arabicPeriod" startAt="4"/>
                      </a:pPr>
                      <a:r>
                        <a:rPr lang="en-US" sz="1000" dirty="0" smtClean="0"/>
                        <a:t>Publications  </a:t>
                      </a:r>
                      <a:r>
                        <a:rPr lang="en-US" sz="70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2.10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1680">
                <a:tc>
                  <a:txBody>
                    <a:bodyPr/>
                    <a:lstStyle/>
                    <a:p>
                      <a:pPr marL="228600" indent="-228600" algn="l">
                        <a:buFont typeface="+mj-lt"/>
                        <a:buAutoNum type="arabicPeriod" startAt="5"/>
                      </a:pPr>
                      <a:r>
                        <a:rPr lang="en-US" sz="1000" dirty="0" smtClean="0"/>
                        <a:t>Master Gardeners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2.05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11680">
                <a:tc>
                  <a:txBody>
                    <a:bodyPr/>
                    <a:lstStyle/>
                    <a:p>
                      <a:pPr marL="228600" indent="-228600" algn="l">
                        <a:buFont typeface="+mj-lt"/>
                        <a:buAutoNum type="arabicPeriod" startAt="6"/>
                      </a:pPr>
                      <a:r>
                        <a:rPr lang="en-US" sz="1000" dirty="0" smtClean="0"/>
                        <a:t>People Search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1680">
                <a:tc>
                  <a:txBody>
                    <a:bodyPr/>
                    <a:lstStyle/>
                    <a:p>
                      <a:pPr marL="228600" indent="-228600" algn="l">
                        <a:buFont typeface="+mj-lt"/>
                        <a:buAutoNum type="arabicPeriod" startAt="7"/>
                      </a:pPr>
                      <a:r>
                        <a:rPr lang="en-US" sz="1000" dirty="0" smtClean="0"/>
                        <a:t>Pima Master Gardeners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1680">
                <a:tc>
                  <a:txBody>
                    <a:bodyPr/>
                    <a:lstStyle/>
                    <a:p>
                      <a:pPr marL="228600" indent="-228600" algn="l">
                        <a:buFont typeface="+mj-lt"/>
                        <a:buAutoNum type="arabicPeriod" startAt="8"/>
                      </a:pPr>
                      <a:r>
                        <a:rPr lang="en-US" sz="1000" dirty="0" smtClean="0"/>
                        <a:t>About Us  </a:t>
                      </a:r>
                      <a:r>
                        <a:rPr lang="en-US" sz="700" dirty="0" smtClean="0"/>
                        <a:t>(LW: 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1.27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1680">
                <a:tc>
                  <a:txBody>
                    <a:bodyPr/>
                    <a:lstStyle/>
                    <a:p>
                      <a:pPr marL="228600" indent="-228600" algn="l">
                        <a:buFont typeface="+mj-lt"/>
                        <a:buAutoNum type="arabicPeriod" startAt="9"/>
                      </a:pPr>
                      <a:r>
                        <a:rPr lang="en-US" sz="1000" dirty="0" smtClean="0"/>
                        <a:t>Maricopa Master Gardeners  </a:t>
                      </a:r>
                      <a:r>
                        <a:rPr lang="en-US" sz="700" dirty="0" smtClean="0"/>
                        <a:t>(LW: 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1.23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11680">
                <a:tc>
                  <a:txBody>
                    <a:bodyPr/>
                    <a:lstStyle/>
                    <a:p>
                      <a:pPr marL="228600" indent="-228600" algn="l">
                        <a:buFont typeface="+mj-lt"/>
                        <a:buAutoNum type="arabicPeriod" startAt="10"/>
                      </a:pPr>
                      <a:r>
                        <a:rPr lang="en-US" sz="1000" dirty="0" smtClean="0"/>
                        <a:t>Yavapai Gardening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.86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3" name="Minus 12"/>
          <p:cNvSpPr>
            <a:spLocks noChangeAspect="1"/>
          </p:cNvSpPr>
          <p:nvPr/>
        </p:nvSpPr>
        <p:spPr bwMode="auto">
          <a:xfrm>
            <a:off x="2192330" y="19638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4" name="Up Arrow 13"/>
          <p:cNvSpPr>
            <a:spLocks noChangeAspect="1"/>
          </p:cNvSpPr>
          <p:nvPr/>
        </p:nvSpPr>
        <p:spPr bwMode="auto">
          <a:xfrm>
            <a:off x="2295765" y="228979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9" name="Up Arrow 18"/>
          <p:cNvSpPr>
            <a:spLocks noChangeAspect="1"/>
          </p:cNvSpPr>
          <p:nvPr/>
        </p:nvSpPr>
        <p:spPr bwMode="auto">
          <a:xfrm rot="10800000">
            <a:off x="2295474" y="354556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0" name="Up Arrow 19"/>
          <p:cNvSpPr>
            <a:spLocks noChangeAspect="1"/>
          </p:cNvSpPr>
          <p:nvPr/>
        </p:nvSpPr>
        <p:spPr bwMode="auto">
          <a:xfrm>
            <a:off x="2295130" y="3838086"/>
            <a:ext cx="121043"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2" name="Up Arrow 21"/>
          <p:cNvSpPr>
            <a:spLocks noChangeAspect="1"/>
          </p:cNvSpPr>
          <p:nvPr/>
        </p:nvSpPr>
        <p:spPr bwMode="auto">
          <a:xfrm rot="10800000">
            <a:off x="2287236" y="4795035"/>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3" name="Up Arrow 22"/>
          <p:cNvSpPr>
            <a:spLocks noChangeAspect="1"/>
          </p:cNvSpPr>
          <p:nvPr/>
        </p:nvSpPr>
        <p:spPr bwMode="auto">
          <a:xfrm>
            <a:off x="2287235" y="4488881"/>
            <a:ext cx="121043"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4" name="Minus 23"/>
          <p:cNvSpPr>
            <a:spLocks noChangeAspect="1"/>
          </p:cNvSpPr>
          <p:nvPr/>
        </p:nvSpPr>
        <p:spPr bwMode="auto">
          <a:xfrm>
            <a:off x="5193184" y="19638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0" name="Minus 29"/>
          <p:cNvSpPr>
            <a:spLocks noChangeAspect="1"/>
          </p:cNvSpPr>
          <p:nvPr/>
        </p:nvSpPr>
        <p:spPr bwMode="auto">
          <a:xfrm>
            <a:off x="8223680" y="1963842"/>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1" name="Minus 30"/>
          <p:cNvSpPr>
            <a:spLocks noChangeAspect="1"/>
          </p:cNvSpPr>
          <p:nvPr/>
        </p:nvSpPr>
        <p:spPr bwMode="auto">
          <a:xfrm>
            <a:off x="8223680" y="229682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2" name="Minus 31"/>
          <p:cNvSpPr>
            <a:spLocks noChangeAspect="1"/>
          </p:cNvSpPr>
          <p:nvPr/>
        </p:nvSpPr>
        <p:spPr bwMode="auto">
          <a:xfrm>
            <a:off x="8223680" y="2594687"/>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3" name="Minus 32"/>
          <p:cNvSpPr>
            <a:spLocks noChangeAspect="1"/>
          </p:cNvSpPr>
          <p:nvPr/>
        </p:nvSpPr>
        <p:spPr bwMode="auto">
          <a:xfrm>
            <a:off x="8223679" y="289255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4" name="Minus 33"/>
          <p:cNvSpPr>
            <a:spLocks noChangeAspect="1"/>
          </p:cNvSpPr>
          <p:nvPr/>
        </p:nvSpPr>
        <p:spPr bwMode="auto">
          <a:xfrm>
            <a:off x="8223678" y="3213185"/>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7" name="Up Arrow 36"/>
          <p:cNvSpPr>
            <a:spLocks noChangeAspect="1"/>
          </p:cNvSpPr>
          <p:nvPr/>
        </p:nvSpPr>
        <p:spPr bwMode="auto">
          <a:xfrm rot="10800000">
            <a:off x="5244900" y="4165470"/>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8" name="Up Arrow 37"/>
          <p:cNvSpPr>
            <a:spLocks noChangeAspect="1"/>
          </p:cNvSpPr>
          <p:nvPr/>
        </p:nvSpPr>
        <p:spPr bwMode="auto">
          <a:xfrm rot="10800000">
            <a:off x="5244899" y="4795035"/>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grpSp>
        <p:nvGrpSpPr>
          <p:cNvPr id="48" name="Group 47"/>
          <p:cNvGrpSpPr/>
          <p:nvPr/>
        </p:nvGrpSpPr>
        <p:grpSpPr>
          <a:xfrm>
            <a:off x="7421683" y="212339"/>
            <a:ext cx="1054809" cy="917700"/>
            <a:chOff x="7421683" y="212339"/>
            <a:chExt cx="1054809" cy="917700"/>
          </a:xfrm>
        </p:grpSpPr>
        <p:sp>
          <p:nvSpPr>
            <p:cNvPr id="5" name="Up Arrow 4"/>
            <p:cNvSpPr>
              <a:spLocks noChangeAspect="1"/>
            </p:cNvSpPr>
            <p:nvPr/>
          </p:nvSpPr>
          <p:spPr bwMode="auto">
            <a:xfrm>
              <a:off x="7466938" y="242507"/>
              <a:ext cx="105913" cy="124332"/>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0" name="Up Arrow 9"/>
            <p:cNvSpPr>
              <a:spLocks noChangeAspect="1"/>
            </p:cNvSpPr>
            <p:nvPr/>
          </p:nvSpPr>
          <p:spPr bwMode="auto">
            <a:xfrm rot="10800000">
              <a:off x="7474323" y="456687"/>
              <a:ext cx="105913" cy="124332"/>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Minus 10"/>
            <p:cNvSpPr>
              <a:spLocks noChangeAspect="1"/>
            </p:cNvSpPr>
            <p:nvPr/>
          </p:nvSpPr>
          <p:spPr bwMode="auto">
            <a:xfrm>
              <a:off x="7421683" y="620267"/>
              <a:ext cx="196421" cy="15778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2" name="TextBox 11"/>
            <p:cNvSpPr txBox="1"/>
            <p:nvPr/>
          </p:nvSpPr>
          <p:spPr bwMode="auto">
            <a:xfrm>
              <a:off x="7580236" y="212339"/>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Increased position</a:t>
              </a:r>
            </a:p>
          </p:txBody>
        </p:sp>
        <p:sp>
          <p:nvSpPr>
            <p:cNvPr id="44" name="TextBox 43"/>
            <p:cNvSpPr txBox="1"/>
            <p:nvPr/>
          </p:nvSpPr>
          <p:spPr bwMode="auto">
            <a:xfrm>
              <a:off x="7590312" y="409370"/>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Decreased position</a:t>
              </a:r>
            </a:p>
          </p:txBody>
        </p:sp>
        <p:sp>
          <p:nvSpPr>
            <p:cNvPr id="45" name="TextBox 44"/>
            <p:cNvSpPr txBox="1"/>
            <p:nvPr/>
          </p:nvSpPr>
          <p:spPr bwMode="auto">
            <a:xfrm>
              <a:off x="7599037" y="615537"/>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Flat/same position</a:t>
              </a:r>
            </a:p>
          </p:txBody>
        </p:sp>
        <p:sp>
          <p:nvSpPr>
            <p:cNvPr id="46" name="TextBox 45"/>
            <p:cNvSpPr txBox="1"/>
            <p:nvPr/>
          </p:nvSpPr>
          <p:spPr bwMode="auto">
            <a:xfrm>
              <a:off x="7421683" y="780947"/>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LW = Last Week</a:t>
              </a:r>
            </a:p>
          </p:txBody>
        </p:sp>
        <p:sp>
          <p:nvSpPr>
            <p:cNvPr id="47" name="TextBox 46"/>
            <p:cNvSpPr txBox="1"/>
            <p:nvPr/>
          </p:nvSpPr>
          <p:spPr bwMode="auto">
            <a:xfrm>
              <a:off x="7421683" y="945373"/>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NR = Not ranked</a:t>
              </a:r>
            </a:p>
          </p:txBody>
        </p:sp>
      </p:grpSp>
      <p:sp>
        <p:nvSpPr>
          <p:cNvPr id="49" name="Up Arrow 48"/>
          <p:cNvSpPr>
            <a:spLocks noChangeAspect="1"/>
          </p:cNvSpPr>
          <p:nvPr/>
        </p:nvSpPr>
        <p:spPr bwMode="auto">
          <a:xfrm>
            <a:off x="2291363" y="2622997"/>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0" name="Minus 49"/>
          <p:cNvSpPr>
            <a:spLocks noChangeAspect="1"/>
          </p:cNvSpPr>
          <p:nvPr/>
        </p:nvSpPr>
        <p:spPr bwMode="auto">
          <a:xfrm>
            <a:off x="2243410" y="2906016"/>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1" name="Up Arrow 50"/>
          <p:cNvSpPr>
            <a:spLocks noChangeAspect="1"/>
          </p:cNvSpPr>
          <p:nvPr/>
        </p:nvSpPr>
        <p:spPr bwMode="auto">
          <a:xfrm rot="10800000">
            <a:off x="2295128" y="3227636"/>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2" name="Up Arrow 51"/>
          <p:cNvSpPr>
            <a:spLocks noChangeAspect="1"/>
          </p:cNvSpPr>
          <p:nvPr/>
        </p:nvSpPr>
        <p:spPr bwMode="auto">
          <a:xfrm rot="10800000">
            <a:off x="2287234" y="417248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3" name="Up Arrow 52"/>
          <p:cNvSpPr>
            <a:spLocks noChangeAspect="1"/>
          </p:cNvSpPr>
          <p:nvPr/>
        </p:nvSpPr>
        <p:spPr bwMode="auto">
          <a:xfrm>
            <a:off x="5244898" y="2281884"/>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4" name="Up Arrow 53"/>
          <p:cNvSpPr>
            <a:spLocks noChangeAspect="1"/>
          </p:cNvSpPr>
          <p:nvPr/>
        </p:nvSpPr>
        <p:spPr bwMode="auto">
          <a:xfrm>
            <a:off x="5244898" y="2599350"/>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5" name="Up Arrow 54"/>
          <p:cNvSpPr>
            <a:spLocks noChangeAspect="1"/>
          </p:cNvSpPr>
          <p:nvPr/>
        </p:nvSpPr>
        <p:spPr bwMode="auto">
          <a:xfrm>
            <a:off x="5244898" y="2911665"/>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6" name="Up Arrow 55"/>
          <p:cNvSpPr>
            <a:spLocks noChangeAspect="1"/>
          </p:cNvSpPr>
          <p:nvPr/>
        </p:nvSpPr>
        <p:spPr bwMode="auto">
          <a:xfrm rot="10800000">
            <a:off x="5244899" y="3243695"/>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7" name="Up Arrow 56"/>
          <p:cNvSpPr>
            <a:spLocks noChangeAspect="1"/>
          </p:cNvSpPr>
          <p:nvPr/>
        </p:nvSpPr>
        <p:spPr bwMode="auto">
          <a:xfrm rot="10800000">
            <a:off x="5244899" y="354068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8" name="Up Arrow 57"/>
          <p:cNvSpPr>
            <a:spLocks noChangeAspect="1"/>
          </p:cNvSpPr>
          <p:nvPr/>
        </p:nvSpPr>
        <p:spPr bwMode="auto">
          <a:xfrm>
            <a:off x="5241718" y="385776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9" name="Up Arrow 58"/>
          <p:cNvSpPr>
            <a:spLocks noChangeAspect="1"/>
          </p:cNvSpPr>
          <p:nvPr/>
        </p:nvSpPr>
        <p:spPr bwMode="auto">
          <a:xfrm>
            <a:off x="5253286" y="4486792"/>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0" name="Minus 59"/>
          <p:cNvSpPr>
            <a:spLocks noChangeAspect="1"/>
          </p:cNvSpPr>
          <p:nvPr/>
        </p:nvSpPr>
        <p:spPr bwMode="auto">
          <a:xfrm>
            <a:off x="8219228" y="3542277"/>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1" name="Minus 60"/>
          <p:cNvSpPr>
            <a:spLocks noChangeAspect="1"/>
          </p:cNvSpPr>
          <p:nvPr/>
        </p:nvSpPr>
        <p:spPr bwMode="auto">
          <a:xfrm>
            <a:off x="8219986" y="3855512"/>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2" name="Minus 61"/>
          <p:cNvSpPr>
            <a:spLocks noChangeAspect="1"/>
          </p:cNvSpPr>
          <p:nvPr/>
        </p:nvSpPr>
        <p:spPr bwMode="auto">
          <a:xfrm>
            <a:off x="8219987" y="415830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3" name="Minus 62"/>
          <p:cNvSpPr>
            <a:spLocks noChangeAspect="1"/>
          </p:cNvSpPr>
          <p:nvPr/>
        </p:nvSpPr>
        <p:spPr bwMode="auto">
          <a:xfrm>
            <a:off x="8223678" y="448394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64" name="Minus 63"/>
          <p:cNvSpPr>
            <a:spLocks noChangeAspect="1"/>
          </p:cNvSpPr>
          <p:nvPr/>
        </p:nvSpPr>
        <p:spPr bwMode="auto">
          <a:xfrm>
            <a:off x="8223678" y="4767328"/>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22961884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5</a:t>
            </a:fld>
            <a:endParaRPr lang="en-US"/>
          </a:p>
        </p:txBody>
      </p:sp>
      <p:sp>
        <p:nvSpPr>
          <p:cNvPr id="6" name="Title 5"/>
          <p:cNvSpPr>
            <a:spLocks noGrp="1"/>
          </p:cNvSpPr>
          <p:nvPr>
            <p:ph type="title"/>
          </p:nvPr>
        </p:nvSpPr>
        <p:spPr/>
        <p:txBody>
          <a:bodyPr/>
          <a:lstStyle/>
          <a:p>
            <a:r>
              <a:rPr lang="en-US" dirty="0" smtClean="0"/>
              <a:t>OTHER DATA</a:t>
            </a:r>
            <a:endParaRPr lang="en-US" dirty="0"/>
          </a:p>
        </p:txBody>
      </p:sp>
      <p:sp>
        <p:nvSpPr>
          <p:cNvPr id="16" name="Content Placeholder 6"/>
          <p:cNvSpPr>
            <a:spLocks noGrp="1"/>
          </p:cNvSpPr>
          <p:nvPr>
            <p:ph idx="1"/>
          </p:nvPr>
        </p:nvSpPr>
        <p:spPr>
          <a:xfrm>
            <a:off x="1067398" y="733677"/>
            <a:ext cx="7001493" cy="496488"/>
          </a:xfrm>
        </p:spPr>
        <p:txBody>
          <a:bodyPr>
            <a:noAutofit/>
          </a:bodyPr>
          <a:lstStyle/>
          <a:p>
            <a:pPr marL="0" lvl="0" indent="0" algn="ctr">
              <a:buNone/>
              <a:defRPr/>
            </a:pPr>
            <a:r>
              <a:rPr lang="en-US" sz="1150" dirty="0" smtClean="0"/>
              <a:t>Top Search Terms</a:t>
            </a:r>
          </a:p>
          <a:p>
            <a:pPr marL="0" lvl="0" indent="0" algn="ctr">
              <a:buNone/>
              <a:defRPr/>
            </a:pPr>
            <a:r>
              <a:rPr lang="en-US" sz="1150" dirty="0" smtClean="0"/>
              <a:t>As of 11/4/15</a:t>
            </a:r>
            <a:endParaRPr lang="en-US" sz="1150" dirty="0"/>
          </a:p>
        </p:txBody>
      </p:sp>
      <p:graphicFrame>
        <p:nvGraphicFramePr>
          <p:cNvPr id="2" name="Table 1"/>
          <p:cNvGraphicFramePr>
            <a:graphicFrameLocks noGrp="1"/>
          </p:cNvGraphicFramePr>
          <p:nvPr>
            <p:extLst>
              <p:ext uri="{D42A27DB-BD31-4B8C-83A1-F6EECF244321}">
                <p14:modId xmlns:p14="http://schemas.microsoft.com/office/powerpoint/2010/main" val="2888876449"/>
              </p:ext>
            </p:extLst>
          </p:nvPr>
        </p:nvGraphicFramePr>
        <p:xfrm>
          <a:off x="124957" y="1255971"/>
          <a:ext cx="2876960" cy="3366580"/>
        </p:xfrm>
        <a:graphic>
          <a:graphicData uri="http://schemas.openxmlformats.org/drawingml/2006/table">
            <a:tbl>
              <a:tblPr firstRow="1" bandRow="1">
                <a:tableStyleId>{91EBBBCC-DAD2-459C-BE2E-F6DE35CF9A28}</a:tableStyleId>
              </a:tblPr>
              <a:tblGrid>
                <a:gridCol w="2432019">
                  <a:extLst>
                    <a:ext uri="{9D8B030D-6E8A-4147-A177-3AD203B41FA5}">
                      <a16:colId xmlns:a16="http://schemas.microsoft.com/office/drawing/2014/main" val="20000"/>
                    </a:ext>
                  </a:extLst>
                </a:gridCol>
                <a:gridCol w="444941">
                  <a:extLst>
                    <a:ext uri="{9D8B030D-6E8A-4147-A177-3AD203B41FA5}">
                      <a16:colId xmlns:a16="http://schemas.microsoft.com/office/drawing/2014/main" val="20001"/>
                    </a:ext>
                  </a:extLst>
                </a:gridCol>
              </a:tblGrid>
              <a:tr h="311680">
                <a:tc>
                  <a:txBody>
                    <a:bodyPr/>
                    <a:lstStyle/>
                    <a:p>
                      <a:pPr algn="ctr"/>
                      <a:r>
                        <a:rPr lang="en-US" dirty="0" smtClean="0"/>
                        <a:t>This Week</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endParaRPr 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Master Gardener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0" lvl="0" indent="0" algn="l">
                        <a:buFont typeface="+mj-lt"/>
                        <a:buNone/>
                      </a:pPr>
                      <a:r>
                        <a:rPr lang="en-US" sz="1000" dirty="0" smtClean="0"/>
                        <a:t>T2.  Food Manager (LW:</a:t>
                      </a:r>
                      <a:r>
                        <a:rPr lang="en-US" sz="1000" baseline="0" dirty="0" smtClean="0"/>
                        <a:t> NR)</a:t>
                      </a:r>
                    </a:p>
                    <a:p>
                      <a:pPr marL="0" lvl="0" indent="0" algn="l">
                        <a:buFont typeface="+mj-lt"/>
                        <a:buNone/>
                      </a:pPr>
                      <a:r>
                        <a:rPr lang="en-US" sz="1000" baseline="0" dirty="0" smtClean="0"/>
                        <a:t>T2.  Planting New Lawn (LW: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292900">
                <a:tc>
                  <a:txBody>
                    <a:bodyPr/>
                    <a:lstStyle/>
                    <a:p>
                      <a:pPr marL="0" lvl="0" indent="0" algn="l">
                        <a:buFont typeface="+mj-lt"/>
                        <a:buNone/>
                      </a:pPr>
                      <a:r>
                        <a:rPr lang="en-US" sz="1000" dirty="0" smtClean="0"/>
                        <a:t>T3.  Aquaponics, Canning,</a:t>
                      </a:r>
                      <a:r>
                        <a:rPr lang="en-US" sz="1000" baseline="0" dirty="0" smtClean="0"/>
                        <a:t> Citrus, Flowers, Grass, Hydroponics, Irrigation Efficiency, Master Gardener Application, Newsletter,</a:t>
                      </a:r>
                      <a:r>
                        <a:rPr lang="en-US" sz="1000" baseline="0" dirty="0"/>
                        <a:t> </a:t>
                      </a:r>
                      <a:r>
                        <a:rPr lang="en-US" sz="1000" baseline="0" dirty="0" smtClean="0"/>
                        <a:t>Planting Guide, Soil Testing, Volunteer, Volunteer Training</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50" dirty="0" smtClean="0"/>
                        <a:t>2</a:t>
                      </a:r>
                      <a:endParaRPr lang="en-US" sz="105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9998935"/>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57556174"/>
              </p:ext>
            </p:extLst>
          </p:nvPr>
        </p:nvGraphicFramePr>
        <p:xfrm>
          <a:off x="3129664" y="1255971"/>
          <a:ext cx="2876960" cy="3446209"/>
        </p:xfrm>
        <a:graphic>
          <a:graphicData uri="http://schemas.openxmlformats.org/drawingml/2006/table">
            <a:tbl>
              <a:tblPr firstRow="1" bandRow="1">
                <a:tableStyleId>{91EBBBCC-DAD2-459C-BE2E-F6DE35CF9A28}</a:tableStyleId>
              </a:tblPr>
              <a:tblGrid>
                <a:gridCol w="2432019">
                  <a:extLst>
                    <a:ext uri="{9D8B030D-6E8A-4147-A177-3AD203B41FA5}">
                      <a16:colId xmlns:a16="http://schemas.microsoft.com/office/drawing/2014/main" val="20000"/>
                    </a:ext>
                  </a:extLst>
                </a:gridCol>
                <a:gridCol w="444941">
                  <a:extLst>
                    <a:ext uri="{9D8B030D-6E8A-4147-A177-3AD203B41FA5}">
                      <a16:colId xmlns:a16="http://schemas.microsoft.com/office/drawing/2014/main" val="20001"/>
                    </a:ext>
                  </a:extLst>
                </a:gridCol>
              </a:tblGrid>
              <a:tr h="311680">
                <a:tc>
                  <a:txBody>
                    <a:bodyPr/>
                    <a:lstStyle/>
                    <a:p>
                      <a:pPr algn="ctr"/>
                      <a:r>
                        <a:rPr lang="en-US" dirty="0" smtClean="0"/>
                        <a:t>*This Month</a:t>
                      </a:r>
                    </a:p>
                    <a:p>
                      <a:pPr algn="ctr"/>
                      <a:r>
                        <a:rPr lang="en-US" sz="1050" dirty="0" smtClean="0"/>
                        <a:t>(Nov.</a:t>
                      </a:r>
                      <a:r>
                        <a:rPr lang="en-US" sz="1050" baseline="0" dirty="0" smtClean="0"/>
                        <a:t> 2015)</a:t>
                      </a:r>
                      <a:endParaRPr lang="en-US" sz="105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endParaRPr 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Master Gardener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228600" indent="-228600" algn="l">
                        <a:buFont typeface="+mj-lt"/>
                        <a:buAutoNum type="arabicPeriod" startAt="2"/>
                      </a:pPr>
                      <a:r>
                        <a:rPr lang="en-US" sz="1000" dirty="0" smtClean="0"/>
                        <a:t>Planting New Lawn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26989">
                <a:tc>
                  <a:txBody>
                    <a:bodyPr/>
                    <a:lstStyle/>
                    <a:p>
                      <a:pPr marL="0" indent="0" algn="l">
                        <a:buFont typeface="+mj-lt"/>
                        <a:buNone/>
                      </a:pPr>
                      <a:r>
                        <a:rPr lang="en-US" sz="1000" dirty="0" smtClean="0"/>
                        <a:t>T3. Canning </a:t>
                      </a:r>
                      <a:r>
                        <a:rPr lang="en-US" sz="700" dirty="0" smtClean="0"/>
                        <a:t>(LW:</a:t>
                      </a:r>
                      <a:r>
                        <a:rPr lang="en-US" sz="700" baseline="0" dirty="0" smtClean="0"/>
                        <a:t> 5)</a:t>
                      </a:r>
                      <a:endParaRPr lang="en-US" sz="700" dirty="0"/>
                    </a:p>
                    <a:p>
                      <a:pPr marL="0" indent="0" algn="l">
                        <a:buFont typeface="+mj-lt"/>
                        <a:buNone/>
                      </a:pPr>
                      <a:r>
                        <a:rPr lang="en-US" sz="1000" dirty="0" smtClean="0"/>
                        <a:t>T3. Volunteer Training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870080">
                <a:tc>
                  <a:txBody>
                    <a:bodyPr/>
                    <a:lstStyle/>
                    <a:p>
                      <a:pPr marL="0" indent="0" algn="l">
                        <a:buFont typeface="+mj-lt"/>
                        <a:buNone/>
                      </a:pPr>
                      <a:r>
                        <a:rPr lang="en-US" sz="1000" dirty="0" smtClean="0"/>
                        <a:t>T4.  There</a:t>
                      </a:r>
                      <a:r>
                        <a:rPr lang="en-US" sz="1000" baseline="0" dirty="0" smtClean="0"/>
                        <a:t> have been an additional </a:t>
                      </a:r>
                      <a:r>
                        <a:rPr lang="en-US" sz="1050" b="1" baseline="0" dirty="0" smtClean="0"/>
                        <a:t>152</a:t>
                      </a:r>
                      <a:r>
                        <a:rPr lang="en-US" sz="1000" baseline="0" dirty="0" smtClean="0"/>
                        <a:t> search terms so far this month of November.  </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167662776"/>
              </p:ext>
            </p:extLst>
          </p:nvPr>
        </p:nvGraphicFramePr>
        <p:xfrm>
          <a:off x="6134371" y="1255971"/>
          <a:ext cx="2876960" cy="3482560"/>
        </p:xfrm>
        <a:graphic>
          <a:graphicData uri="http://schemas.openxmlformats.org/drawingml/2006/table">
            <a:tbl>
              <a:tblPr firstRow="1" bandRow="1">
                <a:tableStyleId>{91EBBBCC-DAD2-459C-BE2E-F6DE35CF9A28}</a:tableStyleId>
              </a:tblPr>
              <a:tblGrid>
                <a:gridCol w="2432019">
                  <a:extLst>
                    <a:ext uri="{9D8B030D-6E8A-4147-A177-3AD203B41FA5}">
                      <a16:colId xmlns:a16="http://schemas.microsoft.com/office/drawing/2014/main" val="20000"/>
                    </a:ext>
                  </a:extLst>
                </a:gridCol>
                <a:gridCol w="444941">
                  <a:extLst>
                    <a:ext uri="{9D8B030D-6E8A-4147-A177-3AD203B41FA5}">
                      <a16:colId xmlns:a16="http://schemas.microsoft.com/office/drawing/2014/main" val="20001"/>
                    </a:ext>
                  </a:extLst>
                </a:gridCol>
              </a:tblGrid>
              <a:tr h="311680">
                <a:tc>
                  <a:txBody>
                    <a:bodyPr/>
                    <a:lstStyle/>
                    <a:p>
                      <a:pPr algn="ctr"/>
                      <a:r>
                        <a:rPr lang="en-US" dirty="0" smtClean="0"/>
                        <a:t>This Year </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FFFF"/>
                          </a:solidFill>
                          <a:effectLst/>
                          <a:uLnTx/>
                          <a:uFillTx/>
                          <a:latin typeface="+mn-lt"/>
                        </a:rPr>
                        <a:t>#</a:t>
                      </a:r>
                      <a:endParaRPr kumimoji="0" lang="en-US" sz="1800" b="1" i="0" u="none" strike="noStrike" kern="1200" cap="none" spc="0" normalizeH="0" baseline="0" noProof="0" dirty="0">
                        <a:ln>
                          <a:noFill/>
                        </a:ln>
                        <a:solidFill>
                          <a:srgbClr val="FFFFFF"/>
                        </a:solidFill>
                        <a:effectLst/>
                        <a:uLnTx/>
                        <a:uFillTx/>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extLst>
                  <a:ext uri="{0D108BD9-81ED-4DB2-BD59-A6C34878D82A}">
                    <a16:rowId xmlns:a16="http://schemas.microsoft.com/office/drawing/2014/main" val="10000"/>
                  </a:ext>
                </a:extLst>
              </a:tr>
              <a:tr h="311680">
                <a:tc>
                  <a:txBody>
                    <a:bodyPr/>
                    <a:lstStyle/>
                    <a:p>
                      <a:pPr marL="228600" indent="-228600" algn="l">
                        <a:buFont typeface="+mj-lt"/>
                        <a:buAutoNum type="arabicPeriod"/>
                      </a:pPr>
                      <a:r>
                        <a:rPr lang="en-US" sz="1000" dirty="0" smtClean="0"/>
                        <a:t>Citrus  </a:t>
                      </a:r>
                      <a:r>
                        <a:rPr lang="en-US" sz="700" dirty="0" smtClean="0"/>
                        <a:t>(LW: 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104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1680">
                <a:tc>
                  <a:txBody>
                    <a:bodyPr/>
                    <a:lstStyle/>
                    <a:p>
                      <a:pPr marL="228600" indent="-228600" algn="l">
                        <a:buFont typeface="+mj-lt"/>
                        <a:buAutoNum type="arabicPeriod" startAt="2"/>
                      </a:pPr>
                      <a:r>
                        <a:rPr lang="en-US" sz="1000" dirty="0" smtClean="0"/>
                        <a:t>Master Gardener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96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11680">
                <a:tc>
                  <a:txBody>
                    <a:bodyPr/>
                    <a:lstStyle/>
                    <a:p>
                      <a:pPr marL="228600" indent="-228600" algn="l">
                        <a:buFont typeface="+mj-lt"/>
                        <a:buAutoNum type="arabicPeriod" startAt="3"/>
                      </a:pPr>
                      <a:r>
                        <a:rPr lang="en-US" sz="1000" dirty="0" smtClean="0"/>
                        <a:t>Bees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73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11680">
                <a:tc>
                  <a:txBody>
                    <a:bodyPr/>
                    <a:lstStyle/>
                    <a:p>
                      <a:pPr marL="228600" indent="-228600" algn="l">
                        <a:buFont typeface="+mj-lt"/>
                        <a:buAutoNum type="arabicPeriod" startAt="4"/>
                      </a:pPr>
                      <a:r>
                        <a:rPr lang="en-US" sz="1000" dirty="0" smtClean="0"/>
                        <a:t>Soil</a:t>
                      </a:r>
                      <a:r>
                        <a:rPr lang="en-US" sz="1000" baseline="0" dirty="0" smtClean="0"/>
                        <a:t> Testing  </a:t>
                      </a:r>
                      <a:r>
                        <a:rPr lang="en-US" sz="700" baseline="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73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1680">
                <a:tc>
                  <a:txBody>
                    <a:bodyPr/>
                    <a:lstStyle/>
                    <a:p>
                      <a:pPr marL="228600" indent="-228600" algn="l">
                        <a:buFont typeface="+mj-lt"/>
                        <a:buAutoNum type="arabicPeriod" startAt="5"/>
                      </a:pPr>
                      <a:r>
                        <a:rPr lang="en-US" sz="1000" dirty="0" smtClean="0"/>
                        <a:t>Canning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58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11680">
                <a:tc>
                  <a:txBody>
                    <a:bodyPr/>
                    <a:lstStyle/>
                    <a:p>
                      <a:pPr marL="228600" indent="-228600" algn="l">
                        <a:buFont typeface="+mj-lt"/>
                        <a:buAutoNum type="arabicPeriod" startAt="6"/>
                      </a:pPr>
                      <a:r>
                        <a:rPr lang="en-US" sz="1000" dirty="0" smtClean="0"/>
                        <a:t>Trees  </a:t>
                      </a:r>
                      <a:r>
                        <a:rPr lang="en-US" sz="700" dirty="0" smtClean="0"/>
                        <a:t>(LW: 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1680">
                <a:tc>
                  <a:txBody>
                    <a:bodyPr/>
                    <a:lstStyle/>
                    <a:p>
                      <a:pPr marL="228600" indent="-228600" algn="l">
                        <a:buFont typeface="+mj-lt"/>
                        <a:buAutoNum type="arabicPeriod" startAt="7"/>
                      </a:pPr>
                      <a:r>
                        <a:rPr lang="en-US" sz="1000" dirty="0" smtClean="0"/>
                        <a:t>Jobs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1680">
                <a:tc>
                  <a:txBody>
                    <a:bodyPr/>
                    <a:lstStyle/>
                    <a:p>
                      <a:pPr marL="228600" indent="-228600" algn="l">
                        <a:buFont typeface="+mj-lt"/>
                        <a:buAutoNum type="arabicPeriod" startAt="8"/>
                      </a:pPr>
                      <a:r>
                        <a:rPr lang="en-US" sz="1000" dirty="0" smtClean="0"/>
                        <a:t>Employment  </a:t>
                      </a:r>
                      <a:r>
                        <a:rPr lang="en-US" sz="700" dirty="0" smtClean="0"/>
                        <a:t>(LW: 8)</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1680">
                <a:tc>
                  <a:txBody>
                    <a:bodyPr/>
                    <a:lstStyle/>
                    <a:p>
                      <a:pPr marL="228600" indent="-228600" algn="l">
                        <a:buFont typeface="+mj-lt"/>
                        <a:buAutoNum type="arabicPeriod" startAt="9"/>
                      </a:pPr>
                      <a:r>
                        <a:rPr lang="en-US" sz="1000" dirty="0" smtClean="0"/>
                        <a:t>Planting Guide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11680">
                <a:tc>
                  <a:txBody>
                    <a:bodyPr/>
                    <a:lstStyle/>
                    <a:p>
                      <a:pPr marL="228600" indent="-228600" algn="l">
                        <a:buFont typeface="+mj-lt"/>
                        <a:buAutoNum type="arabicPeriod" startAt="10"/>
                      </a:pPr>
                      <a:r>
                        <a:rPr lang="en-US" sz="1000" dirty="0" smtClean="0"/>
                        <a:t>Soil</a:t>
                      </a:r>
                      <a:r>
                        <a:rPr lang="en-US" sz="1000" baseline="0" dirty="0" smtClean="0"/>
                        <a:t> Test  </a:t>
                      </a:r>
                      <a:r>
                        <a:rPr lang="en-US" sz="700" baseline="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grpSp>
        <p:nvGrpSpPr>
          <p:cNvPr id="9" name="Group 8"/>
          <p:cNvGrpSpPr/>
          <p:nvPr/>
        </p:nvGrpSpPr>
        <p:grpSpPr>
          <a:xfrm>
            <a:off x="7421683" y="212339"/>
            <a:ext cx="1054809" cy="917700"/>
            <a:chOff x="7421683" y="212339"/>
            <a:chExt cx="1054809" cy="917700"/>
          </a:xfrm>
        </p:grpSpPr>
        <p:sp>
          <p:nvSpPr>
            <p:cNvPr id="10" name="Up Arrow 9"/>
            <p:cNvSpPr>
              <a:spLocks noChangeAspect="1"/>
            </p:cNvSpPr>
            <p:nvPr/>
          </p:nvSpPr>
          <p:spPr bwMode="auto">
            <a:xfrm>
              <a:off x="7466938" y="242507"/>
              <a:ext cx="105913" cy="124332"/>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Up Arrow 10"/>
            <p:cNvSpPr>
              <a:spLocks noChangeAspect="1"/>
            </p:cNvSpPr>
            <p:nvPr/>
          </p:nvSpPr>
          <p:spPr bwMode="auto">
            <a:xfrm rot="10800000">
              <a:off x="7474323" y="456687"/>
              <a:ext cx="105913" cy="124332"/>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2" name="Minus 11"/>
            <p:cNvSpPr>
              <a:spLocks noChangeAspect="1"/>
            </p:cNvSpPr>
            <p:nvPr/>
          </p:nvSpPr>
          <p:spPr bwMode="auto">
            <a:xfrm>
              <a:off x="7421683" y="620267"/>
              <a:ext cx="196421" cy="15778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3" name="TextBox 12"/>
            <p:cNvSpPr txBox="1"/>
            <p:nvPr/>
          </p:nvSpPr>
          <p:spPr bwMode="auto">
            <a:xfrm>
              <a:off x="7580236" y="212339"/>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Increased position</a:t>
              </a:r>
            </a:p>
          </p:txBody>
        </p:sp>
        <p:sp>
          <p:nvSpPr>
            <p:cNvPr id="14" name="TextBox 13"/>
            <p:cNvSpPr txBox="1"/>
            <p:nvPr/>
          </p:nvSpPr>
          <p:spPr bwMode="auto">
            <a:xfrm>
              <a:off x="7590312" y="409370"/>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Decreased position</a:t>
              </a:r>
            </a:p>
          </p:txBody>
        </p:sp>
        <p:sp>
          <p:nvSpPr>
            <p:cNvPr id="15" name="TextBox 14"/>
            <p:cNvSpPr txBox="1"/>
            <p:nvPr/>
          </p:nvSpPr>
          <p:spPr bwMode="auto">
            <a:xfrm>
              <a:off x="7599037" y="615537"/>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Flat/same position</a:t>
              </a:r>
            </a:p>
          </p:txBody>
        </p:sp>
        <p:sp>
          <p:nvSpPr>
            <p:cNvPr id="17" name="TextBox 16"/>
            <p:cNvSpPr txBox="1"/>
            <p:nvPr/>
          </p:nvSpPr>
          <p:spPr bwMode="auto">
            <a:xfrm>
              <a:off x="7421683" y="780947"/>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LW = Last Week</a:t>
              </a:r>
            </a:p>
          </p:txBody>
        </p:sp>
        <p:sp>
          <p:nvSpPr>
            <p:cNvPr id="18" name="TextBox 17"/>
            <p:cNvSpPr txBox="1"/>
            <p:nvPr/>
          </p:nvSpPr>
          <p:spPr bwMode="auto">
            <a:xfrm>
              <a:off x="7421683" y="945373"/>
              <a:ext cx="877455" cy="1846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NR = Not ranked</a:t>
              </a:r>
            </a:p>
          </p:txBody>
        </p:sp>
      </p:grpSp>
      <p:sp>
        <p:nvSpPr>
          <p:cNvPr id="19" name="Up Arrow 18"/>
          <p:cNvSpPr>
            <a:spLocks noChangeAspect="1"/>
          </p:cNvSpPr>
          <p:nvPr/>
        </p:nvSpPr>
        <p:spPr bwMode="auto">
          <a:xfrm>
            <a:off x="2387863" y="169489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0" name="Up Arrow 19"/>
          <p:cNvSpPr>
            <a:spLocks noChangeAspect="1"/>
          </p:cNvSpPr>
          <p:nvPr/>
        </p:nvSpPr>
        <p:spPr bwMode="auto">
          <a:xfrm>
            <a:off x="2387863" y="326500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4" name="Minus 23"/>
          <p:cNvSpPr>
            <a:spLocks noChangeAspect="1"/>
          </p:cNvSpPr>
          <p:nvPr/>
        </p:nvSpPr>
        <p:spPr bwMode="auto">
          <a:xfrm>
            <a:off x="8300501" y="167578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5" name="Minus 24"/>
          <p:cNvSpPr>
            <a:spLocks noChangeAspect="1"/>
          </p:cNvSpPr>
          <p:nvPr/>
        </p:nvSpPr>
        <p:spPr bwMode="auto">
          <a:xfrm>
            <a:off x="8298491" y="2008762"/>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6" name="Minus 25"/>
          <p:cNvSpPr>
            <a:spLocks noChangeAspect="1"/>
          </p:cNvSpPr>
          <p:nvPr/>
        </p:nvSpPr>
        <p:spPr bwMode="auto">
          <a:xfrm>
            <a:off x="8298491" y="23417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7" name="Minus 26"/>
          <p:cNvSpPr>
            <a:spLocks noChangeAspect="1"/>
          </p:cNvSpPr>
          <p:nvPr/>
        </p:nvSpPr>
        <p:spPr bwMode="auto">
          <a:xfrm>
            <a:off x="8298491" y="2629004"/>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8" name="Minus 27"/>
          <p:cNvSpPr>
            <a:spLocks noChangeAspect="1"/>
          </p:cNvSpPr>
          <p:nvPr/>
        </p:nvSpPr>
        <p:spPr bwMode="auto">
          <a:xfrm>
            <a:off x="8298490" y="2936995"/>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9" name="Minus 28"/>
          <p:cNvSpPr>
            <a:spLocks noChangeAspect="1"/>
          </p:cNvSpPr>
          <p:nvPr/>
        </p:nvSpPr>
        <p:spPr bwMode="auto">
          <a:xfrm>
            <a:off x="8302411" y="3892418"/>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0" name="Minus 29"/>
          <p:cNvSpPr>
            <a:spLocks noChangeAspect="1"/>
          </p:cNvSpPr>
          <p:nvPr/>
        </p:nvSpPr>
        <p:spPr bwMode="auto">
          <a:xfrm>
            <a:off x="8315567" y="4198209"/>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5" name="Up Arrow 34"/>
          <p:cNvSpPr>
            <a:spLocks noChangeAspect="1"/>
          </p:cNvSpPr>
          <p:nvPr/>
        </p:nvSpPr>
        <p:spPr bwMode="auto">
          <a:xfrm rot="10800000">
            <a:off x="8367285" y="3584241"/>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0" name="Up Arrow 39"/>
          <p:cNvSpPr>
            <a:spLocks noChangeAspect="1"/>
          </p:cNvSpPr>
          <p:nvPr/>
        </p:nvSpPr>
        <p:spPr bwMode="auto">
          <a:xfrm>
            <a:off x="8362004" y="325210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1" name="Up Arrow 40"/>
          <p:cNvSpPr>
            <a:spLocks noChangeAspect="1"/>
          </p:cNvSpPr>
          <p:nvPr/>
        </p:nvSpPr>
        <p:spPr bwMode="auto">
          <a:xfrm>
            <a:off x="8362004" y="451161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2" name="Up Arrow 41"/>
          <p:cNvSpPr>
            <a:spLocks noChangeAspect="1"/>
          </p:cNvSpPr>
          <p:nvPr/>
        </p:nvSpPr>
        <p:spPr bwMode="auto">
          <a:xfrm>
            <a:off x="5366013" y="1866668"/>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3" name="Up Arrow 42"/>
          <p:cNvSpPr>
            <a:spLocks noChangeAspect="1"/>
          </p:cNvSpPr>
          <p:nvPr/>
        </p:nvSpPr>
        <p:spPr bwMode="auto">
          <a:xfrm>
            <a:off x="5366013" y="2179808"/>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4" name="Up Arrow 43"/>
          <p:cNvSpPr>
            <a:spLocks noChangeAspect="1"/>
          </p:cNvSpPr>
          <p:nvPr/>
        </p:nvSpPr>
        <p:spPr bwMode="auto">
          <a:xfrm>
            <a:off x="5366013" y="2548412"/>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5" name="Up Arrow 44"/>
          <p:cNvSpPr>
            <a:spLocks noChangeAspect="1"/>
          </p:cNvSpPr>
          <p:nvPr/>
        </p:nvSpPr>
        <p:spPr bwMode="auto">
          <a:xfrm>
            <a:off x="5366013" y="3584241"/>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3" name="Up Arrow 32"/>
          <p:cNvSpPr>
            <a:spLocks noChangeAspect="1"/>
          </p:cNvSpPr>
          <p:nvPr/>
        </p:nvSpPr>
        <p:spPr bwMode="auto">
          <a:xfrm>
            <a:off x="2387863" y="2076721"/>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27304784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6</a:t>
            </a:fld>
            <a:endParaRPr lang="en-US"/>
          </a:p>
        </p:txBody>
      </p:sp>
      <p:sp>
        <p:nvSpPr>
          <p:cNvPr id="6" name="Title 5"/>
          <p:cNvSpPr>
            <a:spLocks noGrp="1"/>
          </p:cNvSpPr>
          <p:nvPr>
            <p:ph type="title"/>
          </p:nvPr>
        </p:nvSpPr>
        <p:spPr/>
        <p:txBody>
          <a:bodyPr/>
          <a:lstStyle/>
          <a:p>
            <a:r>
              <a:rPr lang="en-US" dirty="0" smtClean="0"/>
              <a:t>OCTOBER CLOSEOUT</a:t>
            </a:r>
            <a:endParaRPr lang="en-US" dirty="0"/>
          </a:p>
        </p:txBody>
      </p:sp>
      <p:sp>
        <p:nvSpPr>
          <p:cNvPr id="16" name="Content Placeholder 6"/>
          <p:cNvSpPr>
            <a:spLocks noGrp="1"/>
          </p:cNvSpPr>
          <p:nvPr>
            <p:ph idx="1"/>
          </p:nvPr>
        </p:nvSpPr>
        <p:spPr>
          <a:xfrm>
            <a:off x="1067399" y="884980"/>
            <a:ext cx="7001493" cy="496488"/>
          </a:xfrm>
        </p:spPr>
        <p:txBody>
          <a:bodyPr>
            <a:noAutofit/>
          </a:bodyPr>
          <a:lstStyle/>
          <a:p>
            <a:pPr marL="0" lvl="0" indent="0">
              <a:buNone/>
              <a:defRPr/>
            </a:pPr>
            <a:r>
              <a:rPr lang="en-US" sz="1150" dirty="0" smtClean="0"/>
              <a:t>Weekly data is based on a Thursday through Wednesday format. Monthly data is cumulative from the first of the month.  </a:t>
            </a:r>
            <a:endParaRPr lang="en-US" sz="1150" dirty="0"/>
          </a:p>
        </p:txBody>
      </p:sp>
      <p:graphicFrame>
        <p:nvGraphicFramePr>
          <p:cNvPr id="5" name="Table 4"/>
          <p:cNvGraphicFramePr>
            <a:graphicFrameLocks noGrp="1"/>
          </p:cNvGraphicFramePr>
          <p:nvPr>
            <p:extLst>
              <p:ext uri="{D42A27DB-BD31-4B8C-83A1-F6EECF244321}">
                <p14:modId xmlns:p14="http://schemas.microsoft.com/office/powerpoint/2010/main" val="2646257307"/>
              </p:ext>
            </p:extLst>
          </p:nvPr>
        </p:nvGraphicFramePr>
        <p:xfrm>
          <a:off x="1151845" y="1381468"/>
          <a:ext cx="6832599" cy="2884322"/>
        </p:xfrm>
        <a:graphic>
          <a:graphicData uri="http://schemas.openxmlformats.org/drawingml/2006/table">
            <a:tbl>
              <a:tblPr/>
              <a:tblGrid>
                <a:gridCol w="3182811">
                  <a:extLst>
                    <a:ext uri="{9D8B030D-6E8A-4147-A177-3AD203B41FA5}">
                      <a16:colId xmlns:a16="http://schemas.microsoft.com/office/drawing/2014/main" val="3365384932"/>
                    </a:ext>
                  </a:extLst>
                </a:gridCol>
                <a:gridCol w="1216596">
                  <a:extLst>
                    <a:ext uri="{9D8B030D-6E8A-4147-A177-3AD203B41FA5}">
                      <a16:colId xmlns:a16="http://schemas.microsoft.com/office/drawing/2014/main" val="4184341602"/>
                    </a:ext>
                  </a:extLst>
                </a:gridCol>
                <a:gridCol w="1216596">
                  <a:extLst>
                    <a:ext uri="{9D8B030D-6E8A-4147-A177-3AD203B41FA5}">
                      <a16:colId xmlns:a16="http://schemas.microsoft.com/office/drawing/2014/main" val="3622378501"/>
                    </a:ext>
                  </a:extLst>
                </a:gridCol>
                <a:gridCol w="1216596">
                  <a:extLst>
                    <a:ext uri="{9D8B030D-6E8A-4147-A177-3AD203B41FA5}">
                      <a16:colId xmlns:a16="http://schemas.microsoft.com/office/drawing/2014/main" val="2250825370"/>
                    </a:ext>
                  </a:extLst>
                </a:gridCol>
              </a:tblGrid>
              <a:tr h="152768">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2F75B5"/>
                      </a:solidFill>
                      <a:prstDash val="solid"/>
                      <a:round/>
                      <a:headEnd type="none" w="med" len="med"/>
                      <a:tailEnd type="none" w="med" len="med"/>
                    </a:lnB>
                  </a:tcPr>
                </a:tc>
                <a:tc gridSpan="3">
                  <a:txBody>
                    <a:bodyPr/>
                    <a:lstStyle/>
                    <a:p>
                      <a:pPr algn="ctr" fontAlgn="b"/>
                      <a:r>
                        <a:rPr lang="en-US" sz="1000" b="1" i="0" u="none" strike="noStrike">
                          <a:solidFill>
                            <a:srgbClr val="FFFFFF"/>
                          </a:solidFill>
                          <a:effectLst/>
                          <a:latin typeface="Calibri" panose="020F0502020204030204" pitchFamily="34" charset="0"/>
                        </a:rPr>
                        <a:t>Monthly</a:t>
                      </a:r>
                    </a:p>
                  </a:txBody>
                  <a:tcPr marL="0" marR="0" marT="0" marB="0" anchor="b">
                    <a:lnL>
                      <a:noFill/>
                    </a:lnL>
                    <a:lnR>
                      <a:noFill/>
                    </a:lnR>
                    <a:lnT>
                      <a:noFill/>
                    </a:lnT>
                    <a:lnB w="6350" cap="flat" cmpd="sng" algn="ctr">
                      <a:solidFill>
                        <a:srgbClr val="2F75B5"/>
                      </a:solidFill>
                      <a:prstDash val="solid"/>
                      <a:round/>
                      <a:headEnd type="none" w="med" len="med"/>
                      <a:tailEnd type="none" w="med" len="med"/>
                    </a:lnB>
                    <a:solidFill>
                      <a:srgbClr val="37562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60379490"/>
                  </a:ext>
                </a:extLst>
              </a:tr>
              <a:tr h="298262">
                <a:tc>
                  <a:txBody>
                    <a:bodyPr/>
                    <a:lstStyle/>
                    <a:p>
                      <a:pPr algn="ctr" fontAlgn="ctr"/>
                      <a:r>
                        <a:rPr lang="en-US" sz="1000" b="1" i="0" u="none" strike="noStrike">
                          <a:solidFill>
                            <a:srgbClr val="FFFFFF"/>
                          </a:solidFill>
                          <a:effectLst/>
                          <a:latin typeface="Calibri" panose="020F0502020204030204" pitchFamily="34" charset="0"/>
                        </a:rPr>
                        <a:t>KPIs</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B9BD5"/>
                    </a:solidFill>
                  </a:tcPr>
                </a:tc>
                <a:tc>
                  <a:txBody>
                    <a:bodyPr/>
                    <a:lstStyle/>
                    <a:p>
                      <a:pPr algn="ctr" fontAlgn="ctr"/>
                      <a:r>
                        <a:rPr lang="en-US" sz="1000" b="1" i="0" u="none" strike="noStrike">
                          <a:solidFill>
                            <a:srgbClr val="FFFFFF"/>
                          </a:solidFill>
                          <a:effectLst/>
                          <a:latin typeface="Calibri" panose="020F0502020204030204" pitchFamily="34" charset="0"/>
                        </a:rPr>
                        <a:t>Oct. 2014 Actual</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A9D08E"/>
                    </a:solidFill>
                  </a:tcPr>
                </a:tc>
                <a:tc>
                  <a:txBody>
                    <a:bodyPr/>
                    <a:lstStyle/>
                    <a:p>
                      <a:pPr algn="ctr" fontAlgn="ctr"/>
                      <a:r>
                        <a:rPr lang="en-US" sz="1000" b="1" i="0" u="none" strike="noStrike">
                          <a:solidFill>
                            <a:srgbClr val="FFFFFF"/>
                          </a:solidFill>
                          <a:effectLst/>
                          <a:latin typeface="Calibri" panose="020F0502020204030204" pitchFamily="34" charset="0"/>
                        </a:rPr>
                        <a:t>Oct. 2015 Actual</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48235"/>
                    </a:solidFill>
                  </a:tcPr>
                </a:tc>
                <a:tc>
                  <a:txBody>
                    <a:bodyPr/>
                    <a:lstStyle/>
                    <a:p>
                      <a:pPr algn="ctr" fontAlgn="ctr"/>
                      <a:r>
                        <a:rPr lang="en-US" sz="1000" b="1" i="0" u="none" strike="noStrike">
                          <a:solidFill>
                            <a:srgbClr val="FFFFFF"/>
                          </a:solidFill>
                          <a:effectLst/>
                          <a:latin typeface="Calibri" panose="020F0502020204030204" pitchFamily="34" charset="0"/>
                        </a:rPr>
                        <a:t>2014 vs. 2015</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92D050"/>
                    </a:solidFill>
                  </a:tcPr>
                </a:tc>
                <a:extLst>
                  <a:ext uri="{0D108BD9-81ED-4DB2-BD59-A6C34878D82A}">
                    <a16:rowId xmlns:a16="http://schemas.microsoft.com/office/drawing/2014/main" val="1433649984"/>
                  </a:ext>
                </a:extLst>
              </a:tr>
              <a:tr h="651319">
                <a:tc>
                  <a:txBody>
                    <a:bodyPr/>
                    <a:lstStyle/>
                    <a:p>
                      <a:pPr algn="l" fontAlgn="t"/>
                      <a:r>
                        <a:rPr lang="en-US" sz="1000" b="1" i="1" u="none" strike="noStrike" dirty="0">
                          <a:solidFill>
                            <a:srgbClr val="000000"/>
                          </a:solidFill>
                          <a:effectLst/>
                          <a:latin typeface="Calibri" panose="020F0502020204030204" pitchFamily="34" charset="0"/>
                        </a:rPr>
                        <a:t>Sessions</a:t>
                      </a:r>
                      <a:r>
                        <a:rPr lang="en-US" sz="1000" b="0" i="0" u="none" strike="noStrike" dirty="0">
                          <a:solidFill>
                            <a:srgbClr val="000000"/>
                          </a:solidFill>
                          <a:effectLst/>
                          <a:latin typeface="Calibri" panose="020F0502020204030204" pitchFamily="34" charset="0"/>
                        </a:rPr>
                        <a:t> - Total number of sessions within the date range.  A session is the period of time a user is actively engaged with your website.  All usage data is associated with a session.</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12121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13579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+1458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1600088617"/>
                  </a:ext>
                </a:extLst>
              </a:tr>
              <a:tr h="390791">
                <a:tc>
                  <a:txBody>
                    <a:bodyPr/>
                    <a:lstStyle/>
                    <a:p>
                      <a:pPr algn="l" fontAlgn="t"/>
                      <a:r>
                        <a:rPr lang="en-US" sz="1000" b="1" i="1" u="none" strike="noStrike" dirty="0">
                          <a:solidFill>
                            <a:srgbClr val="000000"/>
                          </a:solidFill>
                          <a:effectLst/>
                          <a:latin typeface="Calibri" panose="020F0502020204030204" pitchFamily="34" charset="0"/>
                        </a:rPr>
                        <a:t>Users</a:t>
                      </a:r>
                      <a:r>
                        <a:rPr lang="en-US" sz="1000" b="0" i="0" u="none" strike="noStrike" dirty="0">
                          <a:solidFill>
                            <a:srgbClr val="000000"/>
                          </a:solidFill>
                          <a:effectLst/>
                          <a:latin typeface="Calibri" panose="020F0502020204030204" pitchFamily="34" charset="0"/>
                        </a:rPr>
                        <a:t> - Users that have had at least one session within the selected date range.  Includes both new and returning users.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7826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11388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+3562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3511820779"/>
                  </a:ext>
                </a:extLst>
              </a:tr>
              <a:tr h="390791">
                <a:tc>
                  <a:txBody>
                    <a:bodyPr/>
                    <a:lstStyle/>
                    <a:p>
                      <a:pPr algn="l" fontAlgn="t"/>
                      <a:r>
                        <a:rPr lang="en-US" sz="1000" b="1" i="1" u="none" strike="noStrike" dirty="0" err="1">
                          <a:solidFill>
                            <a:srgbClr val="000000"/>
                          </a:solidFill>
                          <a:effectLst/>
                          <a:latin typeface="Calibri" panose="020F0502020204030204" pitchFamily="34" charset="0"/>
                        </a:rPr>
                        <a:t>Pageviews</a:t>
                      </a:r>
                      <a:r>
                        <a:rPr lang="en-US" sz="1000" b="0" i="0" u="none" strike="noStrike" dirty="0">
                          <a:solidFill>
                            <a:srgbClr val="000000"/>
                          </a:solidFill>
                          <a:effectLst/>
                          <a:latin typeface="Calibri" panose="020F0502020204030204" pitchFamily="34" charset="0"/>
                        </a:rPr>
                        <a:t> - </a:t>
                      </a:r>
                      <a:r>
                        <a:rPr lang="en-US" sz="1000" b="0" i="0" u="none" strike="noStrike" dirty="0" err="1">
                          <a:solidFill>
                            <a:srgbClr val="000000"/>
                          </a:solidFill>
                          <a:effectLst/>
                          <a:latin typeface="Calibri" panose="020F0502020204030204" pitchFamily="34" charset="0"/>
                        </a:rPr>
                        <a:t>Pageviews</a:t>
                      </a:r>
                      <a:r>
                        <a:rPr lang="en-US" sz="1000" b="0" i="0" u="none" strike="noStrike" dirty="0">
                          <a:solidFill>
                            <a:srgbClr val="000000"/>
                          </a:solidFill>
                          <a:effectLst/>
                          <a:latin typeface="Calibri" panose="020F0502020204030204" pitchFamily="34" charset="0"/>
                        </a:rPr>
                        <a:t> is the total number of pages viewed.  Repeated views of a single page are counted.</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37801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40546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+2745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3167746057"/>
                  </a:ext>
                </a:extLst>
              </a:tr>
              <a:tr h="269163">
                <a:tc>
                  <a:txBody>
                    <a:bodyPr/>
                    <a:lstStyle/>
                    <a:p>
                      <a:pPr algn="l" fontAlgn="t"/>
                      <a:r>
                        <a:rPr lang="en-US" sz="1000" b="1" i="1" u="none" strike="noStrike" dirty="0">
                          <a:solidFill>
                            <a:srgbClr val="000000"/>
                          </a:solidFill>
                          <a:effectLst/>
                          <a:latin typeface="Calibri" panose="020F0502020204030204" pitchFamily="34" charset="0"/>
                        </a:rPr>
                        <a:t>% New Sessions </a:t>
                      </a:r>
                      <a:r>
                        <a:rPr lang="en-US" sz="1000" b="0" i="0" u="none" strike="noStrike" dirty="0">
                          <a:solidFill>
                            <a:srgbClr val="000000"/>
                          </a:solidFill>
                          <a:effectLst/>
                          <a:latin typeface="Calibri" panose="020F0502020204030204" pitchFamily="34" charset="0"/>
                        </a:rPr>
                        <a:t>- An estimate of the percentage of first-time visits.</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54.37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61.38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+7.01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901925044"/>
                  </a:ext>
                </a:extLst>
              </a:tr>
              <a:tr h="269163">
                <a:tc>
                  <a:txBody>
                    <a:bodyPr/>
                    <a:lstStyle/>
                    <a:p>
                      <a:pPr algn="l" fontAlgn="t"/>
                      <a:r>
                        <a:rPr lang="en-US" sz="1000" b="1" i="1" u="none" strike="noStrike" dirty="0">
                          <a:solidFill>
                            <a:srgbClr val="000000"/>
                          </a:solidFill>
                          <a:effectLst/>
                          <a:latin typeface="Calibri" panose="020F0502020204030204" pitchFamily="34" charset="0"/>
                        </a:rPr>
                        <a:t>Social Referrals </a:t>
                      </a:r>
                      <a:r>
                        <a:rPr lang="en-US" sz="1000" b="0" i="0" u="none" strike="noStrike" dirty="0">
                          <a:solidFill>
                            <a:srgbClr val="000000"/>
                          </a:solidFill>
                          <a:effectLst/>
                          <a:latin typeface="Calibri" panose="020F0502020204030204" pitchFamily="34" charset="0"/>
                        </a:rPr>
                        <a:t>- Number of sessions originated through any social network.</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242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378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+136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1942374881"/>
                  </a:ext>
                </a:extLst>
              </a:tr>
              <a:tr h="390791">
                <a:tc>
                  <a:txBody>
                    <a:bodyPr/>
                    <a:lstStyle/>
                    <a:p>
                      <a:pPr algn="l" fontAlgn="t"/>
                      <a:r>
                        <a:rPr lang="en-US" sz="1000" b="1" i="1" u="none" strike="noStrike" dirty="0">
                          <a:solidFill>
                            <a:srgbClr val="000000"/>
                          </a:solidFill>
                          <a:effectLst/>
                          <a:latin typeface="Calibri" panose="020F0502020204030204" pitchFamily="34" charset="0"/>
                        </a:rPr>
                        <a:t>Contact Us </a:t>
                      </a:r>
                      <a:r>
                        <a:rPr lang="en-US" sz="1000" b="0" i="0" u="none" strike="noStrike" dirty="0">
                          <a:solidFill>
                            <a:srgbClr val="000000"/>
                          </a:solidFill>
                          <a:effectLst/>
                          <a:latin typeface="Calibri" panose="020F0502020204030204" pitchFamily="34" charset="0"/>
                        </a:rPr>
                        <a:t>- The number of questions generated through our site.  This will also help us to estimate site engagement.</a:t>
                      </a: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24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a:solidFill>
                            <a:srgbClr val="000000"/>
                          </a:solidFill>
                          <a:effectLst/>
                          <a:latin typeface="Calibri" panose="020F0502020204030204" pitchFamily="34" charset="0"/>
                        </a:rPr>
                        <a:t>36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1000" b="1" i="0" u="none" strike="noStrike" dirty="0" smtClean="0">
                          <a:solidFill>
                            <a:srgbClr val="375623"/>
                          </a:solidFill>
                          <a:effectLst/>
                          <a:latin typeface="Calibri" panose="020F0502020204030204" pitchFamily="34" charset="0"/>
                        </a:rPr>
                        <a:t>+12 </a:t>
                      </a:r>
                      <a:endParaRPr lang="en-US" sz="1000" b="1" i="0" u="none" strike="noStrike" dirty="0">
                        <a:solidFill>
                          <a:srgbClr val="375623"/>
                        </a:solidFill>
                        <a:effectLst/>
                        <a:latin typeface="Calibri" panose="020F0502020204030204" pitchFamily="34" charset="0"/>
                      </a:endParaRP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extLst>
                  <a:ext uri="{0D108BD9-81ED-4DB2-BD59-A6C34878D82A}">
                    <a16:rowId xmlns:a16="http://schemas.microsoft.com/office/drawing/2014/main" val="2478531680"/>
                  </a:ext>
                </a:extLst>
              </a:tr>
            </a:tbl>
          </a:graphicData>
        </a:graphic>
      </p:graphicFrame>
      <p:sp>
        <p:nvSpPr>
          <p:cNvPr id="7" name="Rectangle 6"/>
          <p:cNvSpPr/>
          <p:nvPr/>
        </p:nvSpPr>
        <p:spPr bwMode="auto">
          <a:xfrm>
            <a:off x="6743700" y="1308100"/>
            <a:ext cx="1325192" cy="3079750"/>
          </a:xfrm>
          <a:prstGeom prst="rect">
            <a:avLst/>
          </a:prstGeom>
          <a:noFill/>
          <a:ln w="254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Rounded Rectangle 7"/>
          <p:cNvSpPr/>
          <p:nvPr/>
        </p:nvSpPr>
        <p:spPr bwMode="auto">
          <a:xfrm>
            <a:off x="1968500" y="4461218"/>
            <a:ext cx="5196794" cy="317500"/>
          </a:xfrm>
          <a:prstGeom prst="roundRect">
            <a:avLst/>
          </a:prstGeom>
          <a:solidFill>
            <a:srgbClr val="0C234B"/>
          </a:solidFill>
          <a:ln w="25400"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Gill Sans" charset="0"/>
                <a:ea typeface="ヒラギノ角ゴ ProN W3" charset="0"/>
                <a:cs typeface="ヒラギノ角ゴ ProN W3" charset="0"/>
                <a:sym typeface="Gill Sans" charset="0"/>
              </a:rPr>
              <a:t>We improved in every category in October 2015</a:t>
            </a:r>
            <a:endParaRPr kumimoji="0" lang="en-US" sz="1400" b="1" i="0" u="none" strike="noStrike" cap="none" normalizeH="0" baseline="0" dirty="0">
              <a:ln>
                <a:noFill/>
              </a:ln>
              <a:solidFill>
                <a:schemeClr val="bg1"/>
              </a:solidFill>
              <a:effectLst/>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136271693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What They’re Asking</a:t>
            </a:r>
            <a:br>
              <a:rPr lang="en-US" dirty="0" smtClean="0"/>
            </a:br>
            <a:r>
              <a:rPr lang="en-US" sz="1050" dirty="0" smtClean="0"/>
              <a:t>For 10/29-11/4</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7</a:t>
            </a:fld>
            <a:endParaRPr lang="en-US"/>
          </a:p>
        </p:txBody>
      </p:sp>
      <p:sp>
        <p:nvSpPr>
          <p:cNvPr id="7" name="Content Placeholder 6"/>
          <p:cNvSpPr>
            <a:spLocks noGrp="1"/>
          </p:cNvSpPr>
          <p:nvPr>
            <p:ph idx="1"/>
          </p:nvPr>
        </p:nvSpPr>
        <p:spPr>
          <a:xfrm>
            <a:off x="538201" y="841455"/>
            <a:ext cx="8059891" cy="261858"/>
          </a:xfrm>
        </p:spPr>
        <p:txBody>
          <a:bodyPr>
            <a:normAutofit lnSpcReduction="10000"/>
          </a:bodyPr>
          <a:lstStyle/>
          <a:p>
            <a:pPr lvl="0">
              <a:defRPr/>
            </a:pPr>
            <a:r>
              <a:rPr lang="en-US" sz="1200" dirty="0" smtClean="0"/>
              <a:t>These are the questions that we fielded through the site this week:</a:t>
            </a:r>
          </a:p>
        </p:txBody>
      </p:sp>
      <p:graphicFrame>
        <p:nvGraphicFramePr>
          <p:cNvPr id="2" name="Table 1"/>
          <p:cNvGraphicFramePr>
            <a:graphicFrameLocks noGrp="1"/>
          </p:cNvGraphicFramePr>
          <p:nvPr>
            <p:extLst>
              <p:ext uri="{D42A27DB-BD31-4B8C-83A1-F6EECF244321}">
                <p14:modId xmlns:p14="http://schemas.microsoft.com/office/powerpoint/2010/main" val="3939128272"/>
              </p:ext>
            </p:extLst>
          </p:nvPr>
        </p:nvGraphicFramePr>
        <p:xfrm>
          <a:off x="593299" y="1145393"/>
          <a:ext cx="8004793" cy="3867458"/>
        </p:xfrm>
        <a:graphic>
          <a:graphicData uri="http://schemas.openxmlformats.org/drawingml/2006/table">
            <a:tbl>
              <a:tblPr/>
              <a:tblGrid>
                <a:gridCol w="1262309">
                  <a:extLst>
                    <a:ext uri="{9D8B030D-6E8A-4147-A177-3AD203B41FA5}">
                      <a16:colId xmlns:a16="http://schemas.microsoft.com/office/drawing/2014/main" val="2276831579"/>
                    </a:ext>
                  </a:extLst>
                </a:gridCol>
                <a:gridCol w="1603804">
                  <a:extLst>
                    <a:ext uri="{9D8B030D-6E8A-4147-A177-3AD203B41FA5}">
                      <a16:colId xmlns:a16="http://schemas.microsoft.com/office/drawing/2014/main" val="3332662424"/>
                    </a:ext>
                  </a:extLst>
                </a:gridCol>
                <a:gridCol w="5138680">
                  <a:extLst>
                    <a:ext uri="{9D8B030D-6E8A-4147-A177-3AD203B41FA5}">
                      <a16:colId xmlns:a16="http://schemas.microsoft.com/office/drawing/2014/main" val="51717036"/>
                    </a:ext>
                  </a:extLst>
                </a:gridCol>
              </a:tblGrid>
              <a:tr h="175746">
                <a:tc>
                  <a:txBody>
                    <a:bodyPr/>
                    <a:lstStyle/>
                    <a:p>
                      <a:pPr algn="ctr" fontAlgn="ctr"/>
                      <a:r>
                        <a:rPr lang="en-US" sz="700" b="1" i="0" u="none" strike="noStrike">
                          <a:solidFill>
                            <a:srgbClr val="FFFFFF"/>
                          </a:solidFill>
                          <a:effectLst/>
                          <a:latin typeface="Verdana" panose="020B0604030504040204" pitchFamily="34" charset="0"/>
                        </a:rPr>
                        <a:t>County or Indian Reservation</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ctr" fontAlgn="ctr"/>
                      <a:r>
                        <a:rPr lang="en-US" sz="700" b="1" i="0" u="none" strike="noStrike">
                          <a:solidFill>
                            <a:srgbClr val="FFFFFF"/>
                          </a:solidFill>
                          <a:effectLst/>
                          <a:latin typeface="Verdana" panose="020B0604030504040204" pitchFamily="34" charset="0"/>
                        </a:rPr>
                        <a:t>Subject</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ctr" fontAlgn="ctr"/>
                      <a:r>
                        <a:rPr lang="en-US" sz="700" b="1" i="0" u="none" strike="noStrike">
                          <a:solidFill>
                            <a:srgbClr val="FFFFFF"/>
                          </a:solidFill>
                          <a:effectLst/>
                          <a:latin typeface="Verdana" panose="020B0604030504040204" pitchFamily="34" charset="0"/>
                        </a:rPr>
                        <a:t>Question</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2167104594"/>
                  </a:ext>
                </a:extLst>
              </a:tr>
              <a:tr h="387473">
                <a:tc>
                  <a:txBody>
                    <a:bodyPr/>
                    <a:lstStyle/>
                    <a:p>
                      <a:pPr algn="ctr" fontAlgn="ctr"/>
                      <a:r>
                        <a:rPr lang="en-US" sz="700" b="0" i="0" u="none" strike="noStrike">
                          <a:solidFill>
                            <a:srgbClr val="000000"/>
                          </a:solidFill>
                          <a:effectLst/>
                          <a:latin typeface="Verdana" panose="020B0604030504040204" pitchFamily="34" charset="0"/>
                        </a:rPr>
                        <a:t>Pima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600" b="0" i="1" u="none" strike="noStrike" dirty="0">
                          <a:solidFill>
                            <a:srgbClr val="000000"/>
                          </a:solidFill>
                          <a:effectLst/>
                          <a:latin typeface="Verdana" panose="020B0604030504040204" pitchFamily="34" charset="0"/>
                        </a:rPr>
                        <a:t>In my yard is a three year old Texas Ebony about three feet high.   It is healthy but growing too near a Honey Mesquite of the same age at approximately six feet high.  Can I safely transplant the Ebony and what is the best method to proceed? I appreciate whatever advise you can give.  Thank you.</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955025743"/>
                  </a:ext>
                </a:extLst>
              </a:tr>
              <a:tr h="387473">
                <a:tc>
                  <a:txBody>
                    <a:bodyPr/>
                    <a:lstStyle/>
                    <a:p>
                      <a:pPr algn="ctr" fontAlgn="ctr"/>
                      <a:r>
                        <a:rPr lang="en-US" sz="700" b="0" i="0" u="none" strike="noStrike">
                          <a:solidFill>
                            <a:srgbClr val="000000"/>
                          </a:solidFill>
                          <a:effectLst/>
                          <a:latin typeface="Verdana" panose="020B0604030504040204" pitchFamily="34" charset="0"/>
                        </a:rPr>
                        <a:t>Pima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Verdana" panose="020B0604030504040204" pitchFamily="34" charset="0"/>
                        </a:rPr>
                        <a:t>Drones for Arizona Agriculture</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600" b="0" i="1" u="none" strike="noStrike">
                          <a:solidFill>
                            <a:srgbClr val="000000"/>
                          </a:solidFill>
                          <a:effectLst/>
                          <a:latin typeface="Verdana" panose="020B0604030504040204" pitchFamily="34" charset="0"/>
                        </a:rPr>
                        <a:t>My company, Scout Aviation, uses drones to conduct agriculture surveys in Southern Arizona. Does the U of A Extension have any programs that could utilize our service to assist local farmers and researchers?</a:t>
                      </a:r>
                      <a:br>
                        <a:rPr lang="en-US" sz="600" b="0" i="1" u="none" strike="noStrike">
                          <a:solidFill>
                            <a:srgbClr val="000000"/>
                          </a:solidFill>
                          <a:effectLst/>
                          <a:latin typeface="Verdana" panose="020B0604030504040204" pitchFamily="34" charset="0"/>
                        </a:rPr>
                      </a:br>
                      <a:r>
                        <a:rPr lang="en-US" sz="600" b="0" i="1" u="none" strike="noStrike">
                          <a:solidFill>
                            <a:srgbClr val="000000"/>
                          </a:solidFill>
                          <a:effectLst/>
                          <a:latin typeface="Verdana" panose="020B0604030504040204" pitchFamily="34" charset="0"/>
                        </a:rPr>
                        <a:t>Look forward to talking with you more about this and helping our state's agriculture industry.</a:t>
                      </a:r>
                      <a:br>
                        <a:rPr lang="en-US" sz="600" b="0" i="1" u="none" strike="noStrike">
                          <a:solidFill>
                            <a:srgbClr val="000000"/>
                          </a:solidFill>
                          <a:effectLst/>
                          <a:latin typeface="Verdana" panose="020B0604030504040204" pitchFamily="34" charset="0"/>
                        </a:rPr>
                      </a:br>
                      <a:r>
                        <a:rPr lang="en-US" sz="600" b="0" i="1" u="none" strike="noStrike">
                          <a:solidFill>
                            <a:srgbClr val="000000"/>
                          </a:solidFill>
                          <a:effectLst/>
                          <a:latin typeface="Verdana" panose="020B0604030504040204" pitchFamily="34" charset="0"/>
                        </a:rPr>
                        <a:t>BEAR DOWN!!!</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360344510"/>
                  </a:ext>
                </a:extLst>
              </a:tr>
              <a:tr h="387473">
                <a:tc>
                  <a:txBody>
                    <a:bodyPr/>
                    <a:lstStyle/>
                    <a:p>
                      <a:pPr algn="ctr" fontAlgn="ctr"/>
                      <a:r>
                        <a:rPr lang="en-US" sz="700" b="0" i="0" u="none" strike="noStrike">
                          <a:solidFill>
                            <a:srgbClr val="000000"/>
                          </a:solidFill>
                          <a:effectLst/>
                          <a:latin typeface="Verdana" panose="020B0604030504040204" pitchFamily="34" charset="0"/>
                        </a:rPr>
                        <a:t>La Paz</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600" b="0" i="1" u="none" strike="noStrike">
                          <a:solidFill>
                            <a:srgbClr val="000000"/>
                          </a:solidFill>
                          <a:effectLst/>
                          <a:latin typeface="Verdana" panose="020B0604030504040204" pitchFamily="34" charset="0"/>
                        </a:rPr>
                        <a:t>The 2016 SWIAA Annual Conference is scheduled for Parker, AZ on Jan 19, 2016 @ 10:15 am.  They are looking for a presenter on the subject of "Agricultural Bioterrorism".  I am a contracted Tribal Liaison for Public Health Emergency Preparedness (PHEP) and formerly known as Bioterrorism which deals with the human disease outbreak.  Based on this I accepted the assignment, however, after researching "ag bioterrorism" I find this is beyond my expertise.  Do you have someone who can present on the subject "agricultural bioterrorism"?  If so, I will pass on to Mr. Homer Marks homermarkssr@tonation-nsn.gov  the presenter from Parker.  Thank you for your consideration of this request. </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886168287"/>
                  </a:ext>
                </a:extLst>
              </a:tr>
              <a:tr h="387473">
                <a:tc>
                  <a:txBody>
                    <a:bodyPr/>
                    <a:lstStyle/>
                    <a:p>
                      <a:pPr algn="ctr" fontAlgn="ctr"/>
                      <a:r>
                        <a:rPr lang="en-US" sz="700" b="0" i="0" u="none" strike="noStrike">
                          <a:solidFill>
                            <a:srgbClr val="000000"/>
                          </a:solidFill>
                          <a:effectLst/>
                          <a:latin typeface="Verdana" panose="020B0604030504040204" pitchFamily="34" charset="0"/>
                        </a:rPr>
                        <a:t>Pima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600" b="0" i="1" u="none" strike="noStrike">
                          <a:solidFill>
                            <a:srgbClr val="000000"/>
                          </a:solidFill>
                          <a:effectLst/>
                          <a:latin typeface="Verdana" panose="020B0604030504040204" pitchFamily="34" charset="0"/>
                        </a:rPr>
                        <a:t>A swarm of what I believe to be honey bees have set up a hive in a tree in my back yard. They have been there now for about 3 months. Is there someone who can remove the bees or do I need to call an exterminator. I did call one exterminator and he wanted $270.00 just to come out and look. I have grand children that I am concerned about. What do I need to do. 792-1860.</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864777864"/>
                  </a:ext>
                </a:extLst>
              </a:tr>
              <a:tr h="387473">
                <a:tc>
                  <a:txBody>
                    <a:bodyPr/>
                    <a:lstStyle/>
                    <a:p>
                      <a:pPr algn="ctr" fontAlgn="ctr"/>
                      <a:r>
                        <a:rPr lang="en-US" sz="700" b="0" i="0" u="none" strike="noStrike">
                          <a:solidFill>
                            <a:srgbClr val="000000"/>
                          </a:solidFill>
                          <a:effectLst/>
                          <a:latin typeface="Verdana" panose="020B0604030504040204" pitchFamily="34" charset="0"/>
                        </a:rPr>
                        <a:t>Maricopa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700" b="0" i="0" u="none" strike="noStrike">
                          <a:solidFill>
                            <a:srgbClr val="000000"/>
                          </a:solidFill>
                          <a:effectLst/>
                          <a:latin typeface="Verdana" panose="020B0604030504040204" pitchFamily="34" charset="0"/>
                        </a:rPr>
                        <a:t>lawn disease</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600" b="0" i="1" u="none" strike="noStrike">
                          <a:solidFill>
                            <a:srgbClr val="000000"/>
                          </a:solidFill>
                          <a:effectLst/>
                          <a:latin typeface="Verdana" panose="020B0604030504040204" pitchFamily="34" charset="0"/>
                        </a:rPr>
                        <a:t>I need to have my lawn disease diagnosed.  Where do I start? Thinking I have a fungus similar to "brown patch".  Have already lost the front yard and it is starting to affect backyard.  Can we treat w fungicide this time of year as bermuda is going dormant?</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176492175"/>
                  </a:ext>
                </a:extLst>
              </a:tr>
              <a:tr h="387473">
                <a:tc>
                  <a:txBody>
                    <a:bodyPr/>
                    <a:lstStyle/>
                    <a:p>
                      <a:pPr algn="ctr" fontAlgn="ctr"/>
                      <a:r>
                        <a:rPr lang="en-US" sz="700" b="0" i="0" u="none" strike="noStrike">
                          <a:solidFill>
                            <a:srgbClr val="000000"/>
                          </a:solidFill>
                          <a:effectLst/>
                          <a:latin typeface="Verdana" panose="020B0604030504040204" pitchFamily="34" charset="0"/>
                        </a:rPr>
                        <a:t>Pima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600" b="0" i="1" u="none" strike="noStrike">
                          <a:solidFill>
                            <a:srgbClr val="000000"/>
                          </a:solidFill>
                          <a:effectLst/>
                          <a:latin typeface="Verdana" panose="020B0604030504040204" pitchFamily="34" charset="0"/>
                        </a:rPr>
                        <a:t>I have chiles I am growing and would like to use them to infuse oil to give as gifts.  I would like to know what I need to do, other than refrigerate the bottles of oil after chiles added, to ensure they will be safe to eat and/or cook with.  If possible, I want to put the chiles in whole, as they are so pretty and colorful in shades of green, red and brown.</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755189442"/>
                  </a:ext>
                </a:extLst>
              </a:tr>
              <a:tr h="387473">
                <a:tc>
                  <a:txBody>
                    <a:bodyPr/>
                    <a:lstStyle/>
                    <a:p>
                      <a:pPr algn="ctr" fontAlgn="ctr"/>
                      <a:r>
                        <a:rPr lang="en-US" sz="700" b="0" i="0" u="none" strike="noStrike">
                          <a:solidFill>
                            <a:srgbClr val="000000"/>
                          </a:solidFill>
                          <a:effectLst/>
                          <a:latin typeface="Verdana" panose="020B0604030504040204" pitchFamily="34" charset="0"/>
                        </a:rPr>
                        <a:t>Maricopa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700" b="0" i="0" u="none" strike="noStrike">
                          <a:solidFill>
                            <a:srgbClr val="000000"/>
                          </a:solidFill>
                          <a:effectLst/>
                          <a:latin typeface="Verdana" panose="020B0604030504040204" pitchFamily="34" charset="0"/>
                        </a:rPr>
                        <a:t>French Beans</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600" b="0" i="1" u="none" strike="noStrike">
                          <a:solidFill>
                            <a:srgbClr val="000000"/>
                          </a:solidFill>
                          <a:effectLst/>
                          <a:latin typeface="Verdana" panose="020B0604030504040204" pitchFamily="34" charset="0"/>
                        </a:rPr>
                        <a:t>Hi, I would like to grow French beans for commercial purposes. What area in Maricopa County or Arizona State will be suitable for it's growth. I'm thinking more of greenhouse farming. </a:t>
                      </a:r>
                      <a:br>
                        <a:rPr lang="en-US" sz="600" b="0" i="1" u="none" strike="noStrike">
                          <a:solidFill>
                            <a:srgbClr val="000000"/>
                          </a:solidFill>
                          <a:effectLst/>
                          <a:latin typeface="Verdana" panose="020B0604030504040204" pitchFamily="34" charset="0"/>
                        </a:rPr>
                      </a:br>
                      <a:r>
                        <a:rPr lang="en-US" sz="600" b="0" i="1" u="none" strike="noStrike">
                          <a:solidFill>
                            <a:srgbClr val="000000"/>
                          </a:solidFill>
                          <a:effectLst/>
                          <a:latin typeface="Verdana" panose="020B0604030504040204" pitchFamily="34" charset="0"/>
                        </a:rPr>
                        <a:t>Do you happen to know any one in Arizona or the US that plants French beans?</a:t>
                      </a:r>
                      <a:br>
                        <a:rPr lang="en-US" sz="600" b="0" i="1" u="none" strike="noStrike">
                          <a:solidFill>
                            <a:srgbClr val="000000"/>
                          </a:solidFill>
                          <a:effectLst/>
                          <a:latin typeface="Verdana" panose="020B0604030504040204" pitchFamily="34" charset="0"/>
                        </a:rPr>
                      </a:br>
                      <a:r>
                        <a:rPr lang="en-US" sz="600" b="0" i="1" u="none" strike="noStrike">
                          <a:solidFill>
                            <a:srgbClr val="000000"/>
                          </a:solidFill>
                          <a:effectLst/>
                          <a:latin typeface="Verdana" panose="020B0604030504040204" pitchFamily="34" charset="0"/>
                        </a:rPr>
                        <a:t>Looking forward to your response.</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770221990"/>
                  </a:ext>
                </a:extLst>
              </a:tr>
              <a:tr h="387473">
                <a:tc>
                  <a:txBody>
                    <a:bodyPr/>
                    <a:lstStyle/>
                    <a:p>
                      <a:pPr algn="ctr" fontAlgn="ctr"/>
                      <a:r>
                        <a:rPr lang="en-US" sz="700" b="0" i="0" u="none" strike="noStrike">
                          <a:solidFill>
                            <a:srgbClr val="000000"/>
                          </a:solidFill>
                          <a:effectLst/>
                          <a:latin typeface="Verdana" panose="020B0604030504040204" pitchFamily="34" charset="0"/>
                        </a:rPr>
                        <a:t>Cochise</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US" sz="600" b="0" i="1" u="none" strike="noStrike">
                          <a:solidFill>
                            <a:srgbClr val="000000"/>
                          </a:solidFill>
                          <a:effectLst/>
                          <a:latin typeface="Verdana" panose="020B0604030504040204" pitchFamily="34" charset="0"/>
                        </a:rPr>
                        <a:t>Is the ropes course available for groups other than 4-H? If so, I would love to know more about booking a date in July to help with my SPIRITLINE teams at Buena HS (we are from Sierra Vista). Please let me know and I hope to hear from you soon.</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4009779008"/>
                  </a:ext>
                </a:extLst>
              </a:tr>
              <a:tr h="387473">
                <a:tc>
                  <a:txBody>
                    <a:bodyPr/>
                    <a:lstStyle/>
                    <a:p>
                      <a:pPr algn="ctr" fontAlgn="ctr"/>
                      <a:r>
                        <a:rPr lang="en-US" sz="700" b="0" i="0" u="none" strike="noStrike">
                          <a:solidFill>
                            <a:srgbClr val="000000"/>
                          </a:solidFill>
                          <a:effectLst/>
                          <a:latin typeface="Verdana" panose="020B0604030504040204" pitchFamily="34" charset="0"/>
                        </a:rPr>
                        <a:t>Maricopa</a:t>
                      </a:r>
                    </a:p>
                  </a:txBody>
                  <a:tcPr marL="2837" marR="2837" marT="2837"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700" b="0" i="0" u="none" strike="noStrike">
                          <a:solidFill>
                            <a:srgbClr val="000000"/>
                          </a:solidFill>
                          <a:effectLst/>
                          <a:latin typeface="Verdana" panose="020B0604030504040204" pitchFamily="34" charset="0"/>
                        </a:rPr>
                        <a:t>Arizona Cooperative Extension Website Question</a:t>
                      </a:r>
                    </a:p>
                  </a:txBody>
                  <a:tcPr marL="2837" marR="2837" marT="2837"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US" sz="600" b="0" i="1" u="none" strike="noStrike" dirty="0">
                          <a:solidFill>
                            <a:srgbClr val="000000"/>
                          </a:solidFill>
                          <a:effectLst/>
                          <a:latin typeface="Verdana" panose="020B0604030504040204" pitchFamily="34" charset="0"/>
                        </a:rPr>
                        <a:t>I am trying to find a listing of tree species ratings for AZ, particularly for those in the Phoenix area.</a:t>
                      </a:r>
                      <a:br>
                        <a:rPr lang="en-US" sz="600" b="0" i="1" u="none" strike="noStrike" dirty="0">
                          <a:solidFill>
                            <a:srgbClr val="000000"/>
                          </a:solidFill>
                          <a:effectLst/>
                          <a:latin typeface="Verdana" panose="020B0604030504040204" pitchFamily="34" charset="0"/>
                        </a:rPr>
                      </a:br>
                      <a:r>
                        <a:rPr lang="en-US" sz="600" b="0" i="1" u="none" strike="noStrike" dirty="0">
                          <a:solidFill>
                            <a:srgbClr val="000000"/>
                          </a:solidFill>
                          <a:effectLst/>
                          <a:latin typeface="Verdana" panose="020B0604030504040204" pitchFamily="34" charset="0"/>
                        </a:rPr>
                        <a:t>Do know where I can find these?</a:t>
                      </a:r>
                    </a:p>
                  </a:txBody>
                  <a:tcPr marL="2837" marR="2837" marT="2837"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4034059676"/>
                  </a:ext>
                </a:extLst>
              </a:tr>
            </a:tbl>
          </a:graphicData>
        </a:graphic>
      </p:graphicFrame>
    </p:spTree>
    <p:extLst>
      <p:ext uri="{BB962C8B-B14F-4D97-AF65-F5344CB8AC3E}">
        <p14:creationId xmlns:p14="http://schemas.microsoft.com/office/powerpoint/2010/main" val="421126680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Plan of Attack</a:t>
            </a:r>
            <a:br>
              <a:rPr lang="en-US" dirty="0" smtClean="0"/>
            </a:br>
            <a:r>
              <a:rPr lang="en-US" sz="1050" dirty="0" smtClean="0"/>
              <a:t>For 10/29-11/4</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8</a:t>
            </a:fld>
            <a:endParaRPr lang="en-US"/>
          </a:p>
        </p:txBody>
      </p:sp>
      <p:sp>
        <p:nvSpPr>
          <p:cNvPr id="7" name="Content Placeholder 6"/>
          <p:cNvSpPr>
            <a:spLocks noGrp="1"/>
          </p:cNvSpPr>
          <p:nvPr>
            <p:ph idx="1"/>
          </p:nvPr>
        </p:nvSpPr>
        <p:spPr>
          <a:xfrm>
            <a:off x="538201" y="957342"/>
            <a:ext cx="8059891" cy="3924860"/>
          </a:xfrm>
        </p:spPr>
        <p:txBody>
          <a:bodyPr>
            <a:normAutofit/>
          </a:bodyPr>
          <a:lstStyle/>
          <a:p>
            <a:pPr lvl="0">
              <a:defRPr/>
            </a:pPr>
            <a:r>
              <a:rPr lang="en-US" sz="1200" dirty="0" smtClean="0"/>
              <a:t>This week, we are focusing on the following efforts:</a:t>
            </a:r>
          </a:p>
          <a:p>
            <a:pPr marL="285750" lvl="0" indent="-285750">
              <a:buFont typeface="+mj-lt"/>
              <a:buAutoNum type="arabicPeriod"/>
              <a:defRPr/>
            </a:pPr>
            <a:r>
              <a:rPr lang="en-US" sz="1050" b="1" dirty="0" smtClean="0"/>
              <a:t>Continue tracking and resolving “Page not found” links on the site</a:t>
            </a:r>
            <a:r>
              <a:rPr lang="en-US" sz="1050" dirty="0" smtClean="0"/>
              <a:t>. – This metric continues to decrease and we’re going to look at ways to, not only eliminate as many as possible, but provide a way to report the experience.  We feel that we might lose engagement if the experience is just a page.  By allowing visitors to report the page, we can continue to fix and further our engagement efforts.</a:t>
            </a:r>
          </a:p>
          <a:p>
            <a:pPr marL="285750" lvl="0" indent="-285750">
              <a:buFont typeface="+mj-lt"/>
              <a:buAutoNum type="arabicPeriod"/>
              <a:defRPr/>
            </a:pPr>
            <a:r>
              <a:rPr lang="en-US" sz="1050" b="1" dirty="0" smtClean="0"/>
              <a:t>Social Media contests </a:t>
            </a:r>
            <a:r>
              <a:rPr lang="en-US" sz="1050" dirty="0" smtClean="0"/>
              <a:t>– We will be piloting a contest on Facebook to gauge the item and how we can find other ways to drive traffic and action.  This week, we uploaded a photo of a CALS cap to the Extension Facebook page and simply asked folks to “Like” and “Share” to be eligible to win the cap (Extension personnel not eligible to win).  Results will be communicated when the data is pulled, as well as the winner.</a:t>
            </a:r>
          </a:p>
          <a:p>
            <a:pPr marL="285750" lvl="0" indent="-285750">
              <a:buFont typeface="+mj-lt"/>
              <a:buAutoNum type="arabicPeriod"/>
              <a:defRPr/>
            </a:pPr>
            <a:r>
              <a:rPr lang="en-US" sz="1050" b="1" dirty="0" smtClean="0"/>
              <a:t>Canning Package </a:t>
            </a:r>
            <a:r>
              <a:rPr lang="en-US" sz="1050" dirty="0" smtClean="0"/>
              <a:t>– We will continue to finalize the canning articles and video that was captured and place more content online</a:t>
            </a:r>
            <a:r>
              <a:rPr lang="en-US" sz="1050" dirty="0" smtClean="0"/>
              <a:t>.</a:t>
            </a:r>
          </a:p>
          <a:p>
            <a:pPr marL="285750" lvl="0" indent="-285750">
              <a:buFont typeface="+mj-lt"/>
              <a:buAutoNum type="arabicPeriod"/>
              <a:defRPr/>
            </a:pPr>
            <a:r>
              <a:rPr lang="en-US" sz="1050" b="1" dirty="0" smtClean="0"/>
              <a:t>Individual Reports </a:t>
            </a:r>
            <a:r>
              <a:rPr lang="en-US" sz="1050" dirty="0" smtClean="0"/>
              <a:t>– some of you have asked for county- or program- specific reports in this format.  I am working on finding a way to get more granular with the data to provide that for everyone, upon request.  Right now, I’m not in a place that I can scale that but will focus on something to draft and see if it can be produced.</a:t>
            </a:r>
          </a:p>
          <a:p>
            <a:pPr marL="285750" lvl="0" indent="-285750">
              <a:buFont typeface="+mj-lt"/>
              <a:buAutoNum type="arabicPeriod"/>
              <a:defRPr/>
            </a:pPr>
            <a:r>
              <a:rPr lang="en-US" sz="1050" b="1" dirty="0" smtClean="0"/>
              <a:t>Clean-Up</a:t>
            </a:r>
            <a:r>
              <a:rPr lang="en-US" sz="1050" dirty="0" smtClean="0"/>
              <a:t> – We will look to continue to clean up any articles, links, or events that are outdated.  This is for a better user experience and continued engagement with relevant information.  </a:t>
            </a:r>
          </a:p>
          <a:p>
            <a:pPr marL="285750" lvl="0" indent="-285750">
              <a:buFont typeface="+mj-lt"/>
              <a:buAutoNum type="arabicPeriod"/>
              <a:defRPr/>
            </a:pPr>
            <a:r>
              <a:rPr lang="en-US" sz="1050" b="1" dirty="0" smtClean="0"/>
              <a:t>Challenge</a:t>
            </a:r>
            <a:r>
              <a:rPr lang="en-US" sz="1050" dirty="0" smtClean="0"/>
              <a:t> – We are working on a process to challenge all Counties, Academic Units, and Departments to update their personal profile pages online.  As we finalize the details of this initiative, watch for more information!</a:t>
            </a:r>
            <a:endParaRPr lang="en-US" sz="1050" dirty="0" smtClean="0"/>
          </a:p>
          <a:p>
            <a:pPr marL="285750" lvl="0" indent="-285750">
              <a:buFont typeface="+mj-lt"/>
              <a:buAutoNum type="arabicPeriod"/>
              <a:defRPr/>
            </a:pPr>
            <a:endParaRPr lang="en-US" sz="1050" dirty="0" smtClean="0"/>
          </a:p>
        </p:txBody>
      </p:sp>
    </p:spTree>
    <p:extLst>
      <p:ext uri="{BB962C8B-B14F-4D97-AF65-F5344CB8AC3E}">
        <p14:creationId xmlns:p14="http://schemas.microsoft.com/office/powerpoint/2010/main" val="331976645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58B17539-672D-2847-B799-9A2A8D95C747}" type="slidenum">
              <a:rPr lang="en-US" smtClean="0"/>
              <a:pPr>
                <a:defRPr/>
              </a:pPr>
              <a:t>9</a:t>
            </a:fld>
            <a:endParaRPr lang="en-US"/>
          </a:p>
        </p:txBody>
      </p:sp>
      <p:sp>
        <p:nvSpPr>
          <p:cNvPr id="5" name="Content Placeholder 4"/>
          <p:cNvSpPr>
            <a:spLocks noGrp="1"/>
          </p:cNvSpPr>
          <p:nvPr>
            <p:ph idx="11"/>
          </p:nvPr>
        </p:nvSpPr>
        <p:spPr>
          <a:xfrm>
            <a:off x="2645217" y="1942054"/>
            <a:ext cx="3845859" cy="353163"/>
          </a:xfrm>
        </p:spPr>
        <p:txBody>
          <a:bodyPr>
            <a:noAutofit/>
          </a:bodyPr>
          <a:lstStyle/>
          <a:p>
            <a:pPr algn="ctr"/>
            <a:r>
              <a:rPr lang="en-US" sz="3200" b="1" dirty="0" smtClean="0"/>
              <a:t>APPENDIX</a:t>
            </a:r>
            <a:endParaRPr lang="en-US" sz="3200" b="1" dirty="0"/>
          </a:p>
        </p:txBody>
      </p:sp>
    </p:spTree>
    <p:extLst>
      <p:ext uri="{BB962C8B-B14F-4D97-AF65-F5344CB8AC3E}">
        <p14:creationId xmlns:p14="http://schemas.microsoft.com/office/powerpoint/2010/main" val="66846400"/>
      </p:ext>
    </p:extLst>
  </p:cSld>
  <p:clrMapOvr>
    <a:masterClrMapping/>
  </p:clrMapOvr>
  <p:transition/>
</p:sld>
</file>

<file path=ppt/theme/theme1.xml><?xml version="1.0" encoding="utf-8"?>
<a:theme xmlns:a="http://schemas.openxmlformats.org/drawingml/2006/main" name="Default - Title Slide">
  <a:themeElements>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Title Slide">
      <a:majorFont>
        <a:latin typeface="Calibri"/>
        <a:ea typeface="ヒラギノ角ゴ ProN W3"/>
        <a:cs typeface="ヒラギノ角ゴ ProN W3"/>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txDef>
      <a:spPr bwMode="auto">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a:spPr>
      <a:bodyPr vert="horz" wrap="square" lIns="38100" tIns="38100" rIns="38100" bIns="38100" numCol="1" anchor="ctr" anchorCtr="0" compatLnSpc="1">
        <a:prstTxWarp prst="textNoShape">
          <a:avLst/>
        </a:prstTxWarp>
      </a:bodyPr>
      <a:lstStyle>
        <a:defPPr>
          <a:defRPr sz="3400" b="0" i="0" dirty="0" smtClean="0">
            <a:latin typeface="Times New Roman"/>
          </a:defRPr>
        </a:defPPr>
      </a:lstStyle>
    </a:tx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4126</TotalTime>
  <Pages>0</Pages>
  <Words>2766</Words>
  <Characters>0</Characters>
  <Application>Microsoft Office PowerPoint</Application>
  <PresentationFormat>On-screen Show (16:9)</PresentationFormat>
  <Lines>0</Lines>
  <Paragraphs>320</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Arial</vt:lpstr>
      <vt:lpstr>Calibri</vt:lpstr>
      <vt:lpstr>Gill Sans</vt:lpstr>
      <vt:lpstr>Times New Roman</vt:lpstr>
      <vt:lpstr>Verdana</vt:lpstr>
      <vt:lpstr>ヒラギノ角ゴ ProN W3</vt:lpstr>
      <vt:lpstr>Default - Title Slide</vt:lpstr>
      <vt:lpstr>Extension Web Analysis</vt:lpstr>
      <vt:lpstr>Changes/Callouts this week For 10/29-11/4</vt:lpstr>
      <vt:lpstr>KPIs</vt:lpstr>
      <vt:lpstr>OTHER DATA</vt:lpstr>
      <vt:lpstr>OTHER DATA</vt:lpstr>
      <vt:lpstr>OCTOBER CLOSEOUT</vt:lpstr>
      <vt:lpstr>What They’re Asking For 10/29-11/4</vt:lpstr>
      <vt:lpstr>Plan of Attack For 10/29-11/4</vt:lpstr>
      <vt:lpstr>PowerPoint Presentation</vt:lpstr>
      <vt:lpstr>Executive Summary</vt:lpstr>
      <vt:lpstr>Key Performance Indicators (KPIs)</vt:lpstr>
      <vt:lpstr>Key Performance Indicators (KPIs)</vt:lpstr>
      <vt:lpstr>What else is being analyzed?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Love</dc:creator>
  <cp:lastModifiedBy>Rodriguez, Dominic J - (drodriguez1)</cp:lastModifiedBy>
  <cp:revision>248</cp:revision>
  <cp:lastPrinted>2014-05-13T16:42:03Z</cp:lastPrinted>
  <dcterms:modified xsi:type="dcterms:W3CDTF">2015-11-09T16:48:37Z</dcterms:modified>
</cp:coreProperties>
</file>