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462" r:id="rId2"/>
    <p:sldId id="476" r:id="rId3"/>
    <p:sldId id="472" r:id="rId4"/>
    <p:sldId id="473" r:id="rId5"/>
    <p:sldId id="474" r:id="rId6"/>
    <p:sldId id="477" r:id="rId7"/>
    <p:sldId id="478" r:id="rId8"/>
    <p:sldId id="468" r:id="rId9"/>
    <p:sldId id="467" r:id="rId10"/>
    <p:sldId id="470" r:id="rId11"/>
    <p:sldId id="471" r:id="rId12"/>
  </p:sldIdLst>
  <p:sldSz cx="9144000" cy="5143500" type="screen16x9"/>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4572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311">
          <p15:clr>
            <a:srgbClr val="A4A3A4"/>
          </p15:clr>
        </p15:guide>
        <p15:guide id="2" pos="2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B"/>
    <a:srgbClr val="333333"/>
    <a:srgbClr val="AB0520"/>
    <a:srgbClr val="C8D9D8"/>
    <a:srgbClr val="6F868D"/>
    <a:srgbClr val="83B1E3"/>
    <a:srgbClr val="0686EF"/>
    <a:srgbClr val="FAD7AA"/>
    <a:srgbClr val="8BBEE2"/>
    <a:srgbClr val="BE0B3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11" autoAdjust="0"/>
    <p:restoredTop sz="94118" autoAdjust="0"/>
  </p:normalViewPr>
  <p:slideViewPr>
    <p:cSldViewPr snapToGrid="0">
      <p:cViewPr varScale="1">
        <p:scale>
          <a:sx n="97" d="100"/>
          <a:sy n="97" d="100"/>
        </p:scale>
        <p:origin x="612" y="72"/>
      </p:cViewPr>
      <p:guideLst>
        <p:guide orient="horz" pos="311"/>
        <p:guide pos="2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3684C-F081-544B-8C90-A5795DCABDF2}" type="datetimeFigureOut">
              <a:rPr lang="en-US" smtClean="0"/>
              <a:t>11/2/2015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41DD33-2A06-9443-920E-9A8794B89243}" type="slidenum">
              <a:rPr lang="en-US" smtClean="0"/>
              <a:t>‹#›</a:t>
            </a:fld>
            <a:endParaRPr lang="en-US"/>
          </a:p>
        </p:txBody>
      </p:sp>
    </p:spTree>
    <p:extLst>
      <p:ext uri="{BB962C8B-B14F-4D97-AF65-F5344CB8AC3E}">
        <p14:creationId xmlns:p14="http://schemas.microsoft.com/office/powerpoint/2010/main" val="11450248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41DD33-2A06-9443-920E-9A8794B89243}" type="slidenum">
              <a:rPr lang="en-US" smtClean="0"/>
              <a:t>1</a:t>
            </a:fld>
            <a:endParaRPr lang="en-US"/>
          </a:p>
        </p:txBody>
      </p:sp>
    </p:spTree>
    <p:extLst>
      <p:ext uri="{BB962C8B-B14F-4D97-AF65-F5344CB8AC3E}">
        <p14:creationId xmlns:p14="http://schemas.microsoft.com/office/powerpoint/2010/main" val="1760182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41DD33-2A06-9443-920E-9A8794B89243}" type="slidenum">
              <a:rPr lang="en-US" smtClean="0"/>
              <a:t>8</a:t>
            </a:fld>
            <a:endParaRPr lang="en-US"/>
          </a:p>
        </p:txBody>
      </p:sp>
    </p:spTree>
    <p:extLst>
      <p:ext uri="{BB962C8B-B14F-4D97-AF65-F5344CB8AC3E}">
        <p14:creationId xmlns:p14="http://schemas.microsoft.com/office/powerpoint/2010/main" val="32124929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53206"/>
            <a:ext cx="7772400" cy="1101725"/>
          </a:xfrm>
        </p:spPr>
        <p:txBody>
          <a:bodyPr/>
          <a:lstStyle>
            <a:lvl1pPr>
              <a:defRPr baseline="0"/>
            </a:lvl1pPr>
          </a:lstStyle>
          <a:p>
            <a:r>
              <a:rPr lang="en-US" dirty="0" smtClean="0"/>
              <a:t>SAMPLE TITLE</a:t>
            </a:r>
            <a:endParaRPr lang="en-US" dirty="0"/>
          </a:p>
        </p:txBody>
      </p:sp>
      <p:sp>
        <p:nvSpPr>
          <p:cNvPr id="3" name="Subtitle 2"/>
          <p:cNvSpPr>
            <a:spLocks noGrp="1"/>
          </p:cNvSpPr>
          <p:nvPr>
            <p:ph type="subTitle" idx="1" hasCustomPrompt="1"/>
          </p:nvPr>
        </p:nvSpPr>
        <p:spPr>
          <a:xfrm>
            <a:off x="1371600" y="2431336"/>
            <a:ext cx="6400800" cy="828662"/>
          </a:xfrm>
        </p:spPr>
        <p:txBody>
          <a:bodyPr/>
          <a:lstStyle>
            <a:lvl1pPr marL="0" indent="0" algn="ctr">
              <a:buNone/>
              <a:defRPr sz="2000"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Sample text or subtitle</a:t>
            </a:r>
            <a:endParaRPr lang="en-US" dirty="0"/>
          </a:p>
        </p:txBody>
      </p:sp>
      <p:sp>
        <p:nvSpPr>
          <p:cNvPr id="4" name="Text Box 3"/>
          <p:cNvSpPr txBox="1">
            <a:spLocks noGrp="1" noChangeArrowheads="1"/>
          </p:cNvSpPr>
          <p:nvPr>
            <p:ph type="sldNum" sz="quarter" idx="10"/>
          </p:nvPr>
        </p:nvSpPr>
        <p:spPr>
          <a:ln/>
        </p:spPr>
        <p:txBody>
          <a:bodyPr/>
          <a:lstStyle>
            <a:lvl1pPr>
              <a:defRPr/>
            </a:lvl1pPr>
          </a:lstStyle>
          <a:p>
            <a:pPr>
              <a:defRPr/>
            </a:pPr>
            <a:fld id="{DA48CD09-1EE7-8745-AB3C-21E7A359E5F3}" type="slidenum">
              <a:rPr lang="en-US"/>
              <a:pPr>
                <a:defRPr/>
              </a:pPr>
              <a:t>‹#›</a:t>
            </a:fld>
            <a:endParaRPr lang="en-US"/>
          </a:p>
        </p:txBody>
      </p:sp>
      <p:pic>
        <p:nvPicPr>
          <p:cNvPr id="5" name="Picture 4"/>
          <p:cNvPicPr>
            <a:picLocks noChangeAspect="1"/>
          </p:cNvPicPr>
          <p:nvPr userDrawn="1"/>
        </p:nvPicPr>
        <p:blipFill>
          <a:blip r:embed="rId2"/>
          <a:stretch>
            <a:fillRect/>
          </a:stretch>
        </p:blipFill>
        <p:spPr>
          <a:xfrm>
            <a:off x="3446813" y="4015014"/>
            <a:ext cx="2256972" cy="1128486"/>
          </a:xfrm>
          <a:prstGeom prst="rect">
            <a:avLst/>
          </a:prstGeom>
        </p:spPr>
      </p:pic>
      <p:pic>
        <p:nvPicPr>
          <p:cNvPr id="7" name="Picture 6" descr="triangles_red.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67199" y="998277"/>
            <a:ext cx="606552" cy="82296"/>
          </a:xfrm>
          <a:prstGeom prst="rect">
            <a:avLst/>
          </a:prstGeom>
        </p:spPr>
      </p:pic>
    </p:spTree>
    <p:extLst>
      <p:ext uri="{BB962C8B-B14F-4D97-AF65-F5344CB8AC3E}">
        <p14:creationId xmlns:p14="http://schemas.microsoft.com/office/powerpoint/2010/main" val="40906361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ed Slide">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23131D21-4A4F-034C-896A-AD009F94F6BB}" type="slidenum">
              <a:rPr lang="en-US" smtClean="0"/>
              <a:t>‹#›</a:t>
            </a:fld>
            <a:endParaRPr lang="en-US"/>
          </a:p>
        </p:txBody>
      </p:sp>
      <p:sp>
        <p:nvSpPr>
          <p:cNvPr id="10"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13" name="Text Placeholder 2"/>
          <p:cNvSpPr>
            <a:spLocks noGrp="1"/>
          </p:cNvSpPr>
          <p:nvPr>
            <p:ph idx="1"/>
          </p:nvPr>
        </p:nvSpPr>
        <p:spPr>
          <a:xfrm>
            <a:off x="765443"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ext Placeholder 2"/>
          <p:cNvSpPr>
            <a:spLocks noGrp="1"/>
          </p:cNvSpPr>
          <p:nvPr>
            <p:ph idx="13"/>
          </p:nvPr>
        </p:nvSpPr>
        <p:spPr>
          <a:xfrm>
            <a:off x="4723271" y="1713986"/>
            <a:ext cx="3599264" cy="2971732"/>
          </a:xfrm>
          <a:prstGeom prst="rect">
            <a:avLst/>
          </a:prstGeom>
        </p:spPr>
        <p:txBody>
          <a:bodyPr vert="horz" lIns="91440" tIns="45720" rIns="91440" bIns="45720" rtlCol="0">
            <a:normAutofit/>
          </a:bodyPr>
          <a:lstStyle>
            <a:lvl1pPr algn="l">
              <a:defRPr/>
            </a:lvl1pPr>
            <a:lvl2pPr algn="l">
              <a:defRPr/>
            </a:lvl2pPr>
            <a:lvl3pPr algn="l">
              <a:defRPr/>
            </a:lvl3pPr>
            <a:lvl4pPr algn="l">
              <a:defRPr/>
            </a:lvl4pPr>
            <a:lvl5pPr algn="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8216821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ragraph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2" name="Text Placeholder 2"/>
          <p:cNvSpPr>
            <a:spLocks noGrp="1"/>
          </p:cNvSpPr>
          <p:nvPr>
            <p:ph idx="1" hasCustomPrompt="1"/>
          </p:nvPr>
        </p:nvSpPr>
        <p:spPr>
          <a:xfrm>
            <a:off x="950387" y="2157897"/>
            <a:ext cx="3845859" cy="1418046"/>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
        <p:nvSpPr>
          <p:cNvPr id="14" name="Text Placeholder 2"/>
          <p:cNvSpPr>
            <a:spLocks noGrp="1"/>
          </p:cNvSpPr>
          <p:nvPr>
            <p:ph idx="11" hasCustomPrompt="1"/>
          </p:nvPr>
        </p:nvSpPr>
        <p:spPr>
          <a:xfrm>
            <a:off x="930172" y="1817064"/>
            <a:ext cx="3845859" cy="353163"/>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AB0520"/>
                </a:solidFill>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PARAGRAPH TITLE</a:t>
            </a:r>
            <a:endParaRPr lang="en-US" dirty="0"/>
          </a:p>
        </p:txBody>
      </p:sp>
    </p:spTree>
    <p:extLst>
      <p:ext uri="{BB962C8B-B14F-4D97-AF65-F5344CB8AC3E}">
        <p14:creationId xmlns:p14="http://schemas.microsoft.com/office/powerpoint/2010/main" val="1389436310"/>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Paragraph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9"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12" name="Text Placeholder 2"/>
          <p:cNvSpPr>
            <a:spLocks noGrp="1"/>
          </p:cNvSpPr>
          <p:nvPr>
            <p:ph idx="1" hasCustomPrompt="1"/>
          </p:nvPr>
        </p:nvSpPr>
        <p:spPr>
          <a:xfrm>
            <a:off x="987377"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
        <p:nvSpPr>
          <p:cNvPr id="15" name="Text Placeholder 2"/>
          <p:cNvSpPr>
            <a:spLocks noGrp="1"/>
          </p:cNvSpPr>
          <p:nvPr>
            <p:ph idx="13" hasCustomPrompt="1"/>
          </p:nvPr>
        </p:nvSpPr>
        <p:spPr>
          <a:xfrm>
            <a:off x="4772589" y="1664663"/>
            <a:ext cx="3377331" cy="2929562"/>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Tree>
    <p:extLst>
      <p:ext uri="{BB962C8B-B14F-4D97-AF65-F5344CB8AC3E}">
        <p14:creationId xmlns:p14="http://schemas.microsoft.com/office/powerpoint/2010/main" val="294929315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0" name="Subtitle 2"/>
          <p:cNvSpPr txBox="1">
            <a:spLocks/>
          </p:cNvSpPr>
          <p:nvPr userDrawn="1"/>
        </p:nvSpPr>
        <p:spPr bwMode="auto">
          <a:xfrm>
            <a:off x="4641547" y="1350987"/>
            <a:ext cx="3291626" cy="207959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anchor="t" anchorCtr="0" compatLnSpc="1">
            <a:prstTxWarp prst="textNoShape">
              <a:avLst/>
            </a:prstTxWarp>
          </a:bodyPr>
          <a:lstStyle>
            <a:lvl1pPr marL="0" indent="0" algn="l" rtl="0" eaLnBrk="0" fontAlgn="base" hangingPunct="0">
              <a:spcBef>
                <a:spcPts val="800"/>
              </a:spcBef>
              <a:spcAft>
                <a:spcPct val="0"/>
              </a:spcAft>
              <a:buNone/>
              <a:defRPr sz="2000" baseline="0">
                <a:solidFill>
                  <a:srgbClr val="FFFFFF"/>
                </a:solidFill>
                <a:latin typeface="+mn-lt"/>
                <a:ea typeface="+mn-ea"/>
                <a:cs typeface="Times New Roman"/>
                <a:sym typeface="Calibri" charset="0"/>
              </a:defRPr>
            </a:lvl1pPr>
            <a:lvl2pPr marL="457200" indent="0" algn="ctr" rtl="0" eaLnBrk="0" fontAlgn="base" hangingPunct="0">
              <a:spcBef>
                <a:spcPts val="700"/>
              </a:spcBef>
              <a:spcAft>
                <a:spcPct val="0"/>
              </a:spcAft>
              <a:buNone/>
              <a:defRPr sz="2800">
                <a:solidFill>
                  <a:srgbClr val="FFFFFF"/>
                </a:solidFill>
                <a:latin typeface="+mn-lt"/>
                <a:ea typeface="+mn-ea"/>
                <a:cs typeface="+mn-cs"/>
                <a:sym typeface="Calibri" charset="0"/>
              </a:defRPr>
            </a:lvl2pPr>
            <a:lvl3pPr marL="914400" indent="0" algn="ctr" rtl="0" eaLnBrk="0" fontAlgn="base" hangingPunct="0">
              <a:spcBef>
                <a:spcPts val="600"/>
              </a:spcBef>
              <a:spcAft>
                <a:spcPct val="0"/>
              </a:spcAft>
              <a:buNone/>
              <a:defRPr sz="2400">
                <a:solidFill>
                  <a:srgbClr val="FFFFFF"/>
                </a:solidFill>
                <a:latin typeface="+mn-lt"/>
                <a:ea typeface="+mn-ea"/>
                <a:cs typeface="+mn-cs"/>
                <a:sym typeface="Calibri" charset="0"/>
              </a:defRPr>
            </a:lvl3pPr>
            <a:lvl4pPr marL="13716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4pPr>
            <a:lvl5pPr marL="1828800" indent="0" algn="ctr" rtl="0" eaLnBrk="0" fontAlgn="base" hangingPunct="0">
              <a:spcBef>
                <a:spcPts val="500"/>
              </a:spcBef>
              <a:spcAft>
                <a:spcPct val="0"/>
              </a:spcAft>
              <a:buNone/>
              <a:defRPr sz="2000">
                <a:solidFill>
                  <a:srgbClr val="FFFFFF"/>
                </a:solidFill>
                <a:latin typeface="+mn-lt"/>
                <a:ea typeface="+mn-ea"/>
                <a:cs typeface="+mn-cs"/>
                <a:sym typeface="Calibri" charset="0"/>
              </a:defRPr>
            </a:lvl5pPr>
            <a:lvl6pPr marL="2286000" indent="0" algn="ctr" rtl="0" fontAlgn="base">
              <a:spcBef>
                <a:spcPts val="500"/>
              </a:spcBef>
              <a:spcAft>
                <a:spcPct val="0"/>
              </a:spcAft>
              <a:buNone/>
              <a:defRPr sz="2000">
                <a:solidFill>
                  <a:srgbClr val="878787"/>
                </a:solidFill>
                <a:latin typeface="+mn-lt"/>
                <a:ea typeface="+mn-ea"/>
                <a:cs typeface="+mn-cs"/>
                <a:sym typeface="Calibri" charset="0"/>
              </a:defRPr>
            </a:lvl6pPr>
            <a:lvl7pPr marL="2743200" indent="0" algn="ctr" rtl="0" fontAlgn="base">
              <a:spcBef>
                <a:spcPts val="500"/>
              </a:spcBef>
              <a:spcAft>
                <a:spcPct val="0"/>
              </a:spcAft>
              <a:buNone/>
              <a:defRPr sz="2000">
                <a:solidFill>
                  <a:srgbClr val="878787"/>
                </a:solidFill>
                <a:latin typeface="+mn-lt"/>
                <a:ea typeface="+mn-ea"/>
                <a:cs typeface="+mn-cs"/>
                <a:sym typeface="Calibri" charset="0"/>
              </a:defRPr>
            </a:lvl7pPr>
            <a:lvl8pPr marL="3200400" indent="0" algn="ctr" rtl="0" fontAlgn="base">
              <a:spcBef>
                <a:spcPts val="500"/>
              </a:spcBef>
              <a:spcAft>
                <a:spcPct val="0"/>
              </a:spcAft>
              <a:buNone/>
              <a:defRPr sz="2000">
                <a:solidFill>
                  <a:srgbClr val="878787"/>
                </a:solidFill>
                <a:latin typeface="+mn-lt"/>
                <a:ea typeface="+mn-ea"/>
                <a:cs typeface="+mn-cs"/>
                <a:sym typeface="Calibri" charset="0"/>
              </a:defRPr>
            </a:lvl8pPr>
            <a:lvl9pPr marL="3657600" indent="0" algn="ctr" rtl="0" fontAlgn="base">
              <a:spcBef>
                <a:spcPts val="500"/>
              </a:spcBef>
              <a:spcAft>
                <a:spcPct val="0"/>
              </a:spcAft>
              <a:buNone/>
              <a:defRPr sz="2000">
                <a:solidFill>
                  <a:srgbClr val="878787"/>
                </a:solidFill>
                <a:latin typeface="+mn-lt"/>
                <a:ea typeface="+mn-ea"/>
                <a:cs typeface="+mn-cs"/>
                <a:sym typeface="Calibri" charset="0"/>
              </a:defRPr>
            </a:lvl9pPr>
          </a:lstStyle>
          <a:p>
            <a:endParaRPr lang="en-US" dirty="0"/>
          </a:p>
        </p:txBody>
      </p:sp>
      <p:sp>
        <p:nvSpPr>
          <p:cNvPr id="9" name="Content Placeholder 2"/>
          <p:cNvSpPr>
            <a:spLocks noGrp="1"/>
          </p:cNvSpPr>
          <p:nvPr>
            <p:ph sz="half" idx="1"/>
          </p:nvPr>
        </p:nvSpPr>
        <p:spPr>
          <a:xfrm>
            <a:off x="1209963" y="1575377"/>
            <a:ext cx="6467763" cy="1314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2568944161"/>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1792288" y="4297179"/>
            <a:ext cx="5486400" cy="400870"/>
          </a:xfrm>
        </p:spPr>
        <p:txBody>
          <a:bodyPr/>
          <a:lstStyle>
            <a:lvl1pPr marL="0" indent="0">
              <a:buNone/>
              <a:defRPr sz="1200">
                <a:solidFill>
                  <a:srgbClr val="6F868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IMAGE CAPTION</a:t>
            </a:r>
          </a:p>
        </p:txBody>
      </p:sp>
      <p:sp>
        <p:nvSpPr>
          <p:cNvPr id="7" name="Slide Number Placeholder 6"/>
          <p:cNvSpPr>
            <a:spLocks noGrp="1"/>
          </p:cNvSpPr>
          <p:nvPr>
            <p:ph type="sldNum" sz="quarter" idx="12"/>
          </p:nvPr>
        </p:nvSpPr>
        <p:spPr/>
        <p:txBody>
          <a:bodyPr/>
          <a:lstStyle/>
          <a:p>
            <a:fld id="{23131D21-4A4F-034C-896A-AD009F94F6BB}" type="slidenum">
              <a:rPr lang="en-US" smtClean="0"/>
              <a:t>‹#›</a:t>
            </a:fld>
            <a:endParaRPr lang="en-US"/>
          </a:p>
        </p:txBody>
      </p:sp>
      <p:sp>
        <p:nvSpPr>
          <p:cNvPr id="8" name="Title 1"/>
          <p:cNvSpPr>
            <a:spLocks noGrp="1"/>
          </p:cNvSpPr>
          <p:nvPr>
            <p:ph type="title" hasCustomPrompt="1"/>
          </p:nvPr>
        </p:nvSpPr>
        <p:spPr>
          <a:xfrm>
            <a:off x="685291" y="0"/>
            <a:ext cx="7772400" cy="1103313"/>
          </a:xfrm>
        </p:spPr>
        <p:txBody>
          <a:bodyPr/>
          <a:lstStyle>
            <a:lvl1pPr>
              <a:defRPr sz="2000" baseline="0">
                <a:solidFill>
                  <a:srgbClr val="0C234B"/>
                </a:solidFill>
              </a:defRPr>
            </a:lvl1pPr>
          </a:lstStyle>
          <a:p>
            <a:r>
              <a:rPr lang="en-US" dirty="0" smtClean="0"/>
              <a:t>SAMPLE HEADER</a:t>
            </a:r>
            <a:endParaRPr lang="en-US" dirty="0"/>
          </a:p>
        </p:txBody>
      </p:sp>
    </p:spTree>
    <p:extLst>
      <p:ext uri="{BB962C8B-B14F-4D97-AF65-F5344CB8AC3E}">
        <p14:creationId xmlns:p14="http://schemas.microsoft.com/office/powerpoint/2010/main" val="186557126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Aligne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291" y="0"/>
            <a:ext cx="7772400" cy="1103313"/>
          </a:xfrm>
        </p:spPr>
        <p:txBody>
          <a:bodyPr/>
          <a:lstStyle>
            <a:lvl1pPr algn="ctr">
              <a:defRPr sz="2000" baseline="0">
                <a:solidFill>
                  <a:srgbClr val="0C234B"/>
                </a:solidFill>
              </a:defRPr>
            </a:lvl1pPr>
          </a:lstStyle>
          <a:p>
            <a:r>
              <a:rPr lang="en-US" dirty="0" smtClean="0"/>
              <a:t>SAMPLE HEADER</a:t>
            </a:r>
            <a:endParaRPr lang="en-US" dirty="0"/>
          </a:p>
        </p:txBody>
      </p:sp>
      <p:sp>
        <p:nvSpPr>
          <p:cNvPr id="5" name="Text Box 3"/>
          <p:cNvSpPr txBox="1">
            <a:spLocks noGrp="1" noChangeArrowheads="1"/>
          </p:cNvSpPr>
          <p:nvPr>
            <p:ph type="sldNum" sz="quarter" idx="10"/>
          </p:nvPr>
        </p:nvSpPr>
        <p:spPr>
          <a:ln/>
        </p:spPr>
        <p:txBody>
          <a:bodyPr/>
          <a:lstStyle>
            <a:lvl1pPr>
              <a:defRPr/>
            </a:lvl1pPr>
          </a:lstStyle>
          <a:p>
            <a:pPr>
              <a:defRPr/>
            </a:pPr>
            <a:fld id="{58B17539-672D-2847-B799-9A2A8D95C747}" type="slidenum">
              <a:rPr lang="en-US"/>
              <a:pPr>
                <a:defRPr/>
              </a:pPr>
              <a:t>‹#›</a:t>
            </a:fld>
            <a:endParaRPr lang="en-US"/>
          </a:p>
        </p:txBody>
      </p:sp>
      <p:sp>
        <p:nvSpPr>
          <p:cNvPr id="12" name="Text Placeholder 2"/>
          <p:cNvSpPr>
            <a:spLocks noGrp="1"/>
          </p:cNvSpPr>
          <p:nvPr>
            <p:ph idx="1" hasCustomPrompt="1"/>
          </p:nvPr>
        </p:nvSpPr>
        <p:spPr>
          <a:xfrm>
            <a:off x="679135" y="1109775"/>
            <a:ext cx="2255330" cy="2219550"/>
          </a:xfrm>
          <a:prstGeom prst="rect">
            <a:avLst/>
          </a:prstGeom>
        </p:spPr>
        <p:txBody>
          <a:bodyPr vert="horz" lIns="91440" tIns="45720" rIns="91440" bIns="45720" rtlCol="0">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lvl1pPr>
          </a:lstStyle>
          <a:p>
            <a:pPr marL="0" marR="0" lvl="0" indent="0" algn="l" defTabSz="914400" rtl="0" eaLnBrk="0" fontAlgn="base" latinLnBrk="0" hangingPunct="0">
              <a:lnSpc>
                <a:spcPct val="100000"/>
              </a:lnSpc>
              <a:spcBef>
                <a:spcPts val="800"/>
              </a:spcBef>
              <a:spcAft>
                <a:spcPct val="0"/>
              </a:spcAft>
              <a:buClrTx/>
              <a:buSzTx/>
              <a:buFontTx/>
              <a:buNone/>
              <a:tabLst/>
              <a:defRPr/>
            </a:pPr>
            <a:r>
              <a:rPr lang="en-US" dirty="0" smtClean="0"/>
              <a:t>Sample Basic Paragraph.</a:t>
            </a:r>
            <a:r>
              <a:rPr lang="en-US" baseline="0" dirty="0" smtClean="0"/>
              <a:t> </a:t>
            </a:r>
            <a:r>
              <a:rPr lang="en-US" dirty="0" smtClean="0"/>
              <a:t>This is what the text would look</a:t>
            </a:r>
            <a:r>
              <a:rPr lang="en-US" baseline="0" dirty="0" smtClean="0"/>
              <a:t> like in a paragraph. This is what the text would look like in a paragraph. This is what the text would look like.</a:t>
            </a:r>
            <a:endParaRPr lang="en-US" dirty="0" smtClean="0"/>
          </a:p>
          <a:p>
            <a:pPr lvl="0"/>
            <a:endParaRPr lang="en-US" dirty="0"/>
          </a:p>
        </p:txBody>
      </p:sp>
      <p:sp>
        <p:nvSpPr>
          <p:cNvPr id="6" name="Picture Placeholder 2"/>
          <p:cNvSpPr>
            <a:spLocks noGrp="1"/>
          </p:cNvSpPr>
          <p:nvPr>
            <p:ph type="pic" idx="11"/>
          </p:nvPr>
        </p:nvSpPr>
        <p:spPr>
          <a:xfrm>
            <a:off x="3049915" y="118789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Text Placeholder 3"/>
          <p:cNvSpPr>
            <a:spLocks noGrp="1"/>
          </p:cNvSpPr>
          <p:nvPr>
            <p:ph type="body" sz="half" idx="2" hasCustomPrompt="1"/>
          </p:nvPr>
        </p:nvSpPr>
        <p:spPr>
          <a:xfrm>
            <a:off x="3049915" y="4297179"/>
            <a:ext cx="5486400" cy="400870"/>
          </a:xfrm>
        </p:spPr>
        <p:txBody>
          <a:bodyPr/>
          <a:lstStyle>
            <a:lvl1pPr marL="0" indent="0">
              <a:buNone/>
              <a:defRPr sz="1200">
                <a:solidFill>
                  <a:srgbClr val="6F868D"/>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IMAGE CAPTION</a:t>
            </a:r>
          </a:p>
        </p:txBody>
      </p:sp>
    </p:spTree>
    <p:extLst>
      <p:ext uri="{BB962C8B-B14F-4D97-AF65-F5344CB8AC3E}">
        <p14:creationId xmlns:p14="http://schemas.microsoft.com/office/powerpoint/2010/main" val="1549862989"/>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FA3B0AC-9194-3147-91C1-7FC7FBA87A18}" type="slidenum">
              <a:rPr lang="en-US" smtClean="0"/>
              <a:t>‹#›</a:t>
            </a:fld>
            <a:endParaRPr lang="en-US" dirty="0"/>
          </a:p>
        </p:txBody>
      </p:sp>
    </p:spTree>
    <p:extLst>
      <p:ext uri="{BB962C8B-B14F-4D97-AF65-F5344CB8AC3E}">
        <p14:creationId xmlns:p14="http://schemas.microsoft.com/office/powerpoint/2010/main" val="77021302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1597025"/>
            <a:ext cx="7772400" cy="11033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anchor="ctr" anchorCtr="0" compatLnSpc="1">
            <a:prstTxWarp prst="textNoShape">
              <a:avLst/>
            </a:prstTxWarp>
          </a:bodyPr>
          <a:lstStyle/>
          <a:p>
            <a:pPr lvl="0"/>
            <a:r>
              <a:rPr lang="en-US" dirty="0">
                <a:sym typeface="Calibri" charset="0"/>
              </a:rPr>
              <a:t>Click to edit Master title style</a:t>
            </a:r>
          </a:p>
        </p:txBody>
      </p:sp>
      <p:sp>
        <p:nvSpPr>
          <p:cNvPr id="1026" name="Rectangle 2"/>
          <p:cNvSpPr>
            <a:spLocks noGrp="1" noChangeArrowheads="1"/>
          </p:cNvSpPr>
          <p:nvPr>
            <p:ph type="body" idx="1"/>
          </p:nvPr>
        </p:nvSpPr>
        <p:spPr bwMode="auto">
          <a:xfrm>
            <a:off x="1371600" y="2914650"/>
            <a:ext cx="6400800" cy="195603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anchor="t" anchorCtr="0" compatLnSpc="1">
            <a:prstTxWarp prst="textNoShape">
              <a:avLst/>
            </a:prstTxWarp>
          </a:bodyPr>
          <a:lstStyle/>
          <a:p>
            <a:pPr lvl="0"/>
            <a:r>
              <a:rPr lang="en-US" dirty="0">
                <a:sym typeface="Calibri"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pic>
        <p:nvPicPr>
          <p:cNvPr id="8" name="Picture 7" descr="triangle_page#.p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4285118" y="4825556"/>
            <a:ext cx="575518" cy="317944"/>
          </a:xfrm>
          <a:prstGeom prst="rect">
            <a:avLst/>
          </a:prstGeom>
        </p:spPr>
      </p:pic>
      <p:sp>
        <p:nvSpPr>
          <p:cNvPr id="1027" name="Text Box 3"/>
          <p:cNvSpPr txBox="1">
            <a:spLocks noGrp="1" noChangeArrowheads="1"/>
          </p:cNvSpPr>
          <p:nvPr>
            <p:ph type="sldNum" sz="quarter" idx="4"/>
          </p:nvPr>
        </p:nvSpPr>
        <p:spPr bwMode="auto">
          <a:xfrm>
            <a:off x="4315389" y="4882202"/>
            <a:ext cx="505516" cy="26129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vert="horz" wrap="none" lIns="91440" tIns="45720" rIns="91440" bIns="45720" numCol="1" anchor="ctr" anchorCtr="0" compatLnSpc="1">
            <a:prstTxWarp prst="textNoShape">
              <a:avLst/>
            </a:prstTxWarp>
          </a:bodyPr>
          <a:lstStyle>
            <a:lvl1pPr algn="ctr">
              <a:defRPr sz="1200">
                <a:solidFill>
                  <a:srgbClr val="FFFFFF"/>
                </a:solidFill>
                <a:latin typeface="+mn-lt"/>
                <a:ea typeface="ＭＳ Ｐゴシック" charset="0"/>
                <a:cs typeface="Calibri" charset="0"/>
                <a:sym typeface="Calibri" charset="0"/>
              </a:defRPr>
            </a:lvl1pPr>
            <a:lvl2pPr algn="l">
              <a:defRPr sz="1200">
                <a:solidFill>
                  <a:schemeClr val="tx1"/>
                </a:solidFill>
                <a:latin typeface="Gill Sans" charset="0"/>
                <a:ea typeface="ＭＳ Ｐゴシック" charset="0"/>
              </a:defRPr>
            </a:lvl2pPr>
            <a:lvl3pPr algn="l">
              <a:defRPr sz="1200">
                <a:solidFill>
                  <a:schemeClr val="tx1"/>
                </a:solidFill>
                <a:latin typeface="Gill Sans" charset="0"/>
                <a:ea typeface="ＭＳ Ｐゴシック" charset="0"/>
              </a:defRPr>
            </a:lvl3pPr>
            <a:lvl4pPr algn="l">
              <a:defRPr sz="1200">
                <a:solidFill>
                  <a:schemeClr val="tx1"/>
                </a:solidFill>
                <a:latin typeface="Gill Sans" charset="0"/>
                <a:ea typeface="ＭＳ Ｐゴシック" charset="0"/>
              </a:defRPr>
            </a:lvl4pPr>
            <a:lvl5pPr algn="l">
              <a:defRPr sz="1200">
                <a:solidFill>
                  <a:schemeClr val="tx1"/>
                </a:solidFill>
                <a:latin typeface="Gill Sans" charset="0"/>
                <a:ea typeface="ＭＳ Ｐゴシック" charset="0"/>
              </a:defRPr>
            </a:lvl5pPr>
            <a:lvl6pPr fontAlgn="base">
              <a:spcBef>
                <a:spcPct val="0"/>
              </a:spcBef>
              <a:spcAft>
                <a:spcPct val="0"/>
              </a:spcAft>
              <a:defRPr sz="1200">
                <a:solidFill>
                  <a:schemeClr val="tx1"/>
                </a:solidFill>
                <a:latin typeface="Gill Sans" charset="0"/>
                <a:ea typeface="ＭＳ Ｐゴシック" charset="0"/>
              </a:defRPr>
            </a:lvl6pPr>
            <a:lvl7pPr fontAlgn="base">
              <a:spcBef>
                <a:spcPct val="0"/>
              </a:spcBef>
              <a:spcAft>
                <a:spcPct val="0"/>
              </a:spcAft>
              <a:defRPr sz="1200">
                <a:solidFill>
                  <a:schemeClr val="tx1"/>
                </a:solidFill>
                <a:latin typeface="Gill Sans" charset="0"/>
                <a:ea typeface="ＭＳ Ｐゴシック" charset="0"/>
              </a:defRPr>
            </a:lvl7pPr>
            <a:lvl8pPr fontAlgn="base">
              <a:spcBef>
                <a:spcPct val="0"/>
              </a:spcBef>
              <a:spcAft>
                <a:spcPct val="0"/>
              </a:spcAft>
              <a:defRPr sz="1200">
                <a:solidFill>
                  <a:schemeClr val="tx1"/>
                </a:solidFill>
                <a:latin typeface="Gill Sans" charset="0"/>
                <a:ea typeface="ＭＳ Ｐゴシック" charset="0"/>
              </a:defRPr>
            </a:lvl8pPr>
            <a:lvl9pPr fontAlgn="base">
              <a:spcBef>
                <a:spcPct val="0"/>
              </a:spcBef>
              <a:spcAft>
                <a:spcPct val="0"/>
              </a:spcAft>
              <a:defRPr sz="1200">
                <a:solidFill>
                  <a:schemeClr val="tx1"/>
                </a:solidFill>
                <a:latin typeface="Gill Sans" charset="0"/>
                <a:ea typeface="ＭＳ Ｐゴシック" charset="0"/>
              </a:defRPr>
            </a:lvl9pPr>
          </a:lstStyle>
          <a:p>
            <a:pPr>
              <a:defRPr/>
            </a:pPr>
            <a:fld id="{49B76813-089B-5346-A50D-90CF445FC7A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88" r:id="rId2"/>
    <p:sldLayoutId id="2147483677" r:id="rId3"/>
    <p:sldLayoutId id="2147483687" r:id="rId4"/>
    <p:sldLayoutId id="2147483678" r:id="rId5"/>
    <p:sldLayoutId id="2147483692" r:id="rId6"/>
    <p:sldLayoutId id="2147483709" r:id="rId7"/>
    <p:sldLayoutId id="2147483708" r:id="rId8"/>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3600" b="1" i="0">
          <a:solidFill>
            <a:srgbClr val="0C234B"/>
          </a:solidFill>
          <a:latin typeface="Verdana"/>
          <a:ea typeface="+mj-ea"/>
          <a:cs typeface="+mj-cs"/>
          <a:sym typeface="Calibri" charset="0"/>
        </a:defRPr>
      </a:lvl1pPr>
      <a:lvl2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2pPr>
      <a:lvl3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3pPr>
      <a:lvl4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4pPr>
      <a:lvl5pPr algn="ctr" rtl="0" eaLnBrk="0" fontAlgn="base" hangingPunct="0">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5pPr>
      <a:lvl6pPr marL="4572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6pPr>
      <a:lvl7pPr marL="9144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7pPr>
      <a:lvl8pPr marL="13716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8pPr>
      <a:lvl9pPr marL="1828800" algn="ctr" rtl="0" fontAlgn="base">
        <a:spcBef>
          <a:spcPct val="0"/>
        </a:spcBef>
        <a:spcAft>
          <a:spcPct val="0"/>
        </a:spcAft>
        <a:defRPr sz="4400">
          <a:solidFill>
            <a:schemeClr val="tx1"/>
          </a:solidFill>
          <a:latin typeface="Calibri" charset="0"/>
          <a:ea typeface="ヒラギノ角ゴ ProN W3" charset="0"/>
          <a:cs typeface="ヒラギノ角ゴ ProN W3" charset="0"/>
          <a:sym typeface="Calibri" charset="0"/>
        </a:defRPr>
      </a:lvl9pPr>
    </p:titleStyle>
    <p:bodyStyle>
      <a:lvl1pPr marL="342900" indent="-342900" algn="ctr" rtl="0" eaLnBrk="0" fontAlgn="base" hangingPunct="0">
        <a:spcBef>
          <a:spcPts val="800"/>
        </a:spcBef>
        <a:spcAft>
          <a:spcPct val="0"/>
        </a:spcAft>
        <a:buClr>
          <a:srgbClr val="BE0B34"/>
        </a:buClr>
        <a:buFont typeface="Arial"/>
        <a:buChar char="•"/>
        <a:defRPr sz="2000">
          <a:solidFill>
            <a:srgbClr val="6F868D"/>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0C234B"/>
                </a:solidFill>
              </a:rPr>
              <a:t>Extension Web Analysis</a:t>
            </a:r>
            <a:endParaRPr lang="en-US" dirty="0">
              <a:solidFill>
                <a:srgbClr val="0C234B"/>
              </a:solidFill>
            </a:endParaRPr>
          </a:p>
        </p:txBody>
      </p:sp>
      <p:sp>
        <p:nvSpPr>
          <p:cNvPr id="3" name="Subtitle 2"/>
          <p:cNvSpPr>
            <a:spLocks noGrp="1"/>
          </p:cNvSpPr>
          <p:nvPr>
            <p:ph type="subTitle" idx="1"/>
          </p:nvPr>
        </p:nvSpPr>
        <p:spPr/>
        <p:txBody>
          <a:bodyPr/>
          <a:lstStyle/>
          <a:p>
            <a:r>
              <a:rPr lang="en-US" dirty="0" smtClean="0"/>
              <a:t>A LOOK BACK AND AHEAD</a:t>
            </a:r>
          </a:p>
          <a:p>
            <a:r>
              <a:rPr lang="en-US" sz="1600" dirty="0" smtClean="0"/>
              <a:t>Week of 10/22-10/28 (Thur. – Wed.)</a:t>
            </a:r>
            <a:endParaRPr lang="en-US" dirty="0"/>
          </a:p>
        </p:txBody>
      </p:sp>
    </p:spTree>
    <p:extLst>
      <p:ext uri="{BB962C8B-B14F-4D97-AF65-F5344CB8AC3E}">
        <p14:creationId xmlns:p14="http://schemas.microsoft.com/office/powerpoint/2010/main" val="4076017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Key Performance Indicators (KPIs)</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10</a:t>
            </a:fld>
            <a:endParaRPr lang="en-US"/>
          </a:p>
        </p:txBody>
      </p:sp>
      <p:sp>
        <p:nvSpPr>
          <p:cNvPr id="7" name="Content Placeholder 6"/>
          <p:cNvSpPr>
            <a:spLocks noGrp="1"/>
          </p:cNvSpPr>
          <p:nvPr>
            <p:ph idx="1"/>
          </p:nvPr>
        </p:nvSpPr>
        <p:spPr>
          <a:xfrm>
            <a:off x="397800" y="1444146"/>
            <a:ext cx="3870518" cy="1756254"/>
          </a:xfrm>
        </p:spPr>
        <p:txBody>
          <a:bodyPr>
            <a:normAutofit/>
          </a:bodyPr>
          <a:lstStyle/>
          <a:p>
            <a:pPr lvl="0">
              <a:defRPr/>
            </a:pPr>
            <a:r>
              <a:rPr lang="en-US" dirty="0" smtClean="0"/>
              <a:t>A Low-Level Key Performance Indicator (KPI) is very similar to a regular KPI, but many low-level KPIs are not reported on as frequently unless a value out of the ordinary is experienced and should be followed up on.</a:t>
            </a:r>
            <a:endParaRPr lang="en-US" dirty="0"/>
          </a:p>
          <a:p>
            <a:pPr lvl="0"/>
            <a:endParaRPr lang="en-US" dirty="0"/>
          </a:p>
          <a:p>
            <a:endParaRPr lang="en-US" dirty="0"/>
          </a:p>
        </p:txBody>
      </p:sp>
      <p:sp>
        <p:nvSpPr>
          <p:cNvPr id="8" name="Content Placeholder 7"/>
          <p:cNvSpPr>
            <a:spLocks noGrp="1"/>
          </p:cNvSpPr>
          <p:nvPr>
            <p:ph idx="11"/>
          </p:nvPr>
        </p:nvSpPr>
        <p:spPr>
          <a:xfrm>
            <a:off x="377585" y="1103313"/>
            <a:ext cx="3845859" cy="353163"/>
          </a:xfrm>
        </p:spPr>
        <p:txBody>
          <a:bodyPr>
            <a:normAutofit lnSpcReduction="10000"/>
          </a:bodyPr>
          <a:lstStyle/>
          <a:p>
            <a:r>
              <a:rPr lang="en-US" dirty="0" smtClean="0"/>
              <a:t>What is a Low-Level KPI?</a:t>
            </a:r>
            <a:endParaRPr lang="en-US" dirty="0"/>
          </a:p>
        </p:txBody>
      </p:sp>
      <p:sp>
        <p:nvSpPr>
          <p:cNvPr id="9" name="Content Placeholder 6"/>
          <p:cNvSpPr txBox="1">
            <a:spLocks/>
          </p:cNvSpPr>
          <p:nvPr/>
        </p:nvSpPr>
        <p:spPr bwMode="auto">
          <a:xfrm>
            <a:off x="5009887" y="1710945"/>
            <a:ext cx="3870518" cy="317390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rtlCol="0" anchor="t" anchorCtr="0" compatLnSpc="1">
            <a:prstTxWarp prst="textNoShape">
              <a:avLst/>
            </a:prstTxWarp>
            <a:normAutofit/>
          </a:bodyPr>
          <a:lstStyle>
            <a:lvl1pPr marL="0" marR="0" indent="0" algn="l" defTabSz="914400" rtl="0" eaLnBrk="0" fontAlgn="base" latinLnBrk="0" hangingPunct="0">
              <a:lnSpc>
                <a:spcPct val="100000"/>
              </a:lnSpc>
              <a:spcBef>
                <a:spcPts val="800"/>
              </a:spcBef>
              <a:spcAft>
                <a:spcPct val="0"/>
              </a:spcAft>
              <a:buClrTx/>
              <a:buSzTx/>
              <a:buFontTx/>
              <a:buNone/>
              <a:tabLst/>
              <a:defRPr sz="1400" b="0" i="0">
                <a:solidFill>
                  <a:srgbClr val="6F868D"/>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pPr>
              <a:defRPr/>
            </a:pPr>
            <a:r>
              <a:rPr lang="en-US" kern="0" dirty="0" smtClean="0"/>
              <a:t>Depending on the situation, the following low-level KPIs will be analyzed:</a:t>
            </a:r>
          </a:p>
          <a:p>
            <a:pPr marL="285750" indent="-285750">
              <a:buFont typeface="Arial" panose="020B0604020202020204" pitchFamily="34" charset="0"/>
              <a:buChar char="•"/>
              <a:defRPr/>
            </a:pPr>
            <a:r>
              <a:rPr lang="en-US" sz="1100" b="1" kern="0" dirty="0" smtClean="0"/>
              <a:t>Pages per Sessions </a:t>
            </a:r>
            <a:r>
              <a:rPr lang="en-US" sz="1100" kern="0" dirty="0" smtClean="0"/>
              <a:t>– </a:t>
            </a:r>
            <a:r>
              <a:rPr lang="en-US" sz="1050" kern="0" dirty="0" smtClean="0"/>
              <a:t>The average number of pages viewed per session</a:t>
            </a:r>
            <a:r>
              <a:rPr lang="en-US" sz="1100" kern="0" dirty="0" smtClean="0"/>
              <a:t>.</a:t>
            </a:r>
          </a:p>
          <a:p>
            <a:pPr marL="285750" indent="-285750">
              <a:buFont typeface="Arial" panose="020B0604020202020204" pitchFamily="34" charset="0"/>
              <a:buChar char="•"/>
              <a:defRPr/>
            </a:pPr>
            <a:r>
              <a:rPr lang="en-US" sz="1100" b="1" kern="0" dirty="0" smtClean="0"/>
              <a:t>Average Session Duration </a:t>
            </a:r>
            <a:r>
              <a:rPr lang="en-US" sz="1100" kern="0" dirty="0" smtClean="0"/>
              <a:t>– </a:t>
            </a:r>
            <a:r>
              <a:rPr lang="en-US" sz="1050" kern="0" dirty="0" smtClean="0"/>
              <a:t>The average length of a session – usually reported in minutes</a:t>
            </a:r>
            <a:r>
              <a:rPr lang="en-US" sz="1100" kern="0" dirty="0" smtClean="0"/>
              <a:t>.</a:t>
            </a:r>
          </a:p>
          <a:p>
            <a:pPr marL="285750" indent="-285750">
              <a:buFont typeface="Arial" panose="020B0604020202020204" pitchFamily="34" charset="0"/>
              <a:buChar char="•"/>
              <a:defRPr/>
            </a:pPr>
            <a:r>
              <a:rPr lang="en-US" sz="1100" b="1" kern="0" dirty="0" smtClean="0"/>
              <a:t>Bounce Rate (%) </a:t>
            </a:r>
            <a:r>
              <a:rPr lang="en-US" sz="1100" kern="0" dirty="0" smtClean="0"/>
              <a:t>– </a:t>
            </a:r>
            <a:r>
              <a:rPr lang="en-US" sz="1050" kern="0" dirty="0" smtClean="0"/>
              <a:t>Visits in which the person left the site from the entrance page without interacting with the page</a:t>
            </a:r>
            <a:r>
              <a:rPr lang="en-US" sz="1100" kern="0" dirty="0" smtClean="0"/>
              <a:t>.</a:t>
            </a:r>
          </a:p>
          <a:p>
            <a:pPr marL="285750" indent="-285750">
              <a:buFont typeface="Arial" panose="020B0604020202020204" pitchFamily="34" charset="0"/>
              <a:buChar char="•"/>
              <a:defRPr/>
            </a:pPr>
            <a:r>
              <a:rPr lang="en-US" sz="1100" b="1" kern="0" dirty="0" smtClean="0"/>
              <a:t>Other</a:t>
            </a:r>
            <a:r>
              <a:rPr lang="en-US" sz="1100" kern="0" dirty="0" smtClean="0"/>
              <a:t> – </a:t>
            </a:r>
            <a:r>
              <a:rPr lang="en-US" sz="1050" kern="0" dirty="0" smtClean="0"/>
              <a:t>As we initiate more campaigns, we will compile additional KPIs to monitor the success of our efforts</a:t>
            </a:r>
            <a:r>
              <a:rPr lang="en-US" sz="1100" kern="0" dirty="0" smtClean="0"/>
              <a:t>.</a:t>
            </a:r>
          </a:p>
          <a:p>
            <a:endParaRPr lang="en-US" kern="0" dirty="0" smtClean="0"/>
          </a:p>
          <a:p>
            <a:endParaRPr lang="en-US" kern="0" dirty="0"/>
          </a:p>
        </p:txBody>
      </p:sp>
      <p:sp>
        <p:nvSpPr>
          <p:cNvPr id="10" name="Content Placeholder 7"/>
          <p:cNvSpPr txBox="1">
            <a:spLocks/>
          </p:cNvSpPr>
          <p:nvPr/>
        </p:nvSpPr>
        <p:spPr bwMode="auto">
          <a:xfrm>
            <a:off x="5009887" y="1103313"/>
            <a:ext cx="3845859" cy="3531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rtlCol="0" anchor="t" anchorCtr="0" compatLnSpc="1">
            <a:prstTxWarp prst="textNoShape">
              <a:avLst/>
            </a:prstTxWarp>
            <a:noAutofit/>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AB0520"/>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r>
              <a:rPr lang="en-US" kern="0" dirty="0" smtClean="0"/>
              <a:t>What Low-Level KPIs will we analyze?</a:t>
            </a:r>
            <a:endParaRPr lang="en-US" kern="0" dirty="0"/>
          </a:p>
        </p:txBody>
      </p:sp>
    </p:spTree>
    <p:extLst>
      <p:ext uri="{BB962C8B-B14F-4D97-AF65-F5344CB8AC3E}">
        <p14:creationId xmlns:p14="http://schemas.microsoft.com/office/powerpoint/2010/main" val="315189514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What else is being analyzed?</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11</a:t>
            </a:fld>
            <a:endParaRPr lang="en-US"/>
          </a:p>
        </p:txBody>
      </p:sp>
      <p:sp>
        <p:nvSpPr>
          <p:cNvPr id="7" name="Content Placeholder 6"/>
          <p:cNvSpPr>
            <a:spLocks noGrp="1"/>
          </p:cNvSpPr>
          <p:nvPr>
            <p:ph idx="1"/>
          </p:nvPr>
        </p:nvSpPr>
        <p:spPr>
          <a:xfrm>
            <a:off x="397799" y="1444145"/>
            <a:ext cx="8059891" cy="2739727"/>
          </a:xfrm>
        </p:spPr>
        <p:txBody>
          <a:bodyPr>
            <a:normAutofit/>
          </a:bodyPr>
          <a:lstStyle/>
          <a:p>
            <a:pPr lvl="0">
              <a:defRPr/>
            </a:pPr>
            <a:r>
              <a:rPr lang="en-US" dirty="0" smtClean="0"/>
              <a:t>In addition to numbers and percentages that can be measured, we will also consider the following when making decisions on our web and social strategies:</a:t>
            </a:r>
          </a:p>
          <a:p>
            <a:pPr marL="285750" lvl="0" indent="-285750">
              <a:buFont typeface="Arial" panose="020B0604020202020204" pitchFamily="34" charset="0"/>
              <a:buChar char="•"/>
              <a:defRPr/>
            </a:pPr>
            <a:r>
              <a:rPr lang="en-US" sz="1200" b="1" dirty="0" smtClean="0"/>
              <a:t>Top Pages Visited</a:t>
            </a:r>
          </a:p>
          <a:p>
            <a:pPr marL="285750" lvl="0" indent="-285750">
              <a:buFont typeface="Arial" panose="020B0604020202020204" pitchFamily="34" charset="0"/>
              <a:buChar char="•"/>
              <a:defRPr/>
            </a:pPr>
            <a:r>
              <a:rPr lang="en-US" sz="1200" b="1" dirty="0" smtClean="0"/>
              <a:t>Top Search Terms</a:t>
            </a:r>
          </a:p>
          <a:p>
            <a:pPr marL="285750" lvl="0" indent="-285750">
              <a:buFont typeface="Arial" panose="020B0604020202020204" pitchFamily="34" charset="0"/>
              <a:buChar char="•"/>
              <a:defRPr/>
            </a:pPr>
            <a:r>
              <a:rPr lang="en-US" sz="1200" b="1" dirty="0" smtClean="0"/>
              <a:t>Top Question Inquiries</a:t>
            </a:r>
          </a:p>
          <a:p>
            <a:pPr marL="285750" lvl="0" indent="-285750">
              <a:buFont typeface="Arial" panose="020B0604020202020204" pitchFamily="34" charset="0"/>
              <a:buChar char="•"/>
              <a:defRPr/>
            </a:pPr>
            <a:r>
              <a:rPr lang="en-US" sz="1200" b="1" dirty="0" smtClean="0"/>
              <a:t>Top Entry/Exit Pages</a:t>
            </a:r>
          </a:p>
          <a:p>
            <a:pPr marL="285750" lvl="0" indent="-285750">
              <a:buFont typeface="Arial" panose="020B0604020202020204" pitchFamily="34" charset="0"/>
              <a:buChar char="•"/>
              <a:defRPr/>
            </a:pPr>
            <a:r>
              <a:rPr lang="en-US" sz="1200" b="1" dirty="0" smtClean="0"/>
              <a:t>Geographical Information</a:t>
            </a:r>
          </a:p>
          <a:p>
            <a:pPr marL="285750" lvl="0" indent="-285750">
              <a:buFont typeface="Arial" panose="020B0604020202020204" pitchFamily="34" charset="0"/>
              <a:buChar char="•"/>
              <a:defRPr/>
            </a:pPr>
            <a:r>
              <a:rPr lang="en-US" sz="1200" b="1" dirty="0" smtClean="0"/>
              <a:t>Demographic Information</a:t>
            </a:r>
          </a:p>
          <a:p>
            <a:pPr marL="285750" lvl="0" indent="-285750">
              <a:buFont typeface="Arial" panose="020B0604020202020204" pitchFamily="34" charset="0"/>
              <a:buChar char="•"/>
              <a:defRPr/>
            </a:pPr>
            <a:r>
              <a:rPr lang="en-US" sz="1200" b="1" dirty="0" smtClean="0"/>
              <a:t>User Flows</a:t>
            </a:r>
            <a:endParaRPr lang="en-US" sz="1200" b="1" dirty="0"/>
          </a:p>
          <a:p>
            <a:pPr lvl="0"/>
            <a:endParaRPr lang="en-US" dirty="0"/>
          </a:p>
          <a:p>
            <a:endParaRPr lang="en-US" dirty="0"/>
          </a:p>
        </p:txBody>
      </p:sp>
      <p:sp>
        <p:nvSpPr>
          <p:cNvPr id="8" name="Content Placeholder 7"/>
          <p:cNvSpPr>
            <a:spLocks noGrp="1"/>
          </p:cNvSpPr>
          <p:nvPr>
            <p:ph idx="11"/>
          </p:nvPr>
        </p:nvSpPr>
        <p:spPr>
          <a:xfrm>
            <a:off x="377585" y="1103313"/>
            <a:ext cx="3845859" cy="353163"/>
          </a:xfrm>
        </p:spPr>
        <p:txBody>
          <a:bodyPr>
            <a:normAutofit lnSpcReduction="10000"/>
          </a:bodyPr>
          <a:lstStyle/>
          <a:p>
            <a:r>
              <a:rPr lang="en-US" dirty="0" smtClean="0"/>
              <a:t>Things outside of a metric</a:t>
            </a:r>
            <a:endParaRPr lang="en-US" dirty="0"/>
          </a:p>
        </p:txBody>
      </p:sp>
    </p:spTree>
    <p:extLst>
      <p:ext uri="{BB962C8B-B14F-4D97-AF65-F5344CB8AC3E}">
        <p14:creationId xmlns:p14="http://schemas.microsoft.com/office/powerpoint/2010/main" val="113992738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Changes/Callouts this week</a:t>
            </a:r>
            <a:br>
              <a:rPr lang="en-US" dirty="0" smtClean="0"/>
            </a:br>
            <a:r>
              <a:rPr lang="en-US" sz="1050" dirty="0" smtClean="0"/>
              <a:t>For 10/29-11/4</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2</a:t>
            </a:fld>
            <a:endParaRPr lang="en-US"/>
          </a:p>
        </p:txBody>
      </p:sp>
      <p:sp>
        <p:nvSpPr>
          <p:cNvPr id="7" name="Content Placeholder 6"/>
          <p:cNvSpPr>
            <a:spLocks noGrp="1"/>
          </p:cNvSpPr>
          <p:nvPr>
            <p:ph idx="1"/>
          </p:nvPr>
        </p:nvSpPr>
        <p:spPr>
          <a:xfrm>
            <a:off x="538201" y="957342"/>
            <a:ext cx="8059891" cy="3924860"/>
          </a:xfrm>
        </p:spPr>
        <p:txBody>
          <a:bodyPr>
            <a:normAutofit lnSpcReduction="10000"/>
          </a:bodyPr>
          <a:lstStyle/>
          <a:p>
            <a:pPr lvl="0">
              <a:defRPr/>
            </a:pPr>
            <a:r>
              <a:rPr lang="en-US" sz="1200" dirty="0" smtClean="0"/>
              <a:t>The following are special callouts to note and based on feedback to the previous report.  As we continue with this mechanism, we will mention any changes made for transparency and consistency in reporting and data integrity:</a:t>
            </a:r>
          </a:p>
          <a:p>
            <a:pPr marL="285750" lvl="0" indent="-285750">
              <a:buFont typeface="+mj-lt"/>
              <a:buAutoNum type="arabicPeriod"/>
              <a:defRPr/>
            </a:pPr>
            <a:r>
              <a:rPr lang="en-US" sz="1100" b="1" dirty="0" smtClean="0"/>
              <a:t>Days of reporting changed - </a:t>
            </a:r>
            <a:r>
              <a:rPr lang="en-US" sz="1100" dirty="0" smtClean="0"/>
              <a:t>Instead of reporting Friday-thru-Thursday, we will shift to Thursday-thru-Wednesday.  This is because the team meets on Thursdays and would like to get a full week’s data to make the best decisions week-to-week.</a:t>
            </a:r>
          </a:p>
          <a:p>
            <a:pPr marL="285750" lvl="0" indent="-285750">
              <a:buFont typeface="+mj-lt"/>
              <a:buAutoNum type="arabicPeriod"/>
              <a:defRPr/>
            </a:pPr>
            <a:r>
              <a:rPr lang="en-US" sz="1100" b="1" dirty="0" smtClean="0"/>
              <a:t>Executive Summary and Description Slides </a:t>
            </a:r>
            <a:r>
              <a:rPr lang="en-US" sz="1100" dirty="0" smtClean="0"/>
              <a:t>moved to Appendix of deck.  This is so that the critical content does not have to be scrolled through to find, but everything else is still available for background.</a:t>
            </a:r>
            <a:endParaRPr lang="en-US" sz="1100" b="1" dirty="0" smtClean="0"/>
          </a:p>
          <a:p>
            <a:pPr marL="285750" lvl="0" indent="-285750">
              <a:buFont typeface="+mj-lt"/>
              <a:buAutoNum type="arabicPeriod"/>
              <a:defRPr/>
            </a:pPr>
            <a:r>
              <a:rPr lang="en-US" sz="1100" b="1" dirty="0" smtClean="0"/>
              <a:t>Slide 3 (KPIs) </a:t>
            </a:r>
            <a:r>
              <a:rPr lang="en-US" sz="1100" dirty="0" smtClean="0"/>
              <a:t>– The placement of weekly and monthly columns were adjusted to a more chronological order.  Now, the flow is to look at the Previous week, then Current week, and any changes.  Similar pattern with the monthly data sets (previous year, current year, projected, and change).</a:t>
            </a:r>
          </a:p>
          <a:p>
            <a:pPr marL="285750" lvl="0" indent="-285750">
              <a:buFont typeface="+mj-lt"/>
              <a:buAutoNum type="arabicPeriod"/>
              <a:defRPr/>
            </a:pPr>
            <a:r>
              <a:rPr lang="en-US" sz="1100" b="1" dirty="0" smtClean="0"/>
              <a:t>Removed “Contact Us” terms slide </a:t>
            </a:r>
            <a:r>
              <a:rPr lang="en-US" sz="1100" dirty="0" smtClean="0"/>
              <a:t>– We will try to get this data back into the report, but in a different, more digestible format. </a:t>
            </a:r>
          </a:p>
          <a:p>
            <a:pPr marL="285750" lvl="0" indent="-285750">
              <a:buFont typeface="+mj-lt"/>
              <a:buAutoNum type="arabicPeriod"/>
              <a:defRPr/>
            </a:pPr>
            <a:r>
              <a:rPr lang="en-US" sz="1100" b="1" dirty="0" smtClean="0"/>
              <a:t>“Page Not Found” </a:t>
            </a:r>
            <a:r>
              <a:rPr lang="en-US" sz="1100" dirty="0" smtClean="0"/>
              <a:t>– This page has gone up in terms of count, but we believe it’s because we’re seeking broken links on the entire site.  We’ve fixed many instances and we expect this number to gradually go down in the following weeks. We’ve already reduced the instances week-over-week by 83 occurrences.</a:t>
            </a:r>
          </a:p>
          <a:p>
            <a:pPr marL="285750" indent="-285750">
              <a:buFont typeface="+mj-lt"/>
              <a:buAutoNum type="arabicPeriod"/>
              <a:defRPr/>
            </a:pPr>
            <a:r>
              <a:rPr lang="en-US" sz="1100" b="1" dirty="0"/>
              <a:t>Progress Indicators </a:t>
            </a:r>
            <a:r>
              <a:rPr lang="en-US" sz="1100" dirty="0"/>
              <a:t>– For a more visual effect, I’ve added some progress indicators on the </a:t>
            </a:r>
            <a:r>
              <a:rPr lang="en-US" sz="1100" dirty="0" smtClean="0"/>
              <a:t>Top-pages and Top-search terms </a:t>
            </a:r>
            <a:r>
              <a:rPr lang="en-US" sz="1100" dirty="0"/>
              <a:t>slides</a:t>
            </a:r>
            <a:r>
              <a:rPr lang="en-US" sz="1100" dirty="0" smtClean="0"/>
              <a:t>.</a:t>
            </a:r>
            <a:endParaRPr lang="en-US" sz="1100" b="1" dirty="0" smtClean="0"/>
          </a:p>
          <a:p>
            <a:pPr marL="285750" lvl="0" indent="-285750">
              <a:buFont typeface="+mj-lt"/>
              <a:buAutoNum type="arabicPeriod"/>
              <a:defRPr/>
            </a:pPr>
            <a:r>
              <a:rPr lang="en-US" sz="1100" b="1" dirty="0" smtClean="0"/>
              <a:t>Plan of Attack </a:t>
            </a:r>
            <a:r>
              <a:rPr lang="en-US" sz="1100" dirty="0" smtClean="0"/>
              <a:t>– This slide will include information on what we are planning in the upcoming week and our hypothesis in terms of changes in data or behaviors we expect to produce.</a:t>
            </a:r>
          </a:p>
          <a:p>
            <a:endParaRPr lang="en-US" sz="1200" dirty="0"/>
          </a:p>
        </p:txBody>
      </p:sp>
    </p:spTree>
    <p:extLst>
      <p:ext uri="{BB962C8B-B14F-4D97-AF65-F5344CB8AC3E}">
        <p14:creationId xmlns:p14="http://schemas.microsoft.com/office/powerpoint/2010/main" val="415297015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3</a:t>
            </a:fld>
            <a:endParaRPr lang="en-US"/>
          </a:p>
        </p:txBody>
      </p:sp>
      <p:sp>
        <p:nvSpPr>
          <p:cNvPr id="6" name="Title 5"/>
          <p:cNvSpPr>
            <a:spLocks noGrp="1"/>
          </p:cNvSpPr>
          <p:nvPr>
            <p:ph type="title"/>
          </p:nvPr>
        </p:nvSpPr>
        <p:spPr/>
        <p:txBody>
          <a:bodyPr/>
          <a:lstStyle/>
          <a:p>
            <a:r>
              <a:rPr lang="en-US" dirty="0" smtClean="0"/>
              <a:t>KPIs</a:t>
            </a:r>
            <a:endParaRPr lang="en-US" dirty="0"/>
          </a:p>
        </p:txBody>
      </p:sp>
      <p:sp>
        <p:nvSpPr>
          <p:cNvPr id="16" name="Content Placeholder 6"/>
          <p:cNvSpPr>
            <a:spLocks noGrp="1"/>
          </p:cNvSpPr>
          <p:nvPr>
            <p:ph idx="1"/>
          </p:nvPr>
        </p:nvSpPr>
        <p:spPr>
          <a:xfrm>
            <a:off x="1067399" y="884980"/>
            <a:ext cx="7001493" cy="496488"/>
          </a:xfrm>
        </p:spPr>
        <p:txBody>
          <a:bodyPr>
            <a:noAutofit/>
          </a:bodyPr>
          <a:lstStyle/>
          <a:p>
            <a:pPr marL="0" lvl="0" indent="0">
              <a:buNone/>
              <a:defRPr/>
            </a:pPr>
            <a:r>
              <a:rPr lang="en-US" sz="1150" dirty="0" smtClean="0"/>
              <a:t>Weekly data is based on a Thursday through Wednesday format. Monthly data is cumulative from the first of the month.  </a:t>
            </a:r>
            <a:endParaRPr lang="en-US" sz="1150" dirty="0"/>
          </a:p>
        </p:txBody>
      </p:sp>
      <p:graphicFrame>
        <p:nvGraphicFramePr>
          <p:cNvPr id="2" name="Table 1"/>
          <p:cNvGraphicFramePr>
            <a:graphicFrameLocks noGrp="1"/>
          </p:cNvGraphicFramePr>
          <p:nvPr>
            <p:extLst>
              <p:ext uri="{D42A27DB-BD31-4B8C-83A1-F6EECF244321}">
                <p14:modId xmlns:p14="http://schemas.microsoft.com/office/powerpoint/2010/main" val="4034133489"/>
              </p:ext>
            </p:extLst>
          </p:nvPr>
        </p:nvGraphicFramePr>
        <p:xfrm>
          <a:off x="1067399" y="1381468"/>
          <a:ext cx="7001493" cy="3176978"/>
        </p:xfrm>
        <a:graphic>
          <a:graphicData uri="http://schemas.openxmlformats.org/drawingml/2006/table">
            <a:tbl>
              <a:tblPr/>
              <a:tblGrid>
                <a:gridCol w="1900826"/>
                <a:gridCol w="714338"/>
                <a:gridCol w="714338"/>
                <a:gridCol w="714338"/>
                <a:gridCol w="714338"/>
                <a:gridCol w="714338"/>
                <a:gridCol w="714338"/>
                <a:gridCol w="814639"/>
              </a:tblGrid>
              <a:tr h="170143">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2F75B5"/>
                      </a:solidFill>
                      <a:prstDash val="solid"/>
                      <a:round/>
                      <a:headEnd type="none" w="med" len="med"/>
                      <a:tailEnd type="none" w="med" len="med"/>
                    </a:lnB>
                  </a:tcPr>
                </a:tc>
                <a:tc gridSpan="3">
                  <a:txBody>
                    <a:bodyPr/>
                    <a:lstStyle/>
                    <a:p>
                      <a:pPr algn="ctr" fontAlgn="b"/>
                      <a:r>
                        <a:rPr lang="en-US" sz="900" b="1" i="0" u="none" strike="noStrike">
                          <a:solidFill>
                            <a:srgbClr val="FFFFFF"/>
                          </a:solidFill>
                          <a:effectLst/>
                          <a:latin typeface="Calibri" panose="020F0502020204030204" pitchFamily="34" charset="0"/>
                        </a:rPr>
                        <a:t>Weekly</a:t>
                      </a:r>
                    </a:p>
                  </a:txBody>
                  <a:tcPr marL="0" marR="0" marT="0" marB="0" anchor="b">
                    <a:lnL>
                      <a:noFill/>
                    </a:lnL>
                    <a:lnR>
                      <a:noFill/>
                    </a:lnR>
                    <a:lnT>
                      <a:noFill/>
                    </a:lnT>
                    <a:lnB w="6350" cap="flat" cmpd="sng" algn="ctr">
                      <a:solidFill>
                        <a:srgbClr val="2F75B5"/>
                      </a:solidFill>
                      <a:prstDash val="solid"/>
                      <a:round/>
                      <a:headEnd type="none" w="med" len="med"/>
                      <a:tailEnd type="none" w="med" len="med"/>
                    </a:lnB>
                    <a:solidFill>
                      <a:srgbClr val="1F4E78"/>
                    </a:solidFill>
                  </a:tcPr>
                </a:tc>
                <a:tc hMerge="1">
                  <a:txBody>
                    <a:bodyPr/>
                    <a:lstStyle/>
                    <a:p>
                      <a:endParaRPr lang="en-US"/>
                    </a:p>
                  </a:txBody>
                  <a:tcPr/>
                </a:tc>
                <a:tc hMerge="1">
                  <a:txBody>
                    <a:bodyPr/>
                    <a:lstStyle/>
                    <a:p>
                      <a:endParaRPr lang="en-US"/>
                    </a:p>
                  </a:txBody>
                  <a:tcPr/>
                </a:tc>
                <a:tc gridSpan="4">
                  <a:txBody>
                    <a:bodyPr/>
                    <a:lstStyle/>
                    <a:p>
                      <a:pPr algn="ctr" fontAlgn="b"/>
                      <a:r>
                        <a:rPr lang="en-US" sz="900" b="1" i="0" u="none" strike="noStrike">
                          <a:solidFill>
                            <a:srgbClr val="FFFFFF"/>
                          </a:solidFill>
                          <a:effectLst/>
                          <a:latin typeface="Calibri" panose="020F0502020204030204" pitchFamily="34" charset="0"/>
                        </a:rPr>
                        <a:t>Monthly</a:t>
                      </a:r>
                    </a:p>
                  </a:txBody>
                  <a:tcPr marL="0" marR="0" marT="0" marB="0" anchor="b">
                    <a:lnL>
                      <a:noFill/>
                    </a:lnL>
                    <a:lnR>
                      <a:noFill/>
                    </a:lnR>
                    <a:lnT>
                      <a:noFill/>
                    </a:lnT>
                    <a:lnB w="6350" cap="flat" cmpd="sng" algn="ctr">
                      <a:solidFill>
                        <a:srgbClr val="2F75B5"/>
                      </a:solidFill>
                      <a:prstDash val="solid"/>
                      <a:round/>
                      <a:headEnd type="none" w="med" len="med"/>
                      <a:tailEnd type="none" w="med" len="med"/>
                    </a:lnB>
                    <a:solidFill>
                      <a:srgbClr val="375623"/>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32183">
                <a:tc>
                  <a:txBody>
                    <a:bodyPr/>
                    <a:lstStyle/>
                    <a:p>
                      <a:pPr algn="ctr" fontAlgn="ctr"/>
                      <a:r>
                        <a:rPr lang="en-US" sz="900" b="1" i="0" u="none" strike="noStrike">
                          <a:solidFill>
                            <a:srgbClr val="FFFFFF"/>
                          </a:solidFill>
                          <a:effectLst/>
                          <a:latin typeface="Calibri" panose="020F0502020204030204" pitchFamily="34" charset="0"/>
                        </a:rPr>
                        <a:t>KPIs</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5B9BD5"/>
                    </a:solidFill>
                  </a:tcPr>
                </a:tc>
                <a:tc>
                  <a:txBody>
                    <a:bodyPr/>
                    <a:lstStyle/>
                    <a:p>
                      <a:pPr algn="ctr" fontAlgn="ctr"/>
                      <a:r>
                        <a:rPr lang="en-US" sz="900" b="1" i="0" u="none" strike="noStrike">
                          <a:solidFill>
                            <a:srgbClr val="FFFFFF"/>
                          </a:solidFill>
                          <a:effectLst/>
                          <a:latin typeface="Calibri" panose="020F0502020204030204" pitchFamily="34" charset="0"/>
                        </a:rPr>
                        <a:t>Previous Week</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2F75B5"/>
                    </a:solidFill>
                  </a:tcPr>
                </a:tc>
                <a:tc>
                  <a:txBody>
                    <a:bodyPr/>
                    <a:lstStyle/>
                    <a:p>
                      <a:pPr algn="ctr" fontAlgn="ctr"/>
                      <a:r>
                        <a:rPr lang="en-US" sz="900" b="1" i="0" u="none" strike="noStrike">
                          <a:solidFill>
                            <a:srgbClr val="FFFFFF"/>
                          </a:solidFill>
                          <a:effectLst/>
                          <a:latin typeface="Calibri" panose="020F0502020204030204" pitchFamily="34" charset="0"/>
                        </a:rPr>
                        <a:t>Current Week</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305496"/>
                    </a:solidFill>
                  </a:tcPr>
                </a:tc>
                <a:tc>
                  <a:txBody>
                    <a:bodyPr/>
                    <a:lstStyle/>
                    <a:p>
                      <a:pPr algn="ctr" fontAlgn="ctr"/>
                      <a:r>
                        <a:rPr lang="en-US" sz="900" b="1" i="0" u="none" strike="noStrike">
                          <a:solidFill>
                            <a:srgbClr val="FFFFFF"/>
                          </a:solidFill>
                          <a:effectLst/>
                          <a:latin typeface="Calibri" panose="020F0502020204030204" pitchFamily="34" charset="0"/>
                        </a:rPr>
                        <a:t>Week-Over-Week (WOW)</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9BC2E6"/>
                    </a:solidFill>
                  </a:tcPr>
                </a:tc>
                <a:tc>
                  <a:txBody>
                    <a:bodyPr/>
                    <a:lstStyle/>
                    <a:p>
                      <a:pPr algn="ctr" fontAlgn="ctr"/>
                      <a:r>
                        <a:rPr lang="en-US" sz="900" b="1" i="0" u="none" strike="noStrike">
                          <a:solidFill>
                            <a:srgbClr val="FFFFFF"/>
                          </a:solidFill>
                          <a:effectLst/>
                          <a:latin typeface="Calibri" panose="020F0502020204030204" pitchFamily="34" charset="0"/>
                        </a:rPr>
                        <a:t>Oct. 2014 Actual</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A9D08E"/>
                    </a:solidFill>
                  </a:tcPr>
                </a:tc>
                <a:tc>
                  <a:txBody>
                    <a:bodyPr/>
                    <a:lstStyle/>
                    <a:p>
                      <a:pPr algn="ctr" fontAlgn="ctr"/>
                      <a:r>
                        <a:rPr lang="en-US" sz="900" b="1" i="0" u="none" strike="noStrike">
                          <a:solidFill>
                            <a:srgbClr val="FFFFFF"/>
                          </a:solidFill>
                          <a:effectLst/>
                          <a:latin typeface="Calibri" panose="020F0502020204030204" pitchFamily="34" charset="0"/>
                        </a:rPr>
                        <a:t>Oct. 2015 Actual</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548235"/>
                    </a:solidFill>
                  </a:tcPr>
                </a:tc>
                <a:tc>
                  <a:txBody>
                    <a:bodyPr/>
                    <a:lstStyle/>
                    <a:p>
                      <a:pPr algn="ctr" fontAlgn="ctr"/>
                      <a:r>
                        <a:rPr lang="en-US" sz="900" b="1" i="0" u="none" strike="noStrike">
                          <a:solidFill>
                            <a:srgbClr val="FFFFFF"/>
                          </a:solidFill>
                          <a:effectLst/>
                          <a:latin typeface="Calibri" panose="020F0502020204030204" pitchFamily="34" charset="0"/>
                        </a:rPr>
                        <a:t>Oct 2015 Projected</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70AD47"/>
                    </a:solidFill>
                  </a:tcPr>
                </a:tc>
                <a:tc>
                  <a:txBody>
                    <a:bodyPr/>
                    <a:lstStyle/>
                    <a:p>
                      <a:pPr algn="ctr" fontAlgn="ctr"/>
                      <a:r>
                        <a:rPr lang="en-US" sz="900" b="1" i="0" u="none" strike="noStrike">
                          <a:solidFill>
                            <a:srgbClr val="FFFFFF"/>
                          </a:solidFill>
                          <a:effectLst/>
                          <a:latin typeface="Calibri" panose="020F0502020204030204" pitchFamily="34" charset="0"/>
                        </a:rPr>
                        <a:t>Projected </a:t>
                      </a:r>
                      <a:br>
                        <a:rPr lang="en-US" sz="900" b="1" i="0" u="none" strike="noStrike">
                          <a:solidFill>
                            <a:srgbClr val="FFFFFF"/>
                          </a:solidFill>
                          <a:effectLst/>
                          <a:latin typeface="Calibri" panose="020F0502020204030204" pitchFamily="34" charset="0"/>
                        </a:rPr>
                      </a:br>
                      <a:r>
                        <a:rPr lang="en-US" sz="900" b="1" i="0" u="none" strike="noStrike">
                          <a:solidFill>
                            <a:srgbClr val="FFFFFF"/>
                          </a:solidFill>
                          <a:effectLst/>
                          <a:latin typeface="Calibri" panose="020F0502020204030204" pitchFamily="34" charset="0"/>
                        </a:rPr>
                        <a:t>2014 vs. 2015</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92D050"/>
                    </a:solidFill>
                  </a:tcPr>
                </a:tc>
              </a:tr>
              <a:tr h="559041">
                <a:tc>
                  <a:txBody>
                    <a:bodyPr/>
                    <a:lstStyle/>
                    <a:p>
                      <a:pPr algn="l" fontAlgn="t"/>
                      <a:r>
                        <a:rPr lang="en-US" sz="900" b="1" i="0" u="none" strike="noStrike">
                          <a:solidFill>
                            <a:srgbClr val="000000"/>
                          </a:solidFill>
                          <a:effectLst/>
                          <a:latin typeface="Calibri" panose="020F0502020204030204" pitchFamily="34" charset="0"/>
                        </a:rPr>
                        <a:t>Sessions</a:t>
                      </a:r>
                      <a:r>
                        <a:rPr lang="en-US" sz="900" b="0" i="0" u="none" strike="noStrike">
                          <a:solidFill>
                            <a:srgbClr val="000000"/>
                          </a:solidFill>
                          <a:effectLst/>
                          <a:latin typeface="Calibri" panose="020F0502020204030204" pitchFamily="34" charset="0"/>
                        </a:rPr>
                        <a:t> - </a:t>
                      </a:r>
                      <a:r>
                        <a:rPr lang="en-US" sz="800" b="0" i="1" u="none" strike="noStrike">
                          <a:solidFill>
                            <a:srgbClr val="000000"/>
                          </a:solidFill>
                          <a:effectLst/>
                          <a:latin typeface="Calibri" panose="020F0502020204030204" pitchFamily="34" charset="0"/>
                        </a:rPr>
                        <a:t>Total number of sessions within the date range.  A session is the period of time a user is </a:t>
                      </a:r>
                      <a:r>
                        <a:rPr lang="en-US" sz="800" b="1" i="1" u="sng" strike="noStrike">
                          <a:solidFill>
                            <a:srgbClr val="000000"/>
                          </a:solidFill>
                          <a:effectLst/>
                          <a:latin typeface="Calibri" panose="020F0502020204030204" pitchFamily="34" charset="0"/>
                        </a:rPr>
                        <a:t>actively engaged</a:t>
                      </a:r>
                      <a:r>
                        <a:rPr lang="en-US" sz="800" b="0" i="1" u="none" strike="noStrike">
                          <a:solidFill>
                            <a:srgbClr val="000000"/>
                          </a:solidFill>
                          <a:effectLst/>
                          <a:latin typeface="Calibri" panose="020F0502020204030204" pitchFamily="34" charset="0"/>
                        </a:rPr>
                        <a:t> with your website.  All usage data is associated with a session.</a:t>
                      </a:r>
                      <a:endParaRPr lang="en-US" sz="900" b="0" i="0" u="none" strike="noStrike">
                        <a:solidFill>
                          <a:srgbClr val="000000"/>
                        </a:solidFill>
                        <a:effectLst/>
                        <a:latin typeface="Calibri" panose="020F0502020204030204" pitchFamily="34" charset="0"/>
                      </a:endParaRP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3080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2921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dirty="0">
                          <a:solidFill>
                            <a:srgbClr val="FF0000"/>
                          </a:solidFill>
                          <a:effectLst/>
                          <a:latin typeface="Calibri" panose="020F0502020204030204" pitchFamily="34" charset="0"/>
                        </a:rPr>
                        <a:t>(159)</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12121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12388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13715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1594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tr>
              <a:tr h="429407">
                <a:tc>
                  <a:txBody>
                    <a:bodyPr/>
                    <a:lstStyle/>
                    <a:p>
                      <a:pPr algn="l" fontAlgn="t"/>
                      <a:r>
                        <a:rPr lang="en-US" sz="900" b="1" i="0" u="none" strike="noStrike" dirty="0">
                          <a:solidFill>
                            <a:srgbClr val="000000"/>
                          </a:solidFill>
                          <a:effectLst/>
                          <a:latin typeface="Calibri" panose="020F0502020204030204" pitchFamily="34" charset="0"/>
                        </a:rPr>
                        <a:t>Users</a:t>
                      </a:r>
                      <a:r>
                        <a:rPr lang="en-US" sz="900" b="0" i="0" u="none" strike="noStrike" dirty="0">
                          <a:solidFill>
                            <a:srgbClr val="000000"/>
                          </a:solidFill>
                          <a:effectLst/>
                          <a:latin typeface="Calibri" panose="020F0502020204030204" pitchFamily="34" charset="0"/>
                        </a:rPr>
                        <a:t> - </a:t>
                      </a:r>
                      <a:r>
                        <a:rPr lang="en-US" sz="800" b="0" i="1" u="none" strike="noStrike" dirty="0">
                          <a:solidFill>
                            <a:srgbClr val="000000"/>
                          </a:solidFill>
                          <a:effectLst/>
                          <a:latin typeface="Calibri" panose="020F0502020204030204" pitchFamily="34" charset="0"/>
                        </a:rPr>
                        <a:t>Users that have had at least one session within the selected date range.  Includes both new and returning users.</a:t>
                      </a:r>
                      <a:endParaRPr lang="en-US" sz="900" b="0" i="0" u="none" strike="noStrike" dirty="0">
                        <a:solidFill>
                          <a:srgbClr val="000000"/>
                        </a:solidFill>
                        <a:effectLst/>
                        <a:latin typeface="Calibri" panose="020F0502020204030204" pitchFamily="34" charset="0"/>
                      </a:endParaRP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2191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2397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206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7826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10374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11486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3660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tr>
              <a:tr h="429407">
                <a:tc>
                  <a:txBody>
                    <a:bodyPr/>
                    <a:lstStyle/>
                    <a:p>
                      <a:pPr algn="l" fontAlgn="t"/>
                      <a:r>
                        <a:rPr lang="en-US" sz="900" b="1" i="0" u="none" strike="noStrike" dirty="0" err="1">
                          <a:solidFill>
                            <a:srgbClr val="000000"/>
                          </a:solidFill>
                          <a:effectLst/>
                          <a:latin typeface="Calibri" panose="020F0502020204030204" pitchFamily="34" charset="0"/>
                        </a:rPr>
                        <a:t>Pageviews</a:t>
                      </a:r>
                      <a:r>
                        <a:rPr lang="en-US" sz="900" b="0" i="0" u="none" strike="noStrike" dirty="0">
                          <a:solidFill>
                            <a:srgbClr val="000000"/>
                          </a:solidFill>
                          <a:effectLst/>
                          <a:latin typeface="Calibri" panose="020F0502020204030204" pitchFamily="34" charset="0"/>
                        </a:rPr>
                        <a:t> - </a:t>
                      </a:r>
                      <a:r>
                        <a:rPr lang="en-US" sz="800" b="0" i="1" u="none" strike="noStrike" dirty="0" err="1">
                          <a:solidFill>
                            <a:srgbClr val="000000"/>
                          </a:solidFill>
                          <a:effectLst/>
                          <a:latin typeface="Calibri" panose="020F0502020204030204" pitchFamily="34" charset="0"/>
                        </a:rPr>
                        <a:t>Pageviews</a:t>
                      </a:r>
                      <a:r>
                        <a:rPr lang="en-US" sz="800" b="0" i="1" u="none" strike="noStrike" dirty="0">
                          <a:solidFill>
                            <a:srgbClr val="000000"/>
                          </a:solidFill>
                          <a:effectLst/>
                          <a:latin typeface="Calibri" panose="020F0502020204030204" pitchFamily="34" charset="0"/>
                        </a:rPr>
                        <a:t> is the total number of pages viewed.  Repeated views of a single page are counted.</a:t>
                      </a:r>
                      <a:endParaRPr lang="en-US" sz="900" b="0" i="0" u="none" strike="noStrike" dirty="0">
                        <a:solidFill>
                          <a:srgbClr val="000000"/>
                        </a:solidFill>
                        <a:effectLst/>
                        <a:latin typeface="Calibri" panose="020F0502020204030204" pitchFamily="34" charset="0"/>
                      </a:endParaRP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9241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9456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215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dirty="0">
                          <a:solidFill>
                            <a:srgbClr val="000000"/>
                          </a:solidFill>
                          <a:effectLst/>
                          <a:latin typeface="Calibri" panose="020F0502020204030204" pitchFamily="34" charset="0"/>
                        </a:rPr>
                        <a:t>37801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36909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40864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3063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tr>
              <a:tr h="299775">
                <a:tc>
                  <a:txBody>
                    <a:bodyPr/>
                    <a:lstStyle/>
                    <a:p>
                      <a:pPr algn="l" fontAlgn="t"/>
                      <a:r>
                        <a:rPr lang="en-US" sz="900" b="1" i="0" u="none" strike="noStrike">
                          <a:solidFill>
                            <a:srgbClr val="000000"/>
                          </a:solidFill>
                          <a:effectLst/>
                          <a:latin typeface="Calibri" panose="020F0502020204030204" pitchFamily="34" charset="0"/>
                        </a:rPr>
                        <a:t>% New Sessions</a:t>
                      </a:r>
                      <a:r>
                        <a:rPr lang="en-US" sz="900" b="0" i="0" u="none" strike="noStrike">
                          <a:solidFill>
                            <a:srgbClr val="000000"/>
                          </a:solidFill>
                          <a:effectLst/>
                          <a:latin typeface="Calibri" panose="020F0502020204030204" pitchFamily="34" charset="0"/>
                        </a:rPr>
                        <a:t> - </a:t>
                      </a:r>
                      <a:r>
                        <a:rPr lang="en-US" sz="800" b="0" i="1" u="none" strike="noStrike">
                          <a:solidFill>
                            <a:srgbClr val="000000"/>
                          </a:solidFill>
                          <a:effectLst/>
                          <a:latin typeface="Calibri" panose="020F0502020204030204" pitchFamily="34" charset="0"/>
                        </a:rPr>
                        <a:t>An estimate of the percentage of first-time visits.</a:t>
                      </a:r>
                      <a:endParaRPr lang="en-US" sz="900" b="0" i="0" u="none" strike="noStrike">
                        <a:solidFill>
                          <a:srgbClr val="000000"/>
                        </a:solidFill>
                        <a:effectLst/>
                        <a:latin typeface="Calibri" panose="020F0502020204030204" pitchFamily="34" charset="0"/>
                      </a:endParaRP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58.67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59.83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1.16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54.37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61.01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61.01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6.64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tr>
              <a:tr h="299775">
                <a:tc>
                  <a:txBody>
                    <a:bodyPr/>
                    <a:lstStyle/>
                    <a:p>
                      <a:pPr algn="l" fontAlgn="t"/>
                      <a:r>
                        <a:rPr lang="en-US" sz="900" b="1" i="0" u="none" strike="noStrike">
                          <a:solidFill>
                            <a:srgbClr val="000000"/>
                          </a:solidFill>
                          <a:effectLst/>
                          <a:latin typeface="Calibri" panose="020F0502020204030204" pitchFamily="34" charset="0"/>
                        </a:rPr>
                        <a:t>Social Referrals</a:t>
                      </a:r>
                      <a:r>
                        <a:rPr lang="en-US" sz="900" b="0" i="0" u="none" strike="noStrike">
                          <a:solidFill>
                            <a:srgbClr val="000000"/>
                          </a:solidFill>
                          <a:effectLst/>
                          <a:latin typeface="Calibri" panose="020F0502020204030204" pitchFamily="34" charset="0"/>
                        </a:rPr>
                        <a:t> - </a:t>
                      </a:r>
                      <a:r>
                        <a:rPr lang="en-US" sz="800" b="0" i="1" u="none" strike="noStrike">
                          <a:solidFill>
                            <a:srgbClr val="000000"/>
                          </a:solidFill>
                          <a:effectLst/>
                          <a:latin typeface="Calibri" panose="020F0502020204030204" pitchFamily="34" charset="0"/>
                        </a:rPr>
                        <a:t>Number of sessions originated through any social network.</a:t>
                      </a:r>
                      <a:endParaRPr lang="en-US" sz="900" b="0" i="0" u="none" strike="noStrike">
                        <a:solidFill>
                          <a:srgbClr val="000000"/>
                        </a:solidFill>
                        <a:effectLst/>
                        <a:latin typeface="Calibri" panose="020F0502020204030204" pitchFamily="34" charset="0"/>
                      </a:endParaRP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101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91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dirty="0">
                          <a:solidFill>
                            <a:srgbClr val="FF0000"/>
                          </a:solidFill>
                          <a:effectLst/>
                          <a:latin typeface="Calibri" panose="020F0502020204030204" pitchFamily="34" charset="0"/>
                        </a:rPr>
                        <a:t>(10)</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242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336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372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130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tr>
              <a:tr h="429407">
                <a:tc>
                  <a:txBody>
                    <a:bodyPr/>
                    <a:lstStyle/>
                    <a:p>
                      <a:pPr algn="l" fontAlgn="t"/>
                      <a:r>
                        <a:rPr lang="en-US" sz="900" b="1" i="0" u="none" strike="noStrike">
                          <a:solidFill>
                            <a:srgbClr val="000000"/>
                          </a:solidFill>
                          <a:effectLst/>
                          <a:latin typeface="Calibri" panose="020F0502020204030204" pitchFamily="34" charset="0"/>
                        </a:rPr>
                        <a:t>Contact Us</a:t>
                      </a:r>
                      <a:r>
                        <a:rPr lang="en-US" sz="900" b="0" i="0" u="none" strike="noStrike">
                          <a:solidFill>
                            <a:srgbClr val="000000"/>
                          </a:solidFill>
                          <a:effectLst/>
                          <a:latin typeface="Calibri" panose="020F0502020204030204" pitchFamily="34" charset="0"/>
                        </a:rPr>
                        <a:t> - </a:t>
                      </a:r>
                      <a:r>
                        <a:rPr lang="en-US" sz="800" b="0" i="1" u="none" strike="noStrike">
                          <a:solidFill>
                            <a:srgbClr val="000000"/>
                          </a:solidFill>
                          <a:effectLst/>
                          <a:latin typeface="Calibri" panose="020F0502020204030204" pitchFamily="34" charset="0"/>
                        </a:rPr>
                        <a:t>The number of questions generated through our site.  This will also help us to estimate site engagement.</a:t>
                      </a:r>
                      <a:endParaRPr lang="en-US" sz="900" b="0" i="0" u="none" strike="noStrike">
                        <a:solidFill>
                          <a:srgbClr val="000000"/>
                        </a:solidFill>
                        <a:effectLst/>
                        <a:latin typeface="Calibri" panose="020F0502020204030204" pitchFamily="34" charset="0"/>
                      </a:endParaRPr>
                    </a:p>
                  </a:txBody>
                  <a:tcPr marL="0" marR="0" marT="0" marB="0">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9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9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0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ctr"/>
                      <a:r>
                        <a:rPr lang="en-US" sz="900" b="1" i="0" u="none" strike="noStrike">
                          <a:solidFill>
                            <a:srgbClr val="000000"/>
                          </a:solidFill>
                          <a:effectLst/>
                          <a:latin typeface="Calibri" panose="020F0502020204030204" pitchFamily="34" charset="0"/>
                        </a:rPr>
                        <a:t>24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35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000000"/>
                          </a:solidFill>
                          <a:effectLst/>
                          <a:latin typeface="Calibri" panose="020F0502020204030204" pitchFamily="34" charset="0"/>
                        </a:rPr>
                        <a:t>39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E2EFDA"/>
                    </a:solidFill>
                  </a:tcPr>
                </a:tc>
                <a:tc>
                  <a:txBody>
                    <a:bodyPr/>
                    <a:lstStyle/>
                    <a:p>
                      <a:pPr algn="ctr" fontAlgn="ctr"/>
                      <a:r>
                        <a:rPr lang="en-US" sz="900" b="1" i="0" u="none" strike="noStrike">
                          <a:solidFill>
                            <a:srgbClr val="375623"/>
                          </a:solidFill>
                          <a:effectLst/>
                          <a:latin typeface="Calibri" panose="020F0502020204030204" pitchFamily="34" charset="0"/>
                        </a:rPr>
                        <a:t>15 </a:t>
                      </a:r>
                    </a:p>
                  </a:txBody>
                  <a:tcPr marL="0" marR="0" marT="0" marB="0" anchor="ctr">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C6E0B4"/>
                    </a:solidFill>
                  </a:tcPr>
                </a:tc>
              </a:tr>
              <a:tr h="162041">
                <a:tc>
                  <a:txBody>
                    <a:bodyPr/>
                    <a:lstStyle/>
                    <a:p>
                      <a:pPr algn="l" fontAlgn="b"/>
                      <a:endParaRPr lang="en-US" sz="900" b="0"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a:noFill/>
                    </a:lnB>
                  </a:tcPr>
                </a:tc>
                <a:tc>
                  <a:txBody>
                    <a:bodyPr/>
                    <a:lstStyle/>
                    <a:p>
                      <a:pPr algn="ctr" fontAlgn="b"/>
                      <a:r>
                        <a:rPr lang="en-US" sz="900" b="1" i="0" u="none" strike="noStrike">
                          <a:solidFill>
                            <a:srgbClr val="000000"/>
                          </a:solidFill>
                          <a:effectLst/>
                          <a:latin typeface="Calibri" panose="020F0502020204030204" pitchFamily="34" charset="0"/>
                        </a:rPr>
                        <a:t>10/16-10/22</a:t>
                      </a:r>
                    </a:p>
                  </a:txBody>
                  <a:tcPr marL="0" marR="0" marT="0" marB="0" anchor="b">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ctr" fontAlgn="b"/>
                      <a:r>
                        <a:rPr lang="en-US" sz="900" b="1" i="0" u="none" strike="noStrike">
                          <a:solidFill>
                            <a:srgbClr val="000000"/>
                          </a:solidFill>
                          <a:effectLst/>
                          <a:latin typeface="Calibri" panose="020F0502020204030204" pitchFamily="34" charset="0"/>
                        </a:rPr>
                        <a:t>*10/22-10/28</a:t>
                      </a:r>
                    </a:p>
                  </a:txBody>
                  <a:tcPr marL="0" marR="0" marT="0" marB="0" anchor="b">
                    <a:lnL w="6350" cap="flat" cmpd="sng"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BDD7EE"/>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0" marR="0" marT="0" marB="0" anchor="b">
                    <a:lnL w="6350" cap="flat" cmpd="sng" algn="ctr">
                      <a:solidFill>
                        <a:srgbClr val="2F75B5"/>
                      </a:solidFill>
                      <a:prstDash val="solid"/>
                      <a:round/>
                      <a:headEnd type="none" w="med" len="med"/>
                      <a:tailEnd type="none" w="med" len="med"/>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2F75B5"/>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2F75B5"/>
                      </a:solidFill>
                      <a:prstDash val="solid"/>
                      <a:round/>
                      <a:headEnd type="none" w="med" len="med"/>
                      <a:tailEnd type="none" w="med" len="med"/>
                    </a:lnT>
                    <a:lnB>
                      <a:noFill/>
                    </a:lnB>
                  </a:tcPr>
                </a:tc>
              </a:tr>
            </a:tbl>
          </a:graphicData>
        </a:graphic>
      </p:graphicFrame>
      <p:sp>
        <p:nvSpPr>
          <p:cNvPr id="4" name="Rectangle 3"/>
          <p:cNvSpPr/>
          <p:nvPr/>
        </p:nvSpPr>
        <p:spPr>
          <a:xfrm>
            <a:off x="990052" y="4558446"/>
            <a:ext cx="7078840" cy="338554"/>
          </a:xfrm>
          <a:prstGeom prst="rect">
            <a:avLst/>
          </a:prstGeom>
        </p:spPr>
        <p:txBody>
          <a:bodyPr wrap="square">
            <a:spAutoFit/>
          </a:bodyPr>
          <a:lstStyle/>
          <a:p>
            <a:pPr algn="l" fontAlgn="t"/>
            <a:r>
              <a:rPr lang="en-US" sz="800" b="1" dirty="0" smtClean="0">
                <a:latin typeface="Calibri" panose="020F0502020204030204" pitchFamily="34" charset="0"/>
              </a:rPr>
              <a:t>*NOTE:  </a:t>
            </a:r>
            <a:r>
              <a:rPr lang="en-US" sz="800" i="1" dirty="0" smtClean="0">
                <a:latin typeface="Calibri" panose="020F0502020204030204" pitchFamily="34" charset="0"/>
              </a:rPr>
              <a:t>Because of the change in reporting days, 10/22 data was included in both data sets.  It had a very minimal impact to the overall figures.  Now that the dates are correct, further data sets will include only the days they pertain to.</a:t>
            </a:r>
            <a:endParaRPr lang="en-US" sz="800" dirty="0">
              <a:latin typeface="Calibri" panose="020F0502020204030204" pitchFamily="34" charset="0"/>
            </a:endParaRPr>
          </a:p>
        </p:txBody>
      </p:sp>
    </p:spTree>
    <p:extLst>
      <p:ext uri="{BB962C8B-B14F-4D97-AF65-F5344CB8AC3E}">
        <p14:creationId xmlns:p14="http://schemas.microsoft.com/office/powerpoint/2010/main" val="14348927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4</a:t>
            </a:fld>
            <a:endParaRPr lang="en-US"/>
          </a:p>
        </p:txBody>
      </p:sp>
      <p:sp>
        <p:nvSpPr>
          <p:cNvPr id="6" name="Title 5"/>
          <p:cNvSpPr>
            <a:spLocks noGrp="1"/>
          </p:cNvSpPr>
          <p:nvPr>
            <p:ph type="title"/>
          </p:nvPr>
        </p:nvSpPr>
        <p:spPr/>
        <p:txBody>
          <a:bodyPr/>
          <a:lstStyle/>
          <a:p>
            <a:r>
              <a:rPr lang="en-US" dirty="0" smtClean="0"/>
              <a:t>OTHER DATA</a:t>
            </a:r>
            <a:endParaRPr lang="en-US" dirty="0"/>
          </a:p>
        </p:txBody>
      </p:sp>
      <p:sp>
        <p:nvSpPr>
          <p:cNvPr id="16" name="Content Placeholder 6"/>
          <p:cNvSpPr>
            <a:spLocks noGrp="1"/>
          </p:cNvSpPr>
          <p:nvPr>
            <p:ph idx="1"/>
          </p:nvPr>
        </p:nvSpPr>
        <p:spPr>
          <a:xfrm>
            <a:off x="1067398" y="733677"/>
            <a:ext cx="7001493" cy="496488"/>
          </a:xfrm>
        </p:spPr>
        <p:txBody>
          <a:bodyPr>
            <a:noAutofit/>
          </a:bodyPr>
          <a:lstStyle/>
          <a:p>
            <a:pPr marL="0" lvl="0" indent="0" algn="ctr">
              <a:buNone/>
              <a:defRPr/>
            </a:pPr>
            <a:r>
              <a:rPr lang="en-US" sz="1150" dirty="0" smtClean="0"/>
              <a:t>Top Pages Visited (excluding Landing pages)</a:t>
            </a:r>
          </a:p>
          <a:p>
            <a:pPr marL="0" lvl="0" indent="0" algn="ctr">
              <a:buNone/>
              <a:defRPr/>
            </a:pPr>
            <a:r>
              <a:rPr lang="en-US" sz="1150" dirty="0" smtClean="0"/>
              <a:t>As of 10/28/15</a:t>
            </a:r>
            <a:endParaRPr lang="en-US" sz="1150" dirty="0"/>
          </a:p>
        </p:txBody>
      </p:sp>
      <p:graphicFrame>
        <p:nvGraphicFramePr>
          <p:cNvPr id="2" name="Table 1"/>
          <p:cNvGraphicFramePr>
            <a:graphicFrameLocks noGrp="1"/>
          </p:cNvGraphicFramePr>
          <p:nvPr>
            <p:extLst>
              <p:ext uri="{D42A27DB-BD31-4B8C-83A1-F6EECF244321}">
                <p14:modId xmlns:p14="http://schemas.microsoft.com/office/powerpoint/2010/main" val="2288402573"/>
              </p:ext>
            </p:extLst>
          </p:nvPr>
        </p:nvGraphicFramePr>
        <p:xfrm>
          <a:off x="124957" y="1255971"/>
          <a:ext cx="2876960" cy="3756880"/>
        </p:xfrm>
        <a:graphic>
          <a:graphicData uri="http://schemas.openxmlformats.org/drawingml/2006/table">
            <a:tbl>
              <a:tblPr firstRow="1" bandRow="1">
                <a:tableStyleId>{91EBBBCC-DAD2-459C-BE2E-F6DE35CF9A28}</a:tableStyleId>
              </a:tblPr>
              <a:tblGrid>
                <a:gridCol w="2348528"/>
                <a:gridCol w="528432"/>
              </a:tblGrid>
              <a:tr h="311680">
                <a:tc>
                  <a:txBody>
                    <a:bodyPr/>
                    <a:lstStyle/>
                    <a:p>
                      <a:pPr algn="ctr"/>
                      <a:r>
                        <a:rPr lang="en-US" dirty="0" smtClean="0"/>
                        <a:t>This Week</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r>
                        <a:rPr lang="en-US" baseline="0" dirty="0" smtClean="0"/>
                        <a:t> </a:t>
                      </a:r>
                      <a:r>
                        <a:rPr lang="en-US" sz="900" baseline="0" dirty="0" smtClean="0"/>
                        <a:t>Total Visits</a:t>
                      </a:r>
                      <a:endParaRPr 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r>
              <a:tr h="311680">
                <a:tc>
                  <a:txBody>
                    <a:bodyPr/>
                    <a:lstStyle/>
                    <a:p>
                      <a:pPr marL="228600" indent="-228600" algn="l">
                        <a:buFont typeface="+mj-lt"/>
                        <a:buAutoNum type="arabicPeriod"/>
                      </a:pPr>
                      <a:r>
                        <a:rPr lang="en-US" sz="1000" dirty="0" smtClean="0"/>
                        <a:t>Search </a:t>
                      </a:r>
                      <a:r>
                        <a:rPr lang="en-US" sz="700" dirty="0" smtClean="0"/>
                        <a:t>(LW: 1)</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3.83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2"/>
                      </a:pPr>
                      <a:r>
                        <a:rPr lang="en-US" sz="1000" dirty="0" smtClean="0"/>
                        <a:t>Page Not Found  </a:t>
                      </a:r>
                      <a:r>
                        <a:rPr lang="en-US" sz="700" dirty="0" smtClean="0"/>
                        <a:t>(LW: 5)</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2.15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3"/>
                      </a:pPr>
                      <a:r>
                        <a:rPr lang="en-US" sz="1000" dirty="0" smtClean="0"/>
                        <a:t>Publications  </a:t>
                      </a:r>
                      <a:r>
                        <a:rPr lang="en-US" sz="700" dirty="0" smtClean="0"/>
                        <a:t>(LW: 3)</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2.07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4"/>
                      </a:pPr>
                      <a:r>
                        <a:rPr lang="en-US" sz="1000" dirty="0" smtClean="0"/>
                        <a:t>Gardening  </a:t>
                      </a:r>
                      <a:r>
                        <a:rPr lang="en-US" sz="700" dirty="0" smtClean="0"/>
                        <a:t>(LW: 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1.99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5"/>
                      </a:pPr>
                      <a:r>
                        <a:rPr lang="en-US" sz="1000" dirty="0" smtClean="0"/>
                        <a:t>People Search  </a:t>
                      </a:r>
                      <a:r>
                        <a:rPr lang="en-US" sz="700" dirty="0" smtClean="0"/>
                        <a:t>(LW: NR)</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1.84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6"/>
                      </a:pPr>
                      <a:r>
                        <a:rPr lang="en-US" sz="1000" dirty="0" smtClean="0"/>
                        <a:t>Master Gardeners  </a:t>
                      </a:r>
                      <a:r>
                        <a:rPr lang="en-US" sz="700" dirty="0" smtClean="0"/>
                        <a:t>(LW: 4)</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1.83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7"/>
                      </a:pPr>
                      <a:r>
                        <a:rPr lang="en-US" sz="1000" dirty="0" smtClean="0"/>
                        <a:t>Agriculture Food Safety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8"/>
                      </a:pPr>
                      <a:r>
                        <a:rPr lang="en-US" sz="1000" dirty="0" smtClean="0"/>
                        <a:t>About Us  </a:t>
                      </a:r>
                      <a:r>
                        <a:rPr lang="en-US" sz="700" dirty="0" smtClean="0"/>
                        <a:t>(LW:  8)</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9"/>
                      </a:pPr>
                      <a:r>
                        <a:rPr lang="en-US" sz="1000" dirty="0" smtClean="0"/>
                        <a:t>Maricopa Master Gardeners  </a:t>
                      </a:r>
                      <a:r>
                        <a:rPr lang="en-US" sz="700" dirty="0" smtClean="0"/>
                        <a:t>(LW: 6)</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1.36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10"/>
                      </a:pPr>
                      <a:r>
                        <a:rPr lang="en-US" sz="1000" dirty="0" smtClean="0"/>
                        <a:t>Calendar (Events)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1.32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77738809"/>
              </p:ext>
            </p:extLst>
          </p:nvPr>
        </p:nvGraphicFramePr>
        <p:xfrm>
          <a:off x="3129664" y="1255971"/>
          <a:ext cx="2876960" cy="3756880"/>
        </p:xfrm>
        <a:graphic>
          <a:graphicData uri="http://schemas.openxmlformats.org/drawingml/2006/table">
            <a:tbl>
              <a:tblPr firstRow="1" bandRow="1">
                <a:tableStyleId>{91EBBBCC-DAD2-459C-BE2E-F6DE35CF9A28}</a:tableStyleId>
              </a:tblPr>
              <a:tblGrid>
                <a:gridCol w="2337001"/>
                <a:gridCol w="539959"/>
              </a:tblGrid>
              <a:tr h="311680">
                <a:tc>
                  <a:txBody>
                    <a:bodyPr/>
                    <a:lstStyle/>
                    <a:p>
                      <a:pPr algn="ctr"/>
                      <a:r>
                        <a:rPr lang="en-US" dirty="0" smtClean="0"/>
                        <a:t>This Month</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r>
                        <a:rPr lang="en-US" baseline="0" dirty="0" smtClean="0"/>
                        <a:t> </a:t>
                      </a:r>
                      <a:r>
                        <a:rPr lang="en-US" sz="900" baseline="0" dirty="0" smtClean="0"/>
                        <a:t>Total Visits</a:t>
                      </a:r>
                      <a:endParaRPr lang="en-US" sz="9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r>
              <a:tr h="311680">
                <a:tc>
                  <a:txBody>
                    <a:bodyPr/>
                    <a:lstStyle/>
                    <a:p>
                      <a:pPr marL="228600" indent="-228600" algn="l">
                        <a:buFont typeface="+mj-lt"/>
                        <a:buAutoNum type="arabicPeriod"/>
                      </a:pPr>
                      <a:r>
                        <a:rPr lang="en-US" sz="1000" dirty="0" smtClean="0"/>
                        <a:t>Search  </a:t>
                      </a:r>
                      <a:r>
                        <a:rPr lang="en-US" sz="700" dirty="0" smtClean="0"/>
                        <a:t>(LW: 1)</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3.91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2"/>
                      </a:pPr>
                      <a:r>
                        <a:rPr lang="en-US" sz="1000" dirty="0" smtClean="0"/>
                        <a:t>Gardening  </a:t>
                      </a:r>
                      <a:r>
                        <a:rPr lang="en-US" sz="700" dirty="0" smtClean="0"/>
                        <a:t>(LW: 2)</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2.17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3"/>
                      </a:pPr>
                      <a:r>
                        <a:rPr lang="en-US" sz="1000" dirty="0" smtClean="0"/>
                        <a:t>Publications  </a:t>
                      </a:r>
                      <a:r>
                        <a:rPr lang="en-US" sz="700" dirty="0" smtClean="0"/>
                        <a:t>(LW: 3)</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2.14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4"/>
                      </a:pPr>
                      <a:r>
                        <a:rPr lang="en-US" sz="1000" dirty="0" smtClean="0"/>
                        <a:t>Page Not Found  </a:t>
                      </a:r>
                      <a:r>
                        <a:rPr lang="en-US" sz="700" dirty="0" smtClean="0"/>
                        <a:t>(LW: 4)</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2.05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5"/>
                      </a:pPr>
                      <a:r>
                        <a:rPr lang="en-US" sz="1000" dirty="0" smtClean="0"/>
                        <a:t>Master Gardeners  </a:t>
                      </a:r>
                      <a:r>
                        <a:rPr lang="en-US" sz="700" dirty="0" smtClean="0"/>
                        <a:t>(LW: 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1.93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6"/>
                      </a:pPr>
                      <a:r>
                        <a:rPr lang="en-US" sz="1000" dirty="0" smtClean="0"/>
                        <a:t>People Search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1.72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7"/>
                      </a:pPr>
                      <a:r>
                        <a:rPr lang="en-US" sz="1000" dirty="0" smtClean="0"/>
                        <a:t>Pima Master Gardeners  </a:t>
                      </a:r>
                      <a:r>
                        <a:rPr lang="en-US" sz="700" dirty="0" smtClean="0"/>
                        <a:t>(LW: 6)</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1.70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8"/>
                      </a:pPr>
                      <a:r>
                        <a:rPr lang="en-US" sz="1000" dirty="0" smtClean="0"/>
                        <a:t>Maricopa Master Gardeners  </a:t>
                      </a:r>
                      <a:r>
                        <a:rPr lang="en-US" sz="700" dirty="0" smtClean="0"/>
                        <a:t>(LW: 7)</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1.50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9"/>
                      </a:pPr>
                      <a:r>
                        <a:rPr lang="en-US" sz="1000" dirty="0" smtClean="0"/>
                        <a:t>Agriculture Food Safety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10"/>
                      </a:pPr>
                      <a:r>
                        <a:rPr lang="en-US" sz="1000" dirty="0" smtClean="0"/>
                        <a:t>About Us  </a:t>
                      </a:r>
                      <a:r>
                        <a:rPr lang="en-US" sz="700" dirty="0" smtClean="0"/>
                        <a:t>(LW: 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695267729"/>
              </p:ext>
            </p:extLst>
          </p:nvPr>
        </p:nvGraphicFramePr>
        <p:xfrm>
          <a:off x="6134371" y="1255971"/>
          <a:ext cx="2876960" cy="3756880"/>
        </p:xfrm>
        <a:graphic>
          <a:graphicData uri="http://schemas.openxmlformats.org/drawingml/2006/table">
            <a:tbl>
              <a:tblPr firstRow="1" bandRow="1">
                <a:tableStyleId>{91EBBBCC-DAD2-459C-BE2E-F6DE35CF9A28}</a:tableStyleId>
              </a:tblPr>
              <a:tblGrid>
                <a:gridCol w="2325474"/>
                <a:gridCol w="551486"/>
              </a:tblGrid>
              <a:tr h="311680">
                <a:tc>
                  <a:txBody>
                    <a:bodyPr/>
                    <a:lstStyle/>
                    <a:p>
                      <a:pPr algn="ctr"/>
                      <a:r>
                        <a:rPr lang="en-US" dirty="0" smtClean="0"/>
                        <a:t>This Year </a:t>
                      </a:r>
                    </a:p>
                    <a:p>
                      <a:pPr algn="ctr"/>
                      <a:r>
                        <a:rPr lang="en-US" sz="1050" dirty="0" smtClean="0"/>
                        <a:t>1/1/15</a:t>
                      </a:r>
                      <a:endParaRPr lang="en-US" sz="105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FFFF"/>
                          </a:solidFill>
                          <a:effectLst/>
                          <a:uLnTx/>
                          <a:uFillTx/>
                          <a:latin typeface="+mn-lt"/>
                        </a:rPr>
                        <a:t>% </a:t>
                      </a:r>
                      <a:r>
                        <a:rPr kumimoji="0" lang="en-US" sz="900" b="1" i="0" u="none" strike="noStrike" kern="1200" cap="none" spc="0" normalizeH="0" baseline="0" noProof="0" dirty="0" smtClean="0">
                          <a:ln>
                            <a:noFill/>
                          </a:ln>
                          <a:solidFill>
                            <a:srgbClr val="FFFFFF"/>
                          </a:solidFill>
                          <a:effectLst/>
                          <a:uLnTx/>
                          <a:uFillTx/>
                          <a:latin typeface="+mn-lt"/>
                        </a:rPr>
                        <a:t>Total Visits</a:t>
                      </a:r>
                      <a:endParaRPr kumimoji="0" lang="en-US" sz="1800" b="1" i="0" u="none" strike="noStrike" kern="1200" cap="none" spc="0" normalizeH="0" baseline="0" noProof="0" dirty="0">
                        <a:ln>
                          <a:noFill/>
                        </a:ln>
                        <a:solidFill>
                          <a:srgbClr val="FFFFFF"/>
                        </a:solidFill>
                        <a:effectLst/>
                        <a:uLnTx/>
                        <a:uFillTx/>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r>
              <a:tr h="311680">
                <a:tc>
                  <a:txBody>
                    <a:bodyPr/>
                    <a:lstStyle/>
                    <a:p>
                      <a:pPr marL="228600" indent="-228600" algn="l">
                        <a:buFont typeface="+mj-lt"/>
                        <a:buAutoNum type="arabicPeriod"/>
                      </a:pPr>
                      <a:r>
                        <a:rPr lang="en-US" sz="1000" dirty="0" smtClean="0"/>
                        <a:t>Search  </a:t>
                      </a:r>
                      <a:r>
                        <a:rPr lang="en-US" sz="700" dirty="0" smtClean="0"/>
                        <a:t>(LW: 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3.71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2"/>
                      </a:pPr>
                      <a:r>
                        <a:rPr lang="en-US" sz="1000" dirty="0" smtClean="0"/>
                        <a:t>Page Not Found  </a:t>
                      </a:r>
                      <a:r>
                        <a:rPr lang="en-US" sz="700" dirty="0" smtClean="0"/>
                        <a:t>(LW: 2)</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2.38</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3"/>
                      </a:pPr>
                      <a:r>
                        <a:rPr lang="en-US" sz="1000" dirty="0" smtClean="0"/>
                        <a:t>Gardening  </a:t>
                      </a:r>
                      <a:r>
                        <a:rPr lang="en-US" sz="700" dirty="0" smtClean="0"/>
                        <a:t>(LW: 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2.33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4"/>
                      </a:pPr>
                      <a:r>
                        <a:rPr lang="en-US" sz="1000" dirty="0" smtClean="0"/>
                        <a:t>Publications  </a:t>
                      </a:r>
                      <a:r>
                        <a:rPr lang="en-US" sz="700" dirty="0" smtClean="0"/>
                        <a:t>(LW: 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2.11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5"/>
                      </a:pPr>
                      <a:r>
                        <a:rPr lang="en-US" sz="1000" dirty="0" smtClean="0"/>
                        <a:t>Master Gardeners  </a:t>
                      </a:r>
                      <a:r>
                        <a:rPr lang="en-US" sz="700" dirty="0" smtClean="0"/>
                        <a:t>(LW: 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2.06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6"/>
                      </a:pPr>
                      <a:r>
                        <a:rPr lang="en-US" sz="1000" dirty="0" smtClean="0"/>
                        <a:t>People Search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1.87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7"/>
                      </a:pPr>
                      <a:r>
                        <a:rPr lang="en-US" sz="1000" dirty="0" smtClean="0"/>
                        <a:t>Pima Master Gardeners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1.47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8"/>
                      </a:pPr>
                      <a:r>
                        <a:rPr lang="en-US" sz="1000" dirty="0" smtClean="0"/>
                        <a:t>About Us  </a:t>
                      </a:r>
                      <a:r>
                        <a:rPr lang="en-US" sz="700" dirty="0" smtClean="0"/>
                        <a:t>(LW: 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1.27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9"/>
                      </a:pPr>
                      <a:r>
                        <a:rPr lang="en-US" sz="1000" dirty="0" smtClean="0"/>
                        <a:t>Maricopa Master Gardeners  </a:t>
                      </a:r>
                      <a:r>
                        <a:rPr lang="en-US" sz="700" dirty="0" smtClean="0"/>
                        <a:t>(LW: 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1.23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10"/>
                      </a:pPr>
                      <a:r>
                        <a:rPr lang="en-US" sz="1000" dirty="0" smtClean="0"/>
                        <a:t>Yavapai Gardening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.80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sp>
        <p:nvSpPr>
          <p:cNvPr id="13" name="Minus 12"/>
          <p:cNvSpPr>
            <a:spLocks noChangeAspect="1"/>
          </p:cNvSpPr>
          <p:nvPr/>
        </p:nvSpPr>
        <p:spPr bwMode="auto">
          <a:xfrm>
            <a:off x="2192330" y="196384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4" name="Up Arrow 13"/>
          <p:cNvSpPr>
            <a:spLocks noChangeAspect="1"/>
          </p:cNvSpPr>
          <p:nvPr/>
        </p:nvSpPr>
        <p:spPr bwMode="auto">
          <a:xfrm>
            <a:off x="2295765" y="228979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5" name="Minus 14"/>
          <p:cNvSpPr>
            <a:spLocks noChangeAspect="1"/>
          </p:cNvSpPr>
          <p:nvPr/>
        </p:nvSpPr>
        <p:spPr bwMode="auto">
          <a:xfrm>
            <a:off x="2235519" y="258706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7" name="Up Arrow 16"/>
          <p:cNvSpPr>
            <a:spLocks noChangeAspect="1"/>
          </p:cNvSpPr>
          <p:nvPr/>
        </p:nvSpPr>
        <p:spPr bwMode="auto">
          <a:xfrm rot="10800000">
            <a:off x="2295766" y="2910724"/>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8" name="Up Arrow 17"/>
          <p:cNvSpPr>
            <a:spLocks noChangeAspect="1"/>
          </p:cNvSpPr>
          <p:nvPr/>
        </p:nvSpPr>
        <p:spPr bwMode="auto">
          <a:xfrm>
            <a:off x="2295130" y="3227264"/>
            <a:ext cx="121043"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9" name="Up Arrow 18"/>
          <p:cNvSpPr>
            <a:spLocks noChangeAspect="1"/>
          </p:cNvSpPr>
          <p:nvPr/>
        </p:nvSpPr>
        <p:spPr bwMode="auto">
          <a:xfrm rot="10800000">
            <a:off x="2295474" y="3545567"/>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0" name="Up Arrow 19"/>
          <p:cNvSpPr>
            <a:spLocks noChangeAspect="1"/>
          </p:cNvSpPr>
          <p:nvPr/>
        </p:nvSpPr>
        <p:spPr bwMode="auto">
          <a:xfrm>
            <a:off x="2295130" y="3838086"/>
            <a:ext cx="121043"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1" name="Minus 20"/>
          <p:cNvSpPr>
            <a:spLocks noChangeAspect="1"/>
          </p:cNvSpPr>
          <p:nvPr/>
        </p:nvSpPr>
        <p:spPr bwMode="auto">
          <a:xfrm>
            <a:off x="2235518" y="4146356"/>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2" name="Up Arrow 21"/>
          <p:cNvSpPr>
            <a:spLocks noChangeAspect="1"/>
          </p:cNvSpPr>
          <p:nvPr/>
        </p:nvSpPr>
        <p:spPr bwMode="auto">
          <a:xfrm rot="10800000">
            <a:off x="2296542" y="4488880"/>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3" name="Up Arrow 22"/>
          <p:cNvSpPr>
            <a:spLocks noChangeAspect="1"/>
          </p:cNvSpPr>
          <p:nvPr/>
        </p:nvSpPr>
        <p:spPr bwMode="auto">
          <a:xfrm>
            <a:off x="2291364" y="4781199"/>
            <a:ext cx="121043"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4" name="Minus 23"/>
          <p:cNvSpPr>
            <a:spLocks noChangeAspect="1"/>
          </p:cNvSpPr>
          <p:nvPr/>
        </p:nvSpPr>
        <p:spPr bwMode="auto">
          <a:xfrm>
            <a:off x="5193184" y="196384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5" name="Minus 24"/>
          <p:cNvSpPr>
            <a:spLocks noChangeAspect="1"/>
          </p:cNvSpPr>
          <p:nvPr/>
        </p:nvSpPr>
        <p:spPr bwMode="auto">
          <a:xfrm>
            <a:off x="5193184" y="2289799"/>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6" name="Minus 25"/>
          <p:cNvSpPr>
            <a:spLocks noChangeAspect="1"/>
          </p:cNvSpPr>
          <p:nvPr/>
        </p:nvSpPr>
        <p:spPr bwMode="auto">
          <a:xfrm>
            <a:off x="5193184" y="2594688"/>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7" name="Minus 26"/>
          <p:cNvSpPr>
            <a:spLocks noChangeAspect="1"/>
          </p:cNvSpPr>
          <p:nvPr/>
        </p:nvSpPr>
        <p:spPr bwMode="auto">
          <a:xfrm>
            <a:off x="5193183" y="290099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8" name="Minus 27"/>
          <p:cNvSpPr>
            <a:spLocks noChangeAspect="1"/>
          </p:cNvSpPr>
          <p:nvPr/>
        </p:nvSpPr>
        <p:spPr bwMode="auto">
          <a:xfrm>
            <a:off x="5193183" y="3226949"/>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9" name="Minus 28"/>
          <p:cNvSpPr>
            <a:spLocks noChangeAspect="1"/>
          </p:cNvSpPr>
          <p:nvPr/>
        </p:nvSpPr>
        <p:spPr bwMode="auto">
          <a:xfrm>
            <a:off x="5193183" y="4451698"/>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0" name="Minus 29"/>
          <p:cNvSpPr>
            <a:spLocks noChangeAspect="1"/>
          </p:cNvSpPr>
          <p:nvPr/>
        </p:nvSpPr>
        <p:spPr bwMode="auto">
          <a:xfrm>
            <a:off x="8223680" y="1963842"/>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1" name="Minus 30"/>
          <p:cNvSpPr>
            <a:spLocks noChangeAspect="1"/>
          </p:cNvSpPr>
          <p:nvPr/>
        </p:nvSpPr>
        <p:spPr bwMode="auto">
          <a:xfrm>
            <a:off x="8223680" y="229682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2" name="Minus 31"/>
          <p:cNvSpPr>
            <a:spLocks noChangeAspect="1"/>
          </p:cNvSpPr>
          <p:nvPr/>
        </p:nvSpPr>
        <p:spPr bwMode="auto">
          <a:xfrm>
            <a:off x="8223680" y="2594687"/>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3" name="Minus 32"/>
          <p:cNvSpPr>
            <a:spLocks noChangeAspect="1"/>
          </p:cNvSpPr>
          <p:nvPr/>
        </p:nvSpPr>
        <p:spPr bwMode="auto">
          <a:xfrm>
            <a:off x="8223679" y="2892551"/>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4" name="Minus 33"/>
          <p:cNvSpPr>
            <a:spLocks noChangeAspect="1"/>
          </p:cNvSpPr>
          <p:nvPr/>
        </p:nvSpPr>
        <p:spPr bwMode="auto">
          <a:xfrm>
            <a:off x="8223678" y="3213185"/>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5" name="Up Arrow 34"/>
          <p:cNvSpPr>
            <a:spLocks noChangeAspect="1"/>
          </p:cNvSpPr>
          <p:nvPr/>
        </p:nvSpPr>
        <p:spPr bwMode="auto">
          <a:xfrm>
            <a:off x="5244901" y="3545568"/>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6" name="Up Arrow 35"/>
          <p:cNvSpPr>
            <a:spLocks noChangeAspect="1"/>
          </p:cNvSpPr>
          <p:nvPr/>
        </p:nvSpPr>
        <p:spPr bwMode="auto">
          <a:xfrm rot="10800000">
            <a:off x="5244901" y="3858438"/>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7" name="Up Arrow 36"/>
          <p:cNvSpPr>
            <a:spLocks noChangeAspect="1"/>
          </p:cNvSpPr>
          <p:nvPr/>
        </p:nvSpPr>
        <p:spPr bwMode="auto">
          <a:xfrm rot="10800000">
            <a:off x="5244900" y="4165470"/>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8" name="Up Arrow 37"/>
          <p:cNvSpPr>
            <a:spLocks noChangeAspect="1"/>
          </p:cNvSpPr>
          <p:nvPr/>
        </p:nvSpPr>
        <p:spPr bwMode="auto">
          <a:xfrm rot="10800000">
            <a:off x="5244899" y="4795035"/>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9" name="Up Arrow 38"/>
          <p:cNvSpPr>
            <a:spLocks noChangeAspect="1"/>
          </p:cNvSpPr>
          <p:nvPr/>
        </p:nvSpPr>
        <p:spPr bwMode="auto">
          <a:xfrm>
            <a:off x="8275396" y="353381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0" name="Up Arrow 39"/>
          <p:cNvSpPr>
            <a:spLocks noChangeAspect="1"/>
          </p:cNvSpPr>
          <p:nvPr/>
        </p:nvSpPr>
        <p:spPr bwMode="auto">
          <a:xfrm rot="10800000">
            <a:off x="8275396" y="4811155"/>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1" name="Up Arrow 40"/>
          <p:cNvSpPr>
            <a:spLocks noChangeAspect="1"/>
          </p:cNvSpPr>
          <p:nvPr/>
        </p:nvSpPr>
        <p:spPr bwMode="auto">
          <a:xfrm rot="10800000">
            <a:off x="8275396" y="4488880"/>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2" name="Up Arrow 41"/>
          <p:cNvSpPr>
            <a:spLocks noChangeAspect="1"/>
          </p:cNvSpPr>
          <p:nvPr/>
        </p:nvSpPr>
        <p:spPr bwMode="auto">
          <a:xfrm rot="10800000">
            <a:off x="8275395" y="4172487"/>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3" name="Up Arrow 42"/>
          <p:cNvSpPr>
            <a:spLocks noChangeAspect="1"/>
          </p:cNvSpPr>
          <p:nvPr/>
        </p:nvSpPr>
        <p:spPr bwMode="auto">
          <a:xfrm rot="10800000">
            <a:off x="8275395" y="3858438"/>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grpSp>
        <p:nvGrpSpPr>
          <p:cNvPr id="48" name="Group 47"/>
          <p:cNvGrpSpPr/>
          <p:nvPr/>
        </p:nvGrpSpPr>
        <p:grpSpPr>
          <a:xfrm>
            <a:off x="7421683" y="212339"/>
            <a:ext cx="1054809" cy="917700"/>
            <a:chOff x="7421683" y="212339"/>
            <a:chExt cx="1054809" cy="917700"/>
          </a:xfrm>
        </p:grpSpPr>
        <p:sp>
          <p:nvSpPr>
            <p:cNvPr id="5" name="Up Arrow 4"/>
            <p:cNvSpPr>
              <a:spLocks noChangeAspect="1"/>
            </p:cNvSpPr>
            <p:nvPr/>
          </p:nvSpPr>
          <p:spPr bwMode="auto">
            <a:xfrm>
              <a:off x="7466938" y="242507"/>
              <a:ext cx="105913" cy="124332"/>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0" name="Up Arrow 9"/>
            <p:cNvSpPr>
              <a:spLocks noChangeAspect="1"/>
            </p:cNvSpPr>
            <p:nvPr/>
          </p:nvSpPr>
          <p:spPr bwMode="auto">
            <a:xfrm rot="10800000">
              <a:off x="7474323" y="456687"/>
              <a:ext cx="105913" cy="124332"/>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Minus 10"/>
            <p:cNvSpPr>
              <a:spLocks noChangeAspect="1"/>
            </p:cNvSpPr>
            <p:nvPr/>
          </p:nvSpPr>
          <p:spPr bwMode="auto">
            <a:xfrm>
              <a:off x="7421683" y="620267"/>
              <a:ext cx="196421" cy="15778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2" name="TextBox 11"/>
            <p:cNvSpPr txBox="1"/>
            <p:nvPr/>
          </p:nvSpPr>
          <p:spPr bwMode="auto">
            <a:xfrm>
              <a:off x="7580236" y="212339"/>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Increased position</a:t>
              </a:r>
            </a:p>
          </p:txBody>
        </p:sp>
        <p:sp>
          <p:nvSpPr>
            <p:cNvPr id="44" name="TextBox 43"/>
            <p:cNvSpPr txBox="1"/>
            <p:nvPr/>
          </p:nvSpPr>
          <p:spPr bwMode="auto">
            <a:xfrm>
              <a:off x="7590312" y="409370"/>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Decreased position</a:t>
              </a:r>
            </a:p>
          </p:txBody>
        </p:sp>
        <p:sp>
          <p:nvSpPr>
            <p:cNvPr id="45" name="TextBox 44"/>
            <p:cNvSpPr txBox="1"/>
            <p:nvPr/>
          </p:nvSpPr>
          <p:spPr bwMode="auto">
            <a:xfrm>
              <a:off x="7599037" y="615537"/>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Flat/same position</a:t>
              </a:r>
            </a:p>
          </p:txBody>
        </p:sp>
        <p:sp>
          <p:nvSpPr>
            <p:cNvPr id="46" name="TextBox 45"/>
            <p:cNvSpPr txBox="1"/>
            <p:nvPr/>
          </p:nvSpPr>
          <p:spPr bwMode="auto">
            <a:xfrm>
              <a:off x="7421683" y="780947"/>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LW = Last Week</a:t>
              </a:r>
            </a:p>
          </p:txBody>
        </p:sp>
        <p:sp>
          <p:nvSpPr>
            <p:cNvPr id="47" name="TextBox 46"/>
            <p:cNvSpPr txBox="1"/>
            <p:nvPr/>
          </p:nvSpPr>
          <p:spPr bwMode="auto">
            <a:xfrm>
              <a:off x="7421683" y="945373"/>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NR = Not ranked</a:t>
              </a:r>
            </a:p>
          </p:txBody>
        </p:sp>
      </p:grpSp>
    </p:spTree>
    <p:extLst>
      <p:ext uri="{BB962C8B-B14F-4D97-AF65-F5344CB8AC3E}">
        <p14:creationId xmlns:p14="http://schemas.microsoft.com/office/powerpoint/2010/main" val="22961884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5</a:t>
            </a:fld>
            <a:endParaRPr lang="en-US"/>
          </a:p>
        </p:txBody>
      </p:sp>
      <p:sp>
        <p:nvSpPr>
          <p:cNvPr id="6" name="Title 5"/>
          <p:cNvSpPr>
            <a:spLocks noGrp="1"/>
          </p:cNvSpPr>
          <p:nvPr>
            <p:ph type="title"/>
          </p:nvPr>
        </p:nvSpPr>
        <p:spPr/>
        <p:txBody>
          <a:bodyPr/>
          <a:lstStyle/>
          <a:p>
            <a:r>
              <a:rPr lang="en-US" dirty="0" smtClean="0"/>
              <a:t>OTHER DATA</a:t>
            </a:r>
            <a:endParaRPr lang="en-US" dirty="0"/>
          </a:p>
        </p:txBody>
      </p:sp>
      <p:sp>
        <p:nvSpPr>
          <p:cNvPr id="16" name="Content Placeholder 6"/>
          <p:cNvSpPr>
            <a:spLocks noGrp="1"/>
          </p:cNvSpPr>
          <p:nvPr>
            <p:ph idx="1"/>
          </p:nvPr>
        </p:nvSpPr>
        <p:spPr>
          <a:xfrm>
            <a:off x="1067398" y="733677"/>
            <a:ext cx="7001493" cy="496488"/>
          </a:xfrm>
        </p:spPr>
        <p:txBody>
          <a:bodyPr>
            <a:noAutofit/>
          </a:bodyPr>
          <a:lstStyle/>
          <a:p>
            <a:pPr marL="0" lvl="0" indent="0" algn="ctr">
              <a:buNone/>
              <a:defRPr/>
            </a:pPr>
            <a:r>
              <a:rPr lang="en-US" sz="1150" dirty="0" smtClean="0"/>
              <a:t>Top Search Terms</a:t>
            </a:r>
          </a:p>
          <a:p>
            <a:pPr marL="0" lvl="0" indent="0" algn="ctr">
              <a:buNone/>
              <a:defRPr/>
            </a:pPr>
            <a:r>
              <a:rPr lang="en-US" sz="1150" dirty="0" smtClean="0"/>
              <a:t>As of 10/28/15</a:t>
            </a:r>
            <a:endParaRPr lang="en-US" sz="1150" dirty="0"/>
          </a:p>
        </p:txBody>
      </p:sp>
      <p:graphicFrame>
        <p:nvGraphicFramePr>
          <p:cNvPr id="2" name="Table 1"/>
          <p:cNvGraphicFramePr>
            <a:graphicFrameLocks noGrp="1"/>
          </p:cNvGraphicFramePr>
          <p:nvPr>
            <p:extLst>
              <p:ext uri="{D42A27DB-BD31-4B8C-83A1-F6EECF244321}">
                <p14:modId xmlns:p14="http://schemas.microsoft.com/office/powerpoint/2010/main" val="2643470650"/>
              </p:ext>
            </p:extLst>
          </p:nvPr>
        </p:nvGraphicFramePr>
        <p:xfrm>
          <a:off x="124957" y="1255971"/>
          <a:ext cx="2876960" cy="3482560"/>
        </p:xfrm>
        <a:graphic>
          <a:graphicData uri="http://schemas.openxmlformats.org/drawingml/2006/table">
            <a:tbl>
              <a:tblPr firstRow="1" bandRow="1">
                <a:tableStyleId>{91EBBBCC-DAD2-459C-BE2E-F6DE35CF9A28}</a:tableStyleId>
              </a:tblPr>
              <a:tblGrid>
                <a:gridCol w="2432019"/>
                <a:gridCol w="444941"/>
              </a:tblGrid>
              <a:tr h="311680">
                <a:tc>
                  <a:txBody>
                    <a:bodyPr/>
                    <a:lstStyle/>
                    <a:p>
                      <a:pPr algn="ctr"/>
                      <a:r>
                        <a:rPr lang="en-US" dirty="0" smtClean="0"/>
                        <a:t>This Week</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endParaRPr 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r>
              <a:tr h="311680">
                <a:tc>
                  <a:txBody>
                    <a:bodyPr/>
                    <a:lstStyle/>
                    <a:p>
                      <a:pPr marL="228600" indent="-228600" algn="l">
                        <a:buFont typeface="+mj-lt"/>
                        <a:buAutoNum type="arabicPeriod"/>
                      </a:pPr>
                      <a:r>
                        <a:rPr lang="en-US" sz="1000" dirty="0" smtClean="0"/>
                        <a:t>Citrus Trees  </a:t>
                      </a:r>
                      <a:r>
                        <a:rPr lang="en-US" sz="70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805120">
                <a:tc>
                  <a:txBody>
                    <a:bodyPr/>
                    <a:lstStyle/>
                    <a:p>
                      <a:pPr marL="228600" lvl="0" indent="-228600" algn="l">
                        <a:buFont typeface="+mj-lt"/>
                        <a:buAutoNum type="arabicPeriod" startAt="2"/>
                      </a:pPr>
                      <a:r>
                        <a:rPr lang="en-US" sz="1000" dirty="0" smtClean="0"/>
                        <a:t>Arizona Plant Disease Network</a:t>
                      </a:r>
                      <a:endParaRPr lang="en-US" sz="1000" dirty="0"/>
                    </a:p>
                    <a:p>
                      <a:pPr marL="0" lvl="0" indent="0" algn="l">
                        <a:buFont typeface="+mj-lt"/>
                        <a:buNone/>
                      </a:pPr>
                      <a:r>
                        <a:rPr lang="en-US" sz="1000" dirty="0" smtClean="0"/>
                        <a:t>        AZ1371</a:t>
                      </a:r>
                      <a:endParaRPr lang="en-US" sz="1000" dirty="0"/>
                    </a:p>
                    <a:p>
                      <a:pPr marL="0" lvl="0" indent="0" algn="l">
                        <a:buFont typeface="+mj-lt"/>
                        <a:buNone/>
                      </a:pPr>
                      <a:r>
                        <a:rPr lang="en-US" sz="1000" dirty="0" smtClean="0"/>
                        <a:t>        Bees</a:t>
                      </a:r>
                      <a:endParaRPr lang="en-US" sz="1000" dirty="0"/>
                    </a:p>
                    <a:p>
                      <a:pPr marL="0" lvl="0" indent="0" algn="l">
                        <a:buFont typeface="+mj-lt"/>
                        <a:buNone/>
                      </a:pPr>
                      <a:r>
                        <a:rPr lang="en-US" sz="1000" dirty="0" smtClean="0"/>
                        <a:t>        Cactus</a:t>
                      </a:r>
                      <a:endParaRPr lang="en-US" sz="1000" dirty="0"/>
                    </a:p>
                    <a:p>
                      <a:pPr marL="0" lvl="0" indent="0" algn="l">
                        <a:buFont typeface="+mj-lt"/>
                        <a:buNone/>
                      </a:pPr>
                      <a:r>
                        <a:rPr lang="en-US" sz="1000" dirty="0" smtClean="0"/>
                        <a:t>        Canning</a:t>
                      </a:r>
                      <a:endParaRPr lang="en-US" sz="1000" dirty="0"/>
                    </a:p>
                    <a:p>
                      <a:pPr marL="0" lvl="0" indent="0" algn="l">
                        <a:buFont typeface="+mj-lt"/>
                        <a:buNone/>
                      </a:pPr>
                      <a:r>
                        <a:rPr lang="en-US" sz="1000" dirty="0" smtClean="0"/>
                        <a:t>        Cathy Martinez</a:t>
                      </a:r>
                      <a:endParaRPr lang="en-US" sz="1000" dirty="0"/>
                    </a:p>
                    <a:p>
                      <a:pPr marL="0" lvl="0" indent="0" algn="l">
                        <a:buFont typeface="+mj-lt"/>
                        <a:buNone/>
                      </a:pPr>
                      <a:r>
                        <a:rPr lang="en-US" sz="1000" dirty="0" smtClean="0"/>
                        <a:t>        Citrus</a:t>
                      </a:r>
                      <a:endParaRPr lang="en-US" sz="1000" dirty="0"/>
                    </a:p>
                    <a:p>
                      <a:pPr marL="0" lvl="0" indent="0" algn="l">
                        <a:buFont typeface="+mj-lt"/>
                        <a:buNone/>
                      </a:pPr>
                      <a:r>
                        <a:rPr lang="en-US" sz="1000" dirty="0" smtClean="0"/>
                        <a:t>        Classes</a:t>
                      </a:r>
                      <a:endParaRPr lang="en-US" sz="1000" dirty="0"/>
                    </a:p>
                    <a:p>
                      <a:pPr marL="0" lvl="0" indent="0" algn="l">
                        <a:buFont typeface="+mj-lt"/>
                        <a:buNone/>
                      </a:pPr>
                      <a:r>
                        <a:rPr lang="en-US" sz="1000" dirty="0" smtClean="0"/>
                        <a:t>        Cooking</a:t>
                      </a:r>
                    </a:p>
                    <a:p>
                      <a:pPr marL="0" lvl="0" indent="0" algn="l">
                        <a:buFont typeface="+mj-lt"/>
                        <a:buNone/>
                      </a:pPr>
                      <a:r>
                        <a:rPr lang="en-US" sz="1000" dirty="0" smtClean="0"/>
                        <a:t>        Master</a:t>
                      </a:r>
                      <a:r>
                        <a:rPr lang="en-US" sz="1000" baseline="0" dirty="0" smtClean="0"/>
                        <a:t> Gardener</a:t>
                      </a:r>
                    </a:p>
                    <a:p>
                      <a:pPr marL="0" lvl="0" indent="0" algn="l">
                        <a:buFont typeface="+mj-lt"/>
                        <a:buNone/>
                      </a:pPr>
                      <a:r>
                        <a:rPr lang="en-US" sz="1000" baseline="0" dirty="0" smtClean="0"/>
                        <a:t>        No-results: baking</a:t>
                      </a:r>
                    </a:p>
                    <a:p>
                      <a:pPr marL="0" lvl="0" indent="0" algn="l">
                        <a:buFont typeface="+mj-lt"/>
                        <a:buNone/>
                      </a:pPr>
                      <a:r>
                        <a:rPr lang="en-US" sz="1000" baseline="0" dirty="0" smtClean="0"/>
                        <a:t>        No-results: Pots</a:t>
                      </a:r>
                    </a:p>
                    <a:p>
                      <a:pPr marL="0" lvl="0" indent="0" algn="l">
                        <a:buFont typeface="+mj-lt"/>
                        <a:buNone/>
                      </a:pPr>
                      <a:r>
                        <a:rPr lang="en-US" sz="1000" baseline="0" dirty="0" smtClean="0"/>
                        <a:t>        No-results: qualified applicator license</a:t>
                      </a:r>
                    </a:p>
                    <a:p>
                      <a:pPr marL="0" lvl="0" indent="0" algn="l">
                        <a:buFont typeface="+mj-lt"/>
                        <a:buNone/>
                      </a:pPr>
                      <a:r>
                        <a:rPr lang="en-US" sz="1000" baseline="0" dirty="0" smtClean="0"/>
                        <a:t>        Plant Pathology</a:t>
                      </a:r>
                    </a:p>
                    <a:p>
                      <a:pPr marL="0" lvl="0" indent="0" algn="l">
                        <a:buFont typeface="+mj-lt"/>
                        <a:buNone/>
                      </a:pPr>
                      <a:r>
                        <a:rPr lang="en-US" sz="1000" baseline="0" dirty="0" smtClean="0"/>
                        <a:t>        Pruning</a:t>
                      </a:r>
                    </a:p>
                    <a:p>
                      <a:pPr marL="0" lvl="0" indent="0" algn="l">
                        <a:buFont typeface="+mj-lt"/>
                        <a:buNone/>
                      </a:pPr>
                      <a:r>
                        <a:rPr lang="en-US" sz="1000" baseline="0" dirty="0" smtClean="0"/>
                        <a:t>        Soil Test</a:t>
                      </a:r>
                    </a:p>
                    <a:p>
                      <a:pPr marL="0" lvl="0" indent="0" algn="l">
                        <a:buFont typeface="+mj-lt"/>
                        <a:buNone/>
                      </a:pPr>
                      <a:r>
                        <a:rPr lang="en-US" sz="1000" baseline="0" dirty="0" smtClean="0"/>
                        <a:t>        Termites</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006012017"/>
              </p:ext>
            </p:extLst>
          </p:nvPr>
        </p:nvGraphicFramePr>
        <p:xfrm>
          <a:off x="3129664" y="1255971"/>
          <a:ext cx="2876960" cy="3482560"/>
        </p:xfrm>
        <a:graphic>
          <a:graphicData uri="http://schemas.openxmlformats.org/drawingml/2006/table">
            <a:tbl>
              <a:tblPr firstRow="1" bandRow="1">
                <a:tableStyleId>{91EBBBCC-DAD2-459C-BE2E-F6DE35CF9A28}</a:tableStyleId>
              </a:tblPr>
              <a:tblGrid>
                <a:gridCol w="2432019"/>
                <a:gridCol w="444941"/>
              </a:tblGrid>
              <a:tr h="311680">
                <a:tc>
                  <a:txBody>
                    <a:bodyPr/>
                    <a:lstStyle/>
                    <a:p>
                      <a:pPr algn="ctr"/>
                      <a:r>
                        <a:rPr lang="en-US" dirty="0" smtClean="0"/>
                        <a:t>This Month</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algn="ctr"/>
                      <a:r>
                        <a:rPr lang="en-US" dirty="0" smtClean="0"/>
                        <a:t>#</a:t>
                      </a:r>
                      <a:endParaRPr lang="en-US" sz="9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r>
              <a:tr h="311680">
                <a:tc>
                  <a:txBody>
                    <a:bodyPr/>
                    <a:lstStyle/>
                    <a:p>
                      <a:pPr marL="228600" indent="-228600" algn="l">
                        <a:buFont typeface="+mj-lt"/>
                        <a:buAutoNum type="arabicPeriod"/>
                      </a:pPr>
                      <a:r>
                        <a:rPr lang="en-US" sz="1000" dirty="0" smtClean="0"/>
                        <a:t>Citrus  </a:t>
                      </a:r>
                      <a:r>
                        <a:rPr lang="en-US" sz="700" dirty="0" smtClean="0"/>
                        <a:t>(LW: 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2"/>
                      </a:pPr>
                      <a:r>
                        <a:rPr lang="en-US" sz="1000" dirty="0" smtClean="0"/>
                        <a:t>Plant Sale  </a:t>
                      </a:r>
                      <a:r>
                        <a:rPr lang="en-US" sz="700" dirty="0" smtClean="0"/>
                        <a:t>(LW: 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10</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3"/>
                      </a:pPr>
                      <a:r>
                        <a:rPr lang="en-US" sz="1000" dirty="0" smtClean="0"/>
                        <a:t>Master Gardener  </a:t>
                      </a:r>
                      <a:r>
                        <a:rPr lang="en-US" sz="700" dirty="0" smtClean="0"/>
                        <a:t>(LW: 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4"/>
                      </a:pPr>
                      <a:r>
                        <a:rPr lang="en-US" sz="1000" dirty="0" smtClean="0"/>
                        <a:t>Planting Guide  </a:t>
                      </a:r>
                      <a:r>
                        <a:rPr lang="en-US" sz="700" dirty="0" smtClean="0"/>
                        <a:t>(LW: 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5"/>
                      </a:pPr>
                      <a:r>
                        <a:rPr lang="en-US" sz="1000" dirty="0" smtClean="0"/>
                        <a:t>Bees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5"/>
                      </a:pPr>
                      <a:r>
                        <a:rPr lang="en-US" sz="1000" dirty="0" smtClean="0"/>
                        <a:t>Canning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5"/>
                      </a:pPr>
                      <a:r>
                        <a:rPr lang="en-US" sz="1000" dirty="0" smtClean="0"/>
                        <a:t>Citrus</a:t>
                      </a:r>
                      <a:r>
                        <a:rPr lang="en-US" sz="1000" baseline="0" dirty="0" smtClean="0"/>
                        <a:t> Trees  </a:t>
                      </a:r>
                      <a:r>
                        <a:rPr lang="en-US" sz="700" baseline="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8"/>
                      </a:pPr>
                      <a:r>
                        <a:rPr lang="en-US" sz="1000" dirty="0" smtClean="0"/>
                        <a:t>Noxious Weeds  </a:t>
                      </a:r>
                      <a:r>
                        <a:rPr lang="en-US" sz="700" dirty="0" smtClean="0"/>
                        <a:t>(LW: 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9"/>
                      </a:pPr>
                      <a:r>
                        <a:rPr lang="en-US" sz="1000" dirty="0" smtClean="0"/>
                        <a:t>Ants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9"/>
                      </a:pPr>
                      <a:r>
                        <a:rPr lang="en-US" sz="1000" dirty="0" smtClean="0"/>
                        <a:t>Grass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622294581"/>
              </p:ext>
            </p:extLst>
          </p:nvPr>
        </p:nvGraphicFramePr>
        <p:xfrm>
          <a:off x="6134371" y="1255971"/>
          <a:ext cx="2876960" cy="3482560"/>
        </p:xfrm>
        <a:graphic>
          <a:graphicData uri="http://schemas.openxmlformats.org/drawingml/2006/table">
            <a:tbl>
              <a:tblPr firstRow="1" bandRow="1">
                <a:tableStyleId>{91EBBBCC-DAD2-459C-BE2E-F6DE35CF9A28}</a:tableStyleId>
              </a:tblPr>
              <a:tblGrid>
                <a:gridCol w="2432019"/>
                <a:gridCol w="444941"/>
              </a:tblGrid>
              <a:tr h="311680">
                <a:tc>
                  <a:txBody>
                    <a:bodyPr/>
                    <a:lstStyle/>
                    <a:p>
                      <a:pPr algn="ctr"/>
                      <a:r>
                        <a:rPr lang="en-US" dirty="0" smtClean="0"/>
                        <a:t>This Year </a:t>
                      </a:r>
                      <a:endParaRPr 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FFFFFF"/>
                          </a:solidFill>
                          <a:effectLst/>
                          <a:uLnTx/>
                          <a:uFillTx/>
                          <a:latin typeface="+mn-lt"/>
                        </a:rPr>
                        <a:t>#</a:t>
                      </a:r>
                      <a:endParaRPr kumimoji="0" lang="en-US" sz="1800" b="1" i="0" u="none" strike="noStrike" kern="1200" cap="none" spc="0" normalizeH="0" baseline="0" noProof="0" dirty="0">
                        <a:ln>
                          <a:noFill/>
                        </a:ln>
                        <a:solidFill>
                          <a:srgbClr val="FFFFFF"/>
                        </a:solidFill>
                        <a:effectLst/>
                        <a:uLnTx/>
                        <a:uFillTx/>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C234B"/>
                    </a:solidFill>
                  </a:tcPr>
                </a:tc>
              </a:tr>
              <a:tr h="311680">
                <a:tc>
                  <a:txBody>
                    <a:bodyPr/>
                    <a:lstStyle/>
                    <a:p>
                      <a:pPr marL="228600" indent="-228600" algn="l">
                        <a:buFont typeface="+mj-lt"/>
                        <a:buAutoNum type="arabicPeriod"/>
                      </a:pPr>
                      <a:r>
                        <a:rPr lang="en-US" sz="1000" dirty="0" smtClean="0"/>
                        <a:t>Citrus  </a:t>
                      </a:r>
                      <a:r>
                        <a:rPr lang="en-US" sz="700" dirty="0" smtClean="0"/>
                        <a:t>(LW: 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103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2"/>
                      </a:pPr>
                      <a:r>
                        <a:rPr lang="en-US" sz="1000" dirty="0" smtClean="0"/>
                        <a:t>Master Gardener  </a:t>
                      </a:r>
                      <a:r>
                        <a:rPr lang="en-US" sz="700" dirty="0" smtClean="0"/>
                        <a:t>(LW: 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89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3"/>
                      </a:pPr>
                      <a:r>
                        <a:rPr lang="en-US" sz="1000" dirty="0" smtClean="0"/>
                        <a:t>Bees  </a:t>
                      </a:r>
                      <a:r>
                        <a:rPr lang="en-US" sz="700" dirty="0" smtClean="0"/>
                        <a:t>(LW: 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73</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4"/>
                      </a:pPr>
                      <a:r>
                        <a:rPr lang="en-US" sz="1000" dirty="0" smtClean="0"/>
                        <a:t>Soil</a:t>
                      </a:r>
                      <a:r>
                        <a:rPr lang="en-US" sz="1000" baseline="0" dirty="0" smtClean="0"/>
                        <a:t> Testing  </a:t>
                      </a:r>
                      <a:r>
                        <a:rPr lang="en-US" sz="700" baseline="0" dirty="0" smtClean="0"/>
                        <a:t>(LW: 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71</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5"/>
                      </a:pPr>
                      <a:r>
                        <a:rPr lang="en-US" sz="1000" dirty="0" smtClean="0"/>
                        <a:t>Canning  </a:t>
                      </a:r>
                      <a:r>
                        <a:rPr lang="en-US" sz="700" dirty="0" smtClean="0"/>
                        <a:t>(LW: 5)</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56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6"/>
                      </a:pPr>
                      <a:r>
                        <a:rPr lang="en-US" sz="1000" dirty="0" smtClean="0"/>
                        <a:t>Trees  </a:t>
                      </a:r>
                      <a:r>
                        <a:rPr lang="en-US" sz="700" dirty="0" smtClean="0"/>
                        <a:t>(LW: 7)</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7"/>
                      </a:pPr>
                      <a:r>
                        <a:rPr lang="en-US" sz="1000" dirty="0" smtClean="0"/>
                        <a:t>Jobs  </a:t>
                      </a:r>
                      <a:r>
                        <a:rPr lang="en-US" sz="700" dirty="0" smtClean="0"/>
                        <a:t>(LW: 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48</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8"/>
                      </a:pPr>
                      <a:r>
                        <a:rPr lang="en-US" sz="1000" dirty="0" smtClean="0"/>
                        <a:t>Employment  </a:t>
                      </a:r>
                      <a:r>
                        <a:rPr lang="en-US" sz="700" dirty="0" smtClean="0"/>
                        <a:t>(LW: 8)</a:t>
                      </a:r>
                      <a:endParaRPr lang="en-US" sz="7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46</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9"/>
                      </a:pPr>
                      <a:r>
                        <a:rPr lang="en-US" sz="1000" dirty="0" smtClean="0"/>
                        <a:t>Planting Guide  </a:t>
                      </a:r>
                      <a:r>
                        <a:rPr lang="en-US" sz="700" dirty="0" smtClean="0"/>
                        <a:t>(LW: 9)</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44</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311680">
                <a:tc>
                  <a:txBody>
                    <a:bodyPr/>
                    <a:lstStyle/>
                    <a:p>
                      <a:pPr marL="228600" indent="-228600" algn="l">
                        <a:buFont typeface="+mj-lt"/>
                        <a:buAutoNum type="arabicPeriod" startAt="10"/>
                      </a:pPr>
                      <a:r>
                        <a:rPr lang="en-US" sz="1000" dirty="0" smtClean="0"/>
                        <a:t>Soil</a:t>
                      </a:r>
                      <a:r>
                        <a:rPr lang="en-US" sz="1000" baseline="0" dirty="0" smtClean="0"/>
                        <a:t> Test  </a:t>
                      </a:r>
                      <a:r>
                        <a:rPr lang="en-US" sz="700" baseline="0" dirty="0" smtClean="0"/>
                        <a:t>(LW: NR)</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00" dirty="0" smtClean="0"/>
                        <a:t>42</a:t>
                      </a:r>
                      <a:endParaRPr lang="en-US" sz="1000"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grpSp>
        <p:nvGrpSpPr>
          <p:cNvPr id="9" name="Group 8"/>
          <p:cNvGrpSpPr/>
          <p:nvPr/>
        </p:nvGrpSpPr>
        <p:grpSpPr>
          <a:xfrm>
            <a:off x="7421683" y="212339"/>
            <a:ext cx="1054809" cy="917700"/>
            <a:chOff x="7421683" y="212339"/>
            <a:chExt cx="1054809" cy="917700"/>
          </a:xfrm>
        </p:grpSpPr>
        <p:sp>
          <p:nvSpPr>
            <p:cNvPr id="10" name="Up Arrow 9"/>
            <p:cNvSpPr>
              <a:spLocks noChangeAspect="1"/>
            </p:cNvSpPr>
            <p:nvPr/>
          </p:nvSpPr>
          <p:spPr bwMode="auto">
            <a:xfrm>
              <a:off x="7466938" y="242507"/>
              <a:ext cx="105913" cy="124332"/>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Up Arrow 10"/>
            <p:cNvSpPr>
              <a:spLocks noChangeAspect="1"/>
            </p:cNvSpPr>
            <p:nvPr/>
          </p:nvSpPr>
          <p:spPr bwMode="auto">
            <a:xfrm rot="10800000">
              <a:off x="7474323" y="456687"/>
              <a:ext cx="105913" cy="124332"/>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2" name="Minus 11"/>
            <p:cNvSpPr>
              <a:spLocks noChangeAspect="1"/>
            </p:cNvSpPr>
            <p:nvPr/>
          </p:nvSpPr>
          <p:spPr bwMode="auto">
            <a:xfrm>
              <a:off x="7421683" y="620267"/>
              <a:ext cx="196421" cy="15778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3" name="TextBox 12"/>
            <p:cNvSpPr txBox="1"/>
            <p:nvPr/>
          </p:nvSpPr>
          <p:spPr bwMode="auto">
            <a:xfrm>
              <a:off x="7580236" y="212339"/>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Increased position</a:t>
              </a:r>
            </a:p>
          </p:txBody>
        </p:sp>
        <p:sp>
          <p:nvSpPr>
            <p:cNvPr id="14" name="TextBox 13"/>
            <p:cNvSpPr txBox="1"/>
            <p:nvPr/>
          </p:nvSpPr>
          <p:spPr bwMode="auto">
            <a:xfrm>
              <a:off x="7590312" y="409370"/>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Decreased position</a:t>
              </a:r>
            </a:p>
          </p:txBody>
        </p:sp>
        <p:sp>
          <p:nvSpPr>
            <p:cNvPr id="15" name="TextBox 14"/>
            <p:cNvSpPr txBox="1"/>
            <p:nvPr/>
          </p:nvSpPr>
          <p:spPr bwMode="auto">
            <a:xfrm>
              <a:off x="7599037" y="615537"/>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Flat/same position</a:t>
              </a:r>
            </a:p>
          </p:txBody>
        </p:sp>
        <p:sp>
          <p:nvSpPr>
            <p:cNvPr id="17" name="TextBox 16"/>
            <p:cNvSpPr txBox="1"/>
            <p:nvPr/>
          </p:nvSpPr>
          <p:spPr bwMode="auto">
            <a:xfrm>
              <a:off x="7421683" y="780947"/>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LW = Last Week</a:t>
              </a:r>
            </a:p>
          </p:txBody>
        </p:sp>
        <p:sp>
          <p:nvSpPr>
            <p:cNvPr id="18" name="TextBox 17"/>
            <p:cNvSpPr txBox="1"/>
            <p:nvPr/>
          </p:nvSpPr>
          <p:spPr bwMode="auto">
            <a:xfrm>
              <a:off x="7421683" y="945373"/>
              <a:ext cx="877455" cy="18466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pPr algn="l"/>
              <a:r>
                <a:rPr lang="en-US" sz="700" b="0" i="0" dirty="0" smtClean="0">
                  <a:latin typeface="+mj-lt"/>
                </a:rPr>
                <a:t>NR = Not ranked</a:t>
              </a:r>
            </a:p>
          </p:txBody>
        </p:sp>
      </p:grpSp>
      <p:sp>
        <p:nvSpPr>
          <p:cNvPr id="19" name="Up Arrow 18"/>
          <p:cNvSpPr>
            <a:spLocks noChangeAspect="1"/>
          </p:cNvSpPr>
          <p:nvPr/>
        </p:nvSpPr>
        <p:spPr bwMode="auto">
          <a:xfrm>
            <a:off x="2387863" y="1694896"/>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0" name="Up Arrow 19"/>
          <p:cNvSpPr>
            <a:spLocks noChangeAspect="1"/>
          </p:cNvSpPr>
          <p:nvPr/>
        </p:nvSpPr>
        <p:spPr bwMode="auto">
          <a:xfrm>
            <a:off x="2387863" y="3265006"/>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2" name="Minus 21"/>
          <p:cNvSpPr>
            <a:spLocks noChangeAspect="1"/>
          </p:cNvSpPr>
          <p:nvPr/>
        </p:nvSpPr>
        <p:spPr bwMode="auto">
          <a:xfrm>
            <a:off x="5329067" y="1694896"/>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3" name="Minus 22"/>
          <p:cNvSpPr>
            <a:spLocks noChangeAspect="1"/>
          </p:cNvSpPr>
          <p:nvPr/>
        </p:nvSpPr>
        <p:spPr bwMode="auto">
          <a:xfrm>
            <a:off x="5329066" y="1987051"/>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4" name="Minus 23"/>
          <p:cNvSpPr>
            <a:spLocks noChangeAspect="1"/>
          </p:cNvSpPr>
          <p:nvPr/>
        </p:nvSpPr>
        <p:spPr bwMode="auto">
          <a:xfrm>
            <a:off x="8300501" y="1675781"/>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5" name="Minus 24"/>
          <p:cNvSpPr>
            <a:spLocks noChangeAspect="1"/>
          </p:cNvSpPr>
          <p:nvPr/>
        </p:nvSpPr>
        <p:spPr bwMode="auto">
          <a:xfrm>
            <a:off x="8298491" y="2008762"/>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6" name="Minus 25"/>
          <p:cNvSpPr>
            <a:spLocks noChangeAspect="1"/>
          </p:cNvSpPr>
          <p:nvPr/>
        </p:nvSpPr>
        <p:spPr bwMode="auto">
          <a:xfrm>
            <a:off x="8298491" y="2341743"/>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7" name="Minus 26"/>
          <p:cNvSpPr>
            <a:spLocks noChangeAspect="1"/>
          </p:cNvSpPr>
          <p:nvPr/>
        </p:nvSpPr>
        <p:spPr bwMode="auto">
          <a:xfrm>
            <a:off x="8298491" y="2629004"/>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8" name="Minus 27"/>
          <p:cNvSpPr>
            <a:spLocks noChangeAspect="1"/>
          </p:cNvSpPr>
          <p:nvPr/>
        </p:nvSpPr>
        <p:spPr bwMode="auto">
          <a:xfrm>
            <a:off x="8298490" y="2936995"/>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9" name="Minus 28"/>
          <p:cNvSpPr>
            <a:spLocks noChangeAspect="1"/>
          </p:cNvSpPr>
          <p:nvPr/>
        </p:nvSpPr>
        <p:spPr bwMode="auto">
          <a:xfrm>
            <a:off x="8302411" y="3892418"/>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0" name="Minus 29"/>
          <p:cNvSpPr>
            <a:spLocks noChangeAspect="1"/>
          </p:cNvSpPr>
          <p:nvPr/>
        </p:nvSpPr>
        <p:spPr bwMode="auto">
          <a:xfrm>
            <a:off x="8315567" y="4198209"/>
            <a:ext cx="224481" cy="180323"/>
          </a:xfrm>
          <a:prstGeom prst="mathMinus">
            <a:avLst/>
          </a:prstGeom>
          <a:solidFill>
            <a:srgbClr val="FFC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1" name="Up Arrow 30"/>
          <p:cNvSpPr>
            <a:spLocks noChangeAspect="1"/>
          </p:cNvSpPr>
          <p:nvPr/>
        </p:nvSpPr>
        <p:spPr bwMode="auto">
          <a:xfrm rot="10800000">
            <a:off x="5380784" y="2648118"/>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2" name="Up Arrow 31"/>
          <p:cNvSpPr>
            <a:spLocks noChangeAspect="1"/>
          </p:cNvSpPr>
          <p:nvPr/>
        </p:nvSpPr>
        <p:spPr bwMode="auto">
          <a:xfrm rot="10800000">
            <a:off x="5380783" y="3892418"/>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3" name="Up Arrow 32"/>
          <p:cNvSpPr>
            <a:spLocks noChangeAspect="1"/>
          </p:cNvSpPr>
          <p:nvPr/>
        </p:nvSpPr>
        <p:spPr bwMode="auto">
          <a:xfrm rot="10800000">
            <a:off x="5380783" y="4210608"/>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4" name="Up Arrow 33"/>
          <p:cNvSpPr>
            <a:spLocks noChangeAspect="1"/>
          </p:cNvSpPr>
          <p:nvPr/>
        </p:nvSpPr>
        <p:spPr bwMode="auto">
          <a:xfrm rot="10800000">
            <a:off x="5380783" y="4515257"/>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5" name="Up Arrow 34"/>
          <p:cNvSpPr>
            <a:spLocks noChangeAspect="1"/>
          </p:cNvSpPr>
          <p:nvPr/>
        </p:nvSpPr>
        <p:spPr bwMode="auto">
          <a:xfrm rot="10800000">
            <a:off x="8367285" y="3584241"/>
            <a:ext cx="121043" cy="142094"/>
          </a:xfrm>
          <a:prstGeom prst="upArrow">
            <a:avLst/>
          </a:prstGeom>
          <a:solidFill>
            <a:srgbClr val="FF000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6" name="Up Arrow 35"/>
          <p:cNvSpPr>
            <a:spLocks noChangeAspect="1"/>
          </p:cNvSpPr>
          <p:nvPr/>
        </p:nvSpPr>
        <p:spPr bwMode="auto">
          <a:xfrm>
            <a:off x="5380782" y="233669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7" name="Up Arrow 36"/>
          <p:cNvSpPr>
            <a:spLocks noChangeAspect="1"/>
          </p:cNvSpPr>
          <p:nvPr/>
        </p:nvSpPr>
        <p:spPr bwMode="auto">
          <a:xfrm>
            <a:off x="5380782" y="295610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8" name="Up Arrow 37"/>
          <p:cNvSpPr>
            <a:spLocks noChangeAspect="1"/>
          </p:cNvSpPr>
          <p:nvPr/>
        </p:nvSpPr>
        <p:spPr bwMode="auto">
          <a:xfrm>
            <a:off x="5380782" y="3266966"/>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9" name="Up Arrow 38"/>
          <p:cNvSpPr>
            <a:spLocks noChangeAspect="1"/>
          </p:cNvSpPr>
          <p:nvPr/>
        </p:nvSpPr>
        <p:spPr bwMode="auto">
          <a:xfrm>
            <a:off x="5380782" y="3575945"/>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0" name="Up Arrow 39"/>
          <p:cNvSpPr>
            <a:spLocks noChangeAspect="1"/>
          </p:cNvSpPr>
          <p:nvPr/>
        </p:nvSpPr>
        <p:spPr bwMode="auto">
          <a:xfrm>
            <a:off x="8362004" y="3252109"/>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1" name="Up Arrow 40"/>
          <p:cNvSpPr>
            <a:spLocks noChangeAspect="1"/>
          </p:cNvSpPr>
          <p:nvPr/>
        </p:nvSpPr>
        <p:spPr bwMode="auto">
          <a:xfrm>
            <a:off x="8362004" y="4511616"/>
            <a:ext cx="121044" cy="142094"/>
          </a:xfrm>
          <a:prstGeom prst="upArrow">
            <a:avLst/>
          </a:prstGeom>
          <a:solidFill>
            <a:srgbClr val="00B050"/>
          </a:solidFill>
          <a:ln w="25400" cap="flat" cmpd="sng" algn="ctr">
            <a:no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4" name="TextBox 3"/>
          <p:cNvSpPr txBox="1"/>
          <p:nvPr/>
        </p:nvSpPr>
        <p:spPr bwMode="auto">
          <a:xfrm>
            <a:off x="124957" y="4783466"/>
            <a:ext cx="2876960" cy="21544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38100" tIns="38100" rIns="38100" bIns="38100" numCol="1" rtlCol="0" anchor="ctr" anchorCtr="0" compatLnSpc="1">
            <a:prstTxWarp prst="textNoShape">
              <a:avLst/>
            </a:prstTxWarp>
            <a:spAutoFit/>
          </a:bodyPr>
          <a:lstStyle/>
          <a:p>
            <a:r>
              <a:rPr lang="en-US" sz="900" b="0" i="0" dirty="0" smtClean="0">
                <a:latin typeface="+mn-lt"/>
              </a:rPr>
              <a:t>*Each term had 2 searches – none the previous week</a:t>
            </a:r>
          </a:p>
        </p:txBody>
      </p:sp>
    </p:spTree>
    <p:extLst>
      <p:ext uri="{BB962C8B-B14F-4D97-AF65-F5344CB8AC3E}">
        <p14:creationId xmlns:p14="http://schemas.microsoft.com/office/powerpoint/2010/main" val="273047847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Plan of Attack</a:t>
            </a:r>
            <a:br>
              <a:rPr lang="en-US" dirty="0" smtClean="0"/>
            </a:br>
            <a:r>
              <a:rPr lang="en-US" sz="1050" dirty="0" smtClean="0"/>
              <a:t>For 10/29-11/4</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6</a:t>
            </a:fld>
            <a:endParaRPr lang="en-US"/>
          </a:p>
        </p:txBody>
      </p:sp>
      <p:sp>
        <p:nvSpPr>
          <p:cNvPr id="7" name="Content Placeholder 6"/>
          <p:cNvSpPr>
            <a:spLocks noGrp="1"/>
          </p:cNvSpPr>
          <p:nvPr>
            <p:ph idx="1"/>
          </p:nvPr>
        </p:nvSpPr>
        <p:spPr>
          <a:xfrm>
            <a:off x="538201" y="957342"/>
            <a:ext cx="8059891" cy="3924860"/>
          </a:xfrm>
        </p:spPr>
        <p:txBody>
          <a:bodyPr>
            <a:normAutofit lnSpcReduction="10000"/>
          </a:bodyPr>
          <a:lstStyle/>
          <a:p>
            <a:pPr lvl="0">
              <a:defRPr/>
            </a:pPr>
            <a:r>
              <a:rPr lang="en-US" sz="1200" dirty="0" smtClean="0"/>
              <a:t>This week, we are focusing on the following efforts:</a:t>
            </a:r>
          </a:p>
          <a:p>
            <a:pPr marL="285750" lvl="0" indent="-285750">
              <a:buFont typeface="+mj-lt"/>
              <a:buAutoNum type="arabicPeriod"/>
              <a:defRPr/>
            </a:pPr>
            <a:r>
              <a:rPr lang="en-US" sz="1050" b="1" dirty="0" smtClean="0"/>
              <a:t>Continue tracking and resolving “Page not found” links on the site</a:t>
            </a:r>
            <a:r>
              <a:rPr lang="en-US" sz="1050" dirty="0" smtClean="0"/>
              <a:t>. – It is believed that visitors who experience a “Page not found” page will lose confidence and not return to engage with the site.  Keeping these pages to a non-existent or limited amount should increase our engagement and overall time spent on the site (avg. session duration).</a:t>
            </a:r>
          </a:p>
          <a:p>
            <a:pPr marL="285750" lvl="0" indent="-285750">
              <a:buFont typeface="+mj-lt"/>
              <a:buAutoNum type="arabicPeriod"/>
              <a:defRPr/>
            </a:pPr>
            <a:r>
              <a:rPr lang="en-US" sz="1050" b="1" dirty="0" smtClean="0"/>
              <a:t>Upskill Andy Medina to fix links on the site.</a:t>
            </a:r>
            <a:r>
              <a:rPr lang="en-US" sz="1050" dirty="0" smtClean="0"/>
              <a:t> – Having an extra resource will be beneficial to Kelly and Faith’s efforts.</a:t>
            </a:r>
          </a:p>
          <a:p>
            <a:pPr marL="285750" lvl="0" indent="-285750">
              <a:buFont typeface="+mj-lt"/>
              <a:buAutoNum type="arabicPeriod"/>
              <a:defRPr/>
            </a:pPr>
            <a:r>
              <a:rPr lang="en-US" sz="1050" b="1" dirty="0" smtClean="0"/>
              <a:t>“Canning” teaser uploaded this week.</a:t>
            </a:r>
            <a:r>
              <a:rPr lang="en-US" sz="1050" dirty="0" smtClean="0"/>
              <a:t> – Kelly and Faith attended a Canning seminar in Graham County this week and will produce a full Resource Page; but will begin with some teaser information.  Canning is a top search item on the site.</a:t>
            </a:r>
          </a:p>
          <a:p>
            <a:pPr marL="285750" lvl="0" indent="-285750">
              <a:buFont typeface="+mj-lt"/>
              <a:buAutoNum type="arabicPeriod"/>
              <a:defRPr/>
            </a:pPr>
            <a:r>
              <a:rPr lang="en-US" sz="1050" b="1" dirty="0" smtClean="0"/>
              <a:t>Publishing “Pumpkin/Fall Harvest” content </a:t>
            </a:r>
            <a:r>
              <a:rPr lang="en-US" sz="1050" dirty="0" smtClean="0"/>
              <a:t>– this falls in line with our scheduled Editorial Content</a:t>
            </a:r>
            <a:r>
              <a:rPr lang="en-US" sz="1050" dirty="0" smtClean="0"/>
              <a:t>.</a:t>
            </a:r>
          </a:p>
          <a:p>
            <a:pPr marL="285750" lvl="0" indent="-285750">
              <a:buFont typeface="+mj-lt"/>
              <a:buAutoNum type="arabicPeriod"/>
              <a:defRPr/>
            </a:pPr>
            <a:r>
              <a:rPr lang="en-US" sz="1050" b="1" dirty="0" smtClean="0"/>
              <a:t>Native American Month </a:t>
            </a:r>
            <a:r>
              <a:rPr lang="en-US" sz="1050" dirty="0" smtClean="0"/>
              <a:t>– we will look to increase coverage of Tribal Extension programs and people throughout November.</a:t>
            </a:r>
            <a:endParaRPr lang="en-US" sz="1050" dirty="0" smtClean="0"/>
          </a:p>
          <a:p>
            <a:pPr marL="285750" lvl="0" indent="-285750">
              <a:buFont typeface="+mj-lt"/>
              <a:buAutoNum type="arabicPeriod"/>
              <a:defRPr/>
            </a:pPr>
            <a:r>
              <a:rPr lang="en-US" sz="1050" b="1" dirty="0" smtClean="0"/>
              <a:t>Poster Session </a:t>
            </a:r>
            <a:r>
              <a:rPr lang="en-US" sz="1050" dirty="0" smtClean="0"/>
              <a:t>– the team is attending the Poster Session to seek additional stories and begin cultivating Impact Stories for annual reporting purposes.</a:t>
            </a:r>
          </a:p>
          <a:p>
            <a:pPr marL="285750" lvl="0" indent="-285750">
              <a:buFont typeface="+mj-lt"/>
              <a:buAutoNum type="arabicPeriod"/>
              <a:defRPr/>
            </a:pPr>
            <a:r>
              <a:rPr lang="en-US" sz="1050" b="1" dirty="0" smtClean="0"/>
              <a:t>Publish Editorial Calendar page </a:t>
            </a:r>
            <a:r>
              <a:rPr lang="en-US" sz="1050" dirty="0" smtClean="0"/>
              <a:t>– providing transparency for all CE employees to engage and put the themes on everyone’s radar.</a:t>
            </a:r>
          </a:p>
          <a:p>
            <a:pPr marL="285750" lvl="0" indent="-285750">
              <a:buFont typeface="+mj-lt"/>
              <a:buAutoNum type="arabicPeriod"/>
              <a:defRPr/>
            </a:pPr>
            <a:r>
              <a:rPr lang="en-US" sz="1050" b="1" dirty="0" smtClean="0"/>
              <a:t>Home Page Analysis </a:t>
            </a:r>
            <a:r>
              <a:rPr lang="en-US" sz="1050" dirty="0" smtClean="0"/>
              <a:t>– we are working on incorporating home page analytics into this report.  We are trying to find the right metrics to analyze in terms of placements and “below-the-fold” content.  We hope to have some data in next week’s report.</a:t>
            </a:r>
            <a:endParaRPr lang="en-US" sz="1100" dirty="0"/>
          </a:p>
        </p:txBody>
      </p:sp>
    </p:spTree>
    <p:extLst>
      <p:ext uri="{BB962C8B-B14F-4D97-AF65-F5344CB8AC3E}">
        <p14:creationId xmlns:p14="http://schemas.microsoft.com/office/powerpoint/2010/main" val="331976645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58B17539-672D-2847-B799-9A2A8D95C747}" type="slidenum">
              <a:rPr lang="en-US" smtClean="0"/>
              <a:pPr>
                <a:defRPr/>
              </a:pPr>
              <a:t>7</a:t>
            </a:fld>
            <a:endParaRPr lang="en-US"/>
          </a:p>
        </p:txBody>
      </p:sp>
      <p:sp>
        <p:nvSpPr>
          <p:cNvPr id="5" name="Content Placeholder 4"/>
          <p:cNvSpPr>
            <a:spLocks noGrp="1"/>
          </p:cNvSpPr>
          <p:nvPr>
            <p:ph idx="11"/>
          </p:nvPr>
        </p:nvSpPr>
        <p:spPr>
          <a:xfrm>
            <a:off x="2645217" y="1942054"/>
            <a:ext cx="3845859" cy="353163"/>
          </a:xfrm>
        </p:spPr>
        <p:txBody>
          <a:bodyPr>
            <a:noAutofit/>
          </a:bodyPr>
          <a:lstStyle/>
          <a:p>
            <a:pPr algn="ctr"/>
            <a:r>
              <a:rPr lang="en-US" sz="3200" b="1" dirty="0" smtClean="0"/>
              <a:t>APPENDIX</a:t>
            </a:r>
            <a:endParaRPr lang="en-US" sz="3200" b="1" dirty="0"/>
          </a:p>
        </p:txBody>
      </p:sp>
    </p:spTree>
    <p:extLst>
      <p:ext uri="{BB962C8B-B14F-4D97-AF65-F5344CB8AC3E}">
        <p14:creationId xmlns:p14="http://schemas.microsoft.com/office/powerpoint/2010/main" val="6684640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8B17539-672D-2847-B799-9A2A8D95C747}" type="slidenum">
              <a:rPr lang="en-US" smtClean="0"/>
              <a:pPr>
                <a:defRPr/>
              </a:pPr>
              <a:t>8</a:t>
            </a:fld>
            <a:endParaRPr lang="en-US"/>
          </a:p>
        </p:txBody>
      </p:sp>
      <p:sp>
        <p:nvSpPr>
          <p:cNvPr id="6" name="Title 5"/>
          <p:cNvSpPr>
            <a:spLocks noGrp="1"/>
          </p:cNvSpPr>
          <p:nvPr>
            <p:ph type="title"/>
          </p:nvPr>
        </p:nvSpPr>
        <p:spPr/>
        <p:txBody>
          <a:bodyPr/>
          <a:lstStyle/>
          <a:p>
            <a:r>
              <a:rPr lang="en-US" dirty="0" smtClean="0"/>
              <a:t>Executive Summary</a:t>
            </a:r>
            <a:endParaRPr lang="en-US" dirty="0"/>
          </a:p>
        </p:txBody>
      </p:sp>
      <p:sp>
        <p:nvSpPr>
          <p:cNvPr id="7" name="Content Placeholder 6"/>
          <p:cNvSpPr>
            <a:spLocks noGrp="1"/>
          </p:cNvSpPr>
          <p:nvPr>
            <p:ph idx="1"/>
          </p:nvPr>
        </p:nvSpPr>
        <p:spPr>
          <a:xfrm>
            <a:off x="765443" y="1103312"/>
            <a:ext cx="7692248" cy="3304227"/>
          </a:xfrm>
        </p:spPr>
        <p:txBody>
          <a:bodyPr>
            <a:normAutofit/>
          </a:bodyPr>
          <a:lstStyle/>
          <a:p>
            <a:pPr marL="0" lvl="0" indent="0">
              <a:buNone/>
              <a:defRPr/>
            </a:pPr>
            <a:r>
              <a:rPr lang="en-US" sz="1400" dirty="0" smtClean="0"/>
              <a:t>This is a weekly report produced by </a:t>
            </a:r>
            <a:r>
              <a:rPr lang="en-US" sz="1400" b="1" dirty="0" smtClean="0"/>
              <a:t>Dominic Rodriguez</a:t>
            </a:r>
            <a:r>
              <a:rPr lang="en-US" sz="1400" dirty="0" smtClean="0"/>
              <a:t>, Operations Coordinator.  The data will be used to inform leadership of web/social activities as well as an input to the direction of the web/social team in Cooperative Extension.  </a:t>
            </a:r>
          </a:p>
          <a:p>
            <a:pPr marL="0" lvl="0" indent="0">
              <a:buNone/>
              <a:defRPr/>
            </a:pPr>
            <a:endParaRPr lang="en-US" sz="1400" dirty="0" smtClean="0"/>
          </a:p>
          <a:p>
            <a:pPr marL="0" lvl="0" indent="0">
              <a:buNone/>
              <a:defRPr/>
            </a:pPr>
            <a:r>
              <a:rPr lang="en-US" sz="1400" dirty="0" smtClean="0"/>
              <a:t>The report will be distributed every Monday.  CE’s web team will meet every Thursday to analyze the data and use this time to plan future web/social initiatives.  This will also be our operating mechanism to invite others to understand their programs and create campaigns to promote them.</a:t>
            </a:r>
            <a:endParaRPr lang="en-US" sz="1400" dirty="0"/>
          </a:p>
        </p:txBody>
      </p:sp>
    </p:spTree>
    <p:extLst>
      <p:ext uri="{BB962C8B-B14F-4D97-AF65-F5344CB8AC3E}">
        <p14:creationId xmlns:p14="http://schemas.microsoft.com/office/powerpoint/2010/main" val="250015100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Key Performance Indicators (KPIs)</a:t>
            </a:r>
            <a:endParaRPr lang="en-US" dirty="0"/>
          </a:p>
        </p:txBody>
      </p:sp>
      <p:sp>
        <p:nvSpPr>
          <p:cNvPr id="4" name="Slide Number Placeholder 3"/>
          <p:cNvSpPr>
            <a:spLocks noGrp="1"/>
          </p:cNvSpPr>
          <p:nvPr>
            <p:ph type="sldNum" sz="quarter" idx="10"/>
          </p:nvPr>
        </p:nvSpPr>
        <p:spPr/>
        <p:txBody>
          <a:bodyPr/>
          <a:lstStyle/>
          <a:p>
            <a:fld id="{23131D21-4A4F-034C-896A-AD009F94F6BB}" type="slidenum">
              <a:rPr lang="en-US" smtClean="0"/>
              <a:t>9</a:t>
            </a:fld>
            <a:endParaRPr lang="en-US"/>
          </a:p>
        </p:txBody>
      </p:sp>
      <p:sp>
        <p:nvSpPr>
          <p:cNvPr id="7" name="Content Placeholder 6"/>
          <p:cNvSpPr>
            <a:spLocks noGrp="1"/>
          </p:cNvSpPr>
          <p:nvPr>
            <p:ph idx="1"/>
          </p:nvPr>
        </p:nvSpPr>
        <p:spPr>
          <a:xfrm>
            <a:off x="397800" y="1444146"/>
            <a:ext cx="3870518" cy="1756254"/>
          </a:xfrm>
        </p:spPr>
        <p:txBody>
          <a:bodyPr>
            <a:normAutofit/>
          </a:bodyPr>
          <a:lstStyle/>
          <a:p>
            <a:pPr lvl="0">
              <a:defRPr/>
            </a:pPr>
            <a:r>
              <a:rPr lang="en-US" dirty="0" smtClean="0"/>
              <a:t>A Key Performance Indicator (KPI) is a measurable value that demonstrates how effectively a unit is achieving a key operational outcome.  We use these metrics to evaluate success at reaching targets and they help to dictate where we need to focus.</a:t>
            </a:r>
            <a:endParaRPr lang="en-US" dirty="0"/>
          </a:p>
          <a:p>
            <a:pPr lvl="0"/>
            <a:endParaRPr lang="en-US" dirty="0"/>
          </a:p>
          <a:p>
            <a:endParaRPr lang="en-US" dirty="0"/>
          </a:p>
        </p:txBody>
      </p:sp>
      <p:sp>
        <p:nvSpPr>
          <p:cNvPr id="8" name="Content Placeholder 7"/>
          <p:cNvSpPr>
            <a:spLocks noGrp="1"/>
          </p:cNvSpPr>
          <p:nvPr>
            <p:ph idx="11"/>
          </p:nvPr>
        </p:nvSpPr>
        <p:spPr>
          <a:xfrm>
            <a:off x="377585" y="1103313"/>
            <a:ext cx="3845859" cy="353163"/>
          </a:xfrm>
        </p:spPr>
        <p:txBody>
          <a:bodyPr>
            <a:normAutofit lnSpcReduction="10000"/>
          </a:bodyPr>
          <a:lstStyle/>
          <a:p>
            <a:r>
              <a:rPr lang="en-US" dirty="0" smtClean="0"/>
              <a:t>What is a KPI?</a:t>
            </a:r>
            <a:endParaRPr lang="en-US" dirty="0"/>
          </a:p>
        </p:txBody>
      </p:sp>
      <p:sp>
        <p:nvSpPr>
          <p:cNvPr id="9" name="Content Placeholder 6"/>
          <p:cNvSpPr txBox="1">
            <a:spLocks/>
          </p:cNvSpPr>
          <p:nvPr/>
        </p:nvSpPr>
        <p:spPr bwMode="auto">
          <a:xfrm>
            <a:off x="5030102" y="1444145"/>
            <a:ext cx="3870518" cy="317390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rtlCol="0" anchor="t" anchorCtr="0" compatLnSpc="1">
            <a:prstTxWarp prst="textNoShape">
              <a:avLst/>
            </a:prstTxWarp>
            <a:normAutofit fontScale="92500" lnSpcReduction="20000"/>
          </a:bodyPr>
          <a:lstStyle>
            <a:lvl1pPr marL="0" marR="0" indent="0" algn="l" defTabSz="914400" rtl="0" eaLnBrk="0" fontAlgn="base" latinLnBrk="0" hangingPunct="0">
              <a:lnSpc>
                <a:spcPct val="100000"/>
              </a:lnSpc>
              <a:spcBef>
                <a:spcPts val="800"/>
              </a:spcBef>
              <a:spcAft>
                <a:spcPct val="0"/>
              </a:spcAft>
              <a:buClrTx/>
              <a:buSzTx/>
              <a:buFontTx/>
              <a:buNone/>
              <a:tabLst/>
              <a:defRPr sz="1400" b="0" i="0">
                <a:solidFill>
                  <a:srgbClr val="6F868D"/>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pPr>
              <a:defRPr/>
            </a:pPr>
            <a:r>
              <a:rPr lang="en-US" kern="0" dirty="0" smtClean="0"/>
              <a:t>For our web and social platforms, we will measure the following KPIs:</a:t>
            </a:r>
          </a:p>
          <a:p>
            <a:pPr marL="285750" indent="-285750">
              <a:buFont typeface="Arial" panose="020B0604020202020204" pitchFamily="34" charset="0"/>
              <a:buChar char="•"/>
              <a:defRPr/>
            </a:pPr>
            <a:r>
              <a:rPr lang="en-US" sz="1100" b="1" kern="0" dirty="0" smtClean="0"/>
              <a:t>Sessions</a:t>
            </a:r>
            <a:r>
              <a:rPr lang="en-US" sz="1100" kern="0" dirty="0" smtClean="0"/>
              <a:t> – </a:t>
            </a:r>
            <a:r>
              <a:rPr lang="en-US" sz="1000" kern="0" dirty="0" smtClean="0"/>
              <a:t>Total number of sessions within the date range.  A session is the period of time a user is actively engaged with the website.  All usage data is associated with a session</a:t>
            </a:r>
            <a:r>
              <a:rPr lang="en-US" sz="1100" kern="0" dirty="0" smtClean="0"/>
              <a:t>.</a:t>
            </a:r>
          </a:p>
          <a:p>
            <a:pPr marL="285750" indent="-285750">
              <a:buFont typeface="Arial" panose="020B0604020202020204" pitchFamily="34" charset="0"/>
              <a:buChar char="•"/>
              <a:defRPr/>
            </a:pPr>
            <a:r>
              <a:rPr lang="en-US" sz="1100" b="1" kern="0" dirty="0" smtClean="0"/>
              <a:t>Users</a:t>
            </a:r>
            <a:r>
              <a:rPr lang="en-US" sz="1100" kern="0" dirty="0" smtClean="0"/>
              <a:t> – </a:t>
            </a:r>
            <a:r>
              <a:rPr lang="en-US" sz="1000" kern="0" dirty="0" smtClean="0"/>
              <a:t>User that have had at least one session within the selected date range.  Includes both new and returning users</a:t>
            </a:r>
            <a:r>
              <a:rPr lang="en-US" sz="1100" kern="0" dirty="0" smtClean="0"/>
              <a:t>.</a:t>
            </a:r>
          </a:p>
          <a:p>
            <a:pPr marL="285750" indent="-285750">
              <a:buFont typeface="Arial" panose="020B0604020202020204" pitchFamily="34" charset="0"/>
              <a:buChar char="•"/>
              <a:defRPr/>
            </a:pPr>
            <a:r>
              <a:rPr lang="en-US" sz="1100" b="1" kern="0" dirty="0" err="1" smtClean="0"/>
              <a:t>Pageviews</a:t>
            </a:r>
            <a:r>
              <a:rPr lang="en-US" sz="1100" kern="0" dirty="0" smtClean="0"/>
              <a:t> – </a:t>
            </a:r>
            <a:r>
              <a:rPr lang="en-US" sz="1000" kern="0" dirty="0" err="1" smtClean="0"/>
              <a:t>Pageviews</a:t>
            </a:r>
            <a:r>
              <a:rPr lang="en-US" sz="1000" kern="0" dirty="0" smtClean="0"/>
              <a:t> is the total number of pages viewed.  Repeated views of a single page are counted</a:t>
            </a:r>
            <a:r>
              <a:rPr lang="en-US" sz="1100" kern="0" dirty="0" smtClean="0"/>
              <a:t>.</a:t>
            </a:r>
          </a:p>
          <a:p>
            <a:pPr marL="285750" indent="-285750">
              <a:buFont typeface="Arial" panose="020B0604020202020204" pitchFamily="34" charset="0"/>
              <a:buChar char="•"/>
              <a:defRPr/>
            </a:pPr>
            <a:r>
              <a:rPr lang="en-US" sz="1100" b="1" kern="0" dirty="0" smtClean="0"/>
              <a:t>% New Sessions </a:t>
            </a:r>
            <a:r>
              <a:rPr lang="en-US" sz="1100" kern="0" dirty="0" smtClean="0"/>
              <a:t>– </a:t>
            </a:r>
            <a:r>
              <a:rPr lang="en-US" sz="1000" kern="0" dirty="0" smtClean="0"/>
              <a:t>An estimate of the percentage of first-time visits.</a:t>
            </a:r>
            <a:endParaRPr lang="en-US" sz="1100" kern="0" dirty="0" smtClean="0"/>
          </a:p>
          <a:p>
            <a:pPr marL="285750" indent="-285750">
              <a:buFont typeface="Arial" panose="020B0604020202020204" pitchFamily="34" charset="0"/>
              <a:buChar char="•"/>
              <a:defRPr/>
            </a:pPr>
            <a:r>
              <a:rPr lang="en-US" sz="1100" b="1" kern="0" dirty="0" smtClean="0"/>
              <a:t>Social Referrals </a:t>
            </a:r>
            <a:r>
              <a:rPr lang="en-US" sz="1100" kern="0" dirty="0" smtClean="0"/>
              <a:t>– </a:t>
            </a:r>
            <a:r>
              <a:rPr lang="en-US" sz="1000" kern="0" dirty="0" smtClean="0"/>
              <a:t>Number of sessions originated through any social network</a:t>
            </a:r>
            <a:r>
              <a:rPr lang="en-US" sz="1100" kern="0" dirty="0" smtClean="0"/>
              <a:t>.</a:t>
            </a:r>
          </a:p>
          <a:p>
            <a:pPr marL="285750" indent="-285750">
              <a:buFont typeface="Arial" panose="020B0604020202020204" pitchFamily="34" charset="0"/>
              <a:buChar char="•"/>
              <a:defRPr/>
            </a:pPr>
            <a:r>
              <a:rPr lang="en-US" sz="1100" b="1" kern="0" dirty="0" smtClean="0"/>
              <a:t>Contact Us </a:t>
            </a:r>
            <a:r>
              <a:rPr lang="en-US" sz="1100" kern="0" dirty="0" smtClean="0"/>
              <a:t>– </a:t>
            </a:r>
            <a:r>
              <a:rPr lang="en-US" sz="1000" kern="0" dirty="0" smtClean="0"/>
              <a:t>The number of questions generated through our site.  This will also help us to estimate site engagement</a:t>
            </a:r>
            <a:r>
              <a:rPr lang="en-US" sz="1100" kern="0" dirty="0" smtClean="0"/>
              <a:t>.</a:t>
            </a:r>
          </a:p>
          <a:p>
            <a:endParaRPr lang="en-US" kern="0" dirty="0" smtClean="0"/>
          </a:p>
          <a:p>
            <a:endParaRPr lang="en-US" kern="0" dirty="0"/>
          </a:p>
        </p:txBody>
      </p:sp>
      <p:sp>
        <p:nvSpPr>
          <p:cNvPr id="10" name="Content Placeholder 7"/>
          <p:cNvSpPr txBox="1">
            <a:spLocks/>
          </p:cNvSpPr>
          <p:nvPr/>
        </p:nvSpPr>
        <p:spPr bwMode="auto">
          <a:xfrm>
            <a:off x="5009887" y="1103313"/>
            <a:ext cx="3845859" cy="35316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rtlCol="0" anchor="t" anchorCtr="0" compatLnSpc="1">
            <a:prstTxWarp prst="textNoShape">
              <a:avLst/>
            </a:prstTxWarp>
            <a:normAutofit lnSpcReduction="10000"/>
          </a:bodyPr>
          <a:lstStyle>
            <a:lvl1pPr marL="0" marR="0" indent="0" algn="l" defTabSz="914400" rtl="0" eaLnBrk="0" fontAlgn="base" latinLnBrk="0" hangingPunct="0">
              <a:lnSpc>
                <a:spcPct val="100000"/>
              </a:lnSpc>
              <a:spcBef>
                <a:spcPts val="800"/>
              </a:spcBef>
              <a:spcAft>
                <a:spcPct val="0"/>
              </a:spcAft>
              <a:buClrTx/>
              <a:buSzTx/>
              <a:buFontTx/>
              <a:buNone/>
              <a:tabLst/>
              <a:defRPr sz="1800" b="0" i="0">
                <a:solidFill>
                  <a:srgbClr val="AB0520"/>
                </a:solidFill>
                <a:latin typeface="Verdana"/>
                <a:ea typeface="+mn-ea"/>
                <a:cs typeface="Verdana"/>
                <a:sym typeface="Calibri" charset="0"/>
              </a:defRPr>
            </a:lvl1pPr>
            <a:lvl2pPr marL="704850" indent="-285750" algn="ctr" rtl="0" eaLnBrk="0" fontAlgn="base" hangingPunct="0">
              <a:spcBef>
                <a:spcPts val="700"/>
              </a:spcBef>
              <a:spcAft>
                <a:spcPct val="0"/>
              </a:spcAft>
              <a:buClr>
                <a:srgbClr val="BE0B34"/>
              </a:buClr>
              <a:buFont typeface="Arial"/>
              <a:buChar char="•"/>
              <a:defRPr sz="1600">
                <a:solidFill>
                  <a:srgbClr val="6F868D"/>
                </a:solidFill>
                <a:latin typeface="Verdana"/>
                <a:ea typeface="+mn-ea"/>
                <a:cs typeface="Verdana"/>
                <a:sym typeface="Calibri" charset="0"/>
              </a:defRPr>
            </a:lvl2pPr>
            <a:lvl3pPr marL="1047750" indent="-171450" algn="ctr" rtl="0" eaLnBrk="0" fontAlgn="base" hangingPunct="0">
              <a:spcBef>
                <a:spcPts val="600"/>
              </a:spcBef>
              <a:spcAft>
                <a:spcPct val="0"/>
              </a:spcAft>
              <a:buClr>
                <a:srgbClr val="BE0B34"/>
              </a:buClr>
              <a:buFont typeface="Arial"/>
              <a:buChar char="•"/>
              <a:defRPr sz="1200">
                <a:solidFill>
                  <a:srgbClr val="6F868D"/>
                </a:solidFill>
                <a:latin typeface="Verdana"/>
                <a:ea typeface="+mn-ea"/>
                <a:cs typeface="Verdana"/>
                <a:sym typeface="Calibri" charset="0"/>
              </a:defRPr>
            </a:lvl3pPr>
            <a:lvl4pPr marL="15049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4pPr>
            <a:lvl5pPr marL="1962150" indent="-171450" algn="ctr" rtl="0" eaLnBrk="0" fontAlgn="base" hangingPunct="0">
              <a:spcBef>
                <a:spcPts val="500"/>
              </a:spcBef>
              <a:spcAft>
                <a:spcPct val="0"/>
              </a:spcAft>
              <a:buClr>
                <a:srgbClr val="BE0B34"/>
              </a:buClr>
              <a:buFont typeface="Arial"/>
              <a:buChar char="•"/>
              <a:defRPr sz="1200">
                <a:solidFill>
                  <a:srgbClr val="6F868D"/>
                </a:solidFill>
                <a:latin typeface="Verdana"/>
                <a:ea typeface="+mn-ea"/>
                <a:cs typeface="Verdana"/>
                <a:sym typeface="Calibri" charset="0"/>
              </a:defRPr>
            </a:lvl5pPr>
            <a:lvl6pPr marL="2247900" algn="ctr" rtl="0" fontAlgn="base">
              <a:spcBef>
                <a:spcPts val="500"/>
              </a:spcBef>
              <a:spcAft>
                <a:spcPct val="0"/>
              </a:spcAft>
              <a:defRPr sz="2000">
                <a:solidFill>
                  <a:srgbClr val="878787"/>
                </a:solidFill>
                <a:latin typeface="+mn-lt"/>
                <a:ea typeface="+mn-ea"/>
                <a:cs typeface="+mn-cs"/>
                <a:sym typeface="Calibri" charset="0"/>
              </a:defRPr>
            </a:lvl6pPr>
            <a:lvl7pPr marL="2705100" algn="ctr" rtl="0" fontAlgn="base">
              <a:spcBef>
                <a:spcPts val="500"/>
              </a:spcBef>
              <a:spcAft>
                <a:spcPct val="0"/>
              </a:spcAft>
              <a:defRPr sz="2000">
                <a:solidFill>
                  <a:srgbClr val="878787"/>
                </a:solidFill>
                <a:latin typeface="+mn-lt"/>
                <a:ea typeface="+mn-ea"/>
                <a:cs typeface="+mn-cs"/>
                <a:sym typeface="Calibri" charset="0"/>
              </a:defRPr>
            </a:lvl7pPr>
            <a:lvl8pPr marL="3162300" algn="ctr" rtl="0" fontAlgn="base">
              <a:spcBef>
                <a:spcPts val="500"/>
              </a:spcBef>
              <a:spcAft>
                <a:spcPct val="0"/>
              </a:spcAft>
              <a:defRPr sz="2000">
                <a:solidFill>
                  <a:srgbClr val="878787"/>
                </a:solidFill>
                <a:latin typeface="+mn-lt"/>
                <a:ea typeface="+mn-ea"/>
                <a:cs typeface="+mn-cs"/>
                <a:sym typeface="Calibri" charset="0"/>
              </a:defRPr>
            </a:lvl8pPr>
            <a:lvl9pPr marL="3619500" algn="ctr" rtl="0" fontAlgn="base">
              <a:spcBef>
                <a:spcPts val="500"/>
              </a:spcBef>
              <a:spcAft>
                <a:spcPct val="0"/>
              </a:spcAft>
              <a:defRPr sz="2000">
                <a:solidFill>
                  <a:srgbClr val="878787"/>
                </a:solidFill>
                <a:latin typeface="+mn-lt"/>
                <a:ea typeface="+mn-ea"/>
                <a:cs typeface="+mn-cs"/>
                <a:sym typeface="Calibri" charset="0"/>
              </a:defRPr>
            </a:lvl9pPr>
          </a:lstStyle>
          <a:p>
            <a:r>
              <a:rPr lang="en-US" kern="0" dirty="0" smtClean="0"/>
              <a:t>What KPIs will we analyze?</a:t>
            </a:r>
            <a:endParaRPr lang="en-US" kern="0" dirty="0"/>
          </a:p>
        </p:txBody>
      </p:sp>
    </p:spTree>
    <p:extLst>
      <p:ext uri="{BB962C8B-B14F-4D97-AF65-F5344CB8AC3E}">
        <p14:creationId xmlns:p14="http://schemas.microsoft.com/office/powerpoint/2010/main" val="90002574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 Title Slide">
  <a:themeElements>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 Title Slide">
      <a:majorFont>
        <a:latin typeface="Calibri"/>
        <a:ea typeface="ヒラギノ角ゴ ProN W3"/>
        <a:cs typeface="ヒラギノ角ゴ ProN W3"/>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txDef>
      <a:spPr bwMode="auto">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 xmlns:ma14="http://schemas.microsoft.com/office/mac/drawingml/2011/main" val="1"/>
          </a:ext>
        </a:extLst>
      </a:spPr>
      <a:bodyPr vert="horz" wrap="square" lIns="38100" tIns="38100" rIns="38100" bIns="38100" numCol="1" anchor="ctr" anchorCtr="0" compatLnSpc="1">
        <a:prstTxWarp prst="textNoShape">
          <a:avLst/>
        </a:prstTxWarp>
      </a:bodyPr>
      <a:lstStyle>
        <a:defPPr>
          <a:defRPr sz="3400" b="0" i="0" dirty="0" smtClean="0">
            <a:latin typeface="Times New Roman"/>
          </a:defRPr>
        </a:defPPr>
      </a:lstStyle>
    </a:txDef>
  </a:objectDefaults>
  <a:extraClrSchemeLst>
    <a:extraClrScheme>
      <a:clrScheme name="Default - 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3801</TotalTime>
  <Pages>0</Pages>
  <Words>1935</Words>
  <Characters>0</Characters>
  <Application>Microsoft Office PowerPoint</Application>
  <PresentationFormat>On-screen Show (16:9)</PresentationFormat>
  <Lines>0</Lines>
  <Paragraphs>282</Paragraphs>
  <Slides>11</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ＭＳ Ｐゴシック</vt:lpstr>
      <vt:lpstr>Arial</vt:lpstr>
      <vt:lpstr>Calibri</vt:lpstr>
      <vt:lpstr>Gill Sans</vt:lpstr>
      <vt:lpstr>Times New Roman</vt:lpstr>
      <vt:lpstr>Verdana</vt:lpstr>
      <vt:lpstr>ヒラギノ角ゴ ProN W3</vt:lpstr>
      <vt:lpstr>Default - Title Slide</vt:lpstr>
      <vt:lpstr>Extension Web Analysis</vt:lpstr>
      <vt:lpstr>Changes/Callouts this week For 10/29-11/4</vt:lpstr>
      <vt:lpstr>KPIs</vt:lpstr>
      <vt:lpstr>OTHER DATA</vt:lpstr>
      <vt:lpstr>OTHER DATA</vt:lpstr>
      <vt:lpstr>Plan of Attack For 10/29-11/4</vt:lpstr>
      <vt:lpstr>PowerPoint Presentation</vt:lpstr>
      <vt:lpstr>Executive Summary</vt:lpstr>
      <vt:lpstr>Key Performance Indicators (KPIs)</vt:lpstr>
      <vt:lpstr>Key Performance Indicators (KPIs)</vt:lpstr>
      <vt:lpstr>What else is being analyzed?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Love</dc:creator>
  <cp:lastModifiedBy>Rodriguez, Dominic J - (drodriguez1)</cp:lastModifiedBy>
  <cp:revision>229</cp:revision>
  <cp:lastPrinted>2014-05-13T16:42:03Z</cp:lastPrinted>
  <dcterms:modified xsi:type="dcterms:W3CDTF">2015-11-02T14:56:37Z</dcterms:modified>
</cp:coreProperties>
</file>