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462" r:id="rId2"/>
    <p:sldId id="468" r:id="rId3"/>
    <p:sldId id="467" r:id="rId4"/>
    <p:sldId id="470" r:id="rId5"/>
    <p:sldId id="471" r:id="rId6"/>
    <p:sldId id="472" r:id="rId7"/>
    <p:sldId id="473" r:id="rId8"/>
    <p:sldId id="474" r:id="rId9"/>
    <p:sldId id="475" r:id="rId10"/>
  </p:sldIdLst>
  <p:sldSz cx="9144000" cy="5143500" type="screen16x9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1">
          <p15:clr>
            <a:srgbClr val="A4A3A4"/>
          </p15:clr>
        </p15:guide>
        <p15:guide id="2" pos="2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34B"/>
    <a:srgbClr val="333333"/>
    <a:srgbClr val="AB0520"/>
    <a:srgbClr val="C8D9D8"/>
    <a:srgbClr val="6F868D"/>
    <a:srgbClr val="83B1E3"/>
    <a:srgbClr val="0686EF"/>
    <a:srgbClr val="FAD7AA"/>
    <a:srgbClr val="8BBEE2"/>
    <a:srgbClr val="BE0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11" autoAdjust="0"/>
    <p:restoredTop sz="94118" autoAdjust="0"/>
  </p:normalViewPr>
  <p:slideViewPr>
    <p:cSldViewPr snapToGrid="0">
      <p:cViewPr varScale="1">
        <p:scale>
          <a:sx n="145" d="100"/>
          <a:sy n="145" d="100"/>
        </p:scale>
        <p:origin x="390" y="108"/>
      </p:cViewPr>
      <p:guideLst>
        <p:guide orient="horz" pos="311"/>
        <p:guide pos="2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3684C-F081-544B-8C90-A5795DCABDF2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1DD33-2A06-9443-920E-9A8794B89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2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182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92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53206"/>
            <a:ext cx="7772400" cy="11017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SAMPLE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431336"/>
            <a:ext cx="6400800" cy="828662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Sample text or subtitle</a:t>
            </a:r>
            <a:endParaRPr lang="en-US" dirty="0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8CD09-1EE7-8745-AB3C-21E7A359E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46813" y="4015014"/>
            <a:ext cx="2256972" cy="1128486"/>
          </a:xfrm>
          <a:prstGeom prst="rect">
            <a:avLst/>
          </a:prstGeom>
        </p:spPr>
      </p:pic>
      <p:pic>
        <p:nvPicPr>
          <p:cNvPr id="7" name="Picture 6" descr="triangles_red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199" y="998277"/>
            <a:ext cx="606552" cy="8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6361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 smtClean="0"/>
              <a:t>SAMPLE HEADER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765443" y="1713986"/>
            <a:ext cx="3599264" cy="2971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idx="13"/>
          </p:nvPr>
        </p:nvSpPr>
        <p:spPr>
          <a:xfrm>
            <a:off x="4723271" y="1713986"/>
            <a:ext cx="3599264" cy="2971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16821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p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 smtClean="0"/>
              <a:t>SAMPLE HEADER</a:t>
            </a:r>
            <a:endParaRPr lang="en-US" dirty="0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17539-672D-2847-B799-9A2A8D95C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idx="1" hasCustomPrompt="1"/>
          </p:nvPr>
        </p:nvSpPr>
        <p:spPr>
          <a:xfrm>
            <a:off x="950387" y="2157897"/>
            <a:ext cx="3845859" cy="1418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Sample Basic Paragraph.</a:t>
            </a:r>
            <a:r>
              <a:rPr lang="en-US" baseline="0" dirty="0" smtClean="0"/>
              <a:t> </a:t>
            </a:r>
            <a:r>
              <a:rPr lang="en-US" dirty="0" smtClean="0"/>
              <a:t>This is what the text would look</a:t>
            </a:r>
            <a:r>
              <a:rPr lang="en-US" baseline="0" dirty="0" smtClean="0"/>
              <a:t> like in a paragraph. This is what the text would look like in a paragraph. This is what the text would look like.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idx="11" hasCustomPrompt="1"/>
          </p:nvPr>
        </p:nvSpPr>
        <p:spPr>
          <a:xfrm>
            <a:off x="930172" y="1817064"/>
            <a:ext cx="3845859" cy="35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i="0">
                <a:solidFill>
                  <a:srgbClr val="AB0520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PARAGRAPH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4363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aragrap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 smtClean="0"/>
              <a:t>SAMPLE HEADER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idx="1" hasCustomPrompt="1"/>
          </p:nvPr>
        </p:nvSpPr>
        <p:spPr>
          <a:xfrm>
            <a:off x="987377" y="1664663"/>
            <a:ext cx="3377331" cy="2929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Sample Basic Paragraph.</a:t>
            </a:r>
            <a:r>
              <a:rPr lang="en-US" baseline="0" dirty="0" smtClean="0"/>
              <a:t> </a:t>
            </a:r>
            <a:r>
              <a:rPr lang="en-US" dirty="0" smtClean="0"/>
              <a:t>This is what the text would look</a:t>
            </a:r>
            <a:r>
              <a:rPr lang="en-US" baseline="0" dirty="0" smtClean="0"/>
              <a:t> like in a paragraph. This is what the text would look like in a paragraph. This is what the text would look like.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idx="13" hasCustomPrompt="1"/>
          </p:nvPr>
        </p:nvSpPr>
        <p:spPr>
          <a:xfrm>
            <a:off x="4772589" y="1664663"/>
            <a:ext cx="3377331" cy="2929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Sample Basic Paragraph.</a:t>
            </a:r>
            <a:r>
              <a:rPr lang="en-US" baseline="0" dirty="0" smtClean="0"/>
              <a:t> </a:t>
            </a:r>
            <a:r>
              <a:rPr lang="en-US" dirty="0" smtClean="0"/>
              <a:t>This is what the text would look</a:t>
            </a:r>
            <a:r>
              <a:rPr lang="en-US" baseline="0" dirty="0" smtClean="0"/>
              <a:t> like in a paragraph. This is what the text would look like in a paragraph. This is what the text would look like.</a:t>
            </a:r>
            <a:endParaRPr lang="en-US" dirty="0" smtClean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29315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 smtClean="0"/>
              <a:t>SAMPLE HEADER</a:t>
            </a:r>
            <a:endParaRPr lang="en-US" dirty="0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17539-672D-2847-B799-9A2A8D95C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 bwMode="auto">
          <a:xfrm>
            <a:off x="4641547" y="1350987"/>
            <a:ext cx="3291626" cy="20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ts val="800"/>
              </a:spcBef>
              <a:spcAft>
                <a:spcPct val="0"/>
              </a:spcAft>
              <a:buNone/>
              <a:defRPr sz="2000" baseline="0">
                <a:solidFill>
                  <a:srgbClr val="FFFFFF"/>
                </a:solidFill>
                <a:latin typeface="+mn-lt"/>
                <a:ea typeface="+mn-ea"/>
                <a:cs typeface="Times New Roman"/>
                <a:sym typeface="Calibri" charset="0"/>
              </a:defRPr>
            </a:lvl1pPr>
            <a:lvl2pPr marL="457200" indent="0" algn="ctr" rtl="0" eaLnBrk="0" fontAlgn="base" hangingPunct="0">
              <a:spcBef>
                <a:spcPts val="700"/>
              </a:spcBef>
              <a:spcAft>
                <a:spcPct val="0"/>
              </a:spcAft>
              <a:buNone/>
              <a:defRPr sz="28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2pPr>
            <a:lvl3pPr marL="914400" indent="0" algn="ctr" rtl="0" eaLnBrk="0" fontAlgn="base" hangingPunct="0">
              <a:spcBef>
                <a:spcPts val="600"/>
              </a:spcBef>
              <a:spcAft>
                <a:spcPct val="0"/>
              </a:spcAft>
              <a:buNone/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3pPr>
            <a:lvl4pPr marL="1371600" indent="0" algn="ctr" rtl="0" eaLnBrk="0" fontAlgn="base" hangingPunct="0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4pPr>
            <a:lvl5pPr marL="1828800" indent="0" algn="ctr" rtl="0" eaLnBrk="0" fontAlgn="base" hangingPunct="0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5pPr>
            <a:lvl6pPr marL="22860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6pPr>
            <a:lvl7pPr marL="27432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7pPr>
            <a:lvl8pPr marL="32004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8pPr>
            <a:lvl9pPr marL="36576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9pPr>
          </a:lstStyle>
          <a:p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1209963" y="1575377"/>
            <a:ext cx="6467763" cy="1314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9441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8789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4297179"/>
            <a:ext cx="5486400" cy="400870"/>
          </a:xfrm>
        </p:spPr>
        <p:txBody>
          <a:bodyPr/>
          <a:lstStyle>
            <a:lvl1pPr marL="0" indent="0">
              <a:buNone/>
              <a:defRPr sz="1200">
                <a:solidFill>
                  <a:srgbClr val="6F868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IMAGE CAPTION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 smtClean="0"/>
              <a:t>SAMPLE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57126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Align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 algn="ctr"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 smtClean="0"/>
              <a:t>SAMPLE HEADER</a:t>
            </a:r>
            <a:endParaRPr lang="en-US" dirty="0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17539-672D-2847-B799-9A2A8D95C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idx="1" hasCustomPrompt="1"/>
          </p:nvPr>
        </p:nvSpPr>
        <p:spPr>
          <a:xfrm>
            <a:off x="679135" y="1109775"/>
            <a:ext cx="2255330" cy="2219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Sample Basic Paragraph.</a:t>
            </a:r>
            <a:r>
              <a:rPr lang="en-US" baseline="0" dirty="0" smtClean="0"/>
              <a:t> </a:t>
            </a:r>
            <a:r>
              <a:rPr lang="en-US" dirty="0" smtClean="0"/>
              <a:t>This is what the text would look</a:t>
            </a:r>
            <a:r>
              <a:rPr lang="en-US" baseline="0" dirty="0" smtClean="0"/>
              <a:t> like in a paragraph. This is what the text would look like in a paragraph. This is what the text would look like.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1"/>
          </p:nvPr>
        </p:nvSpPr>
        <p:spPr>
          <a:xfrm>
            <a:off x="3049915" y="118789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049915" y="4297179"/>
            <a:ext cx="5486400" cy="400870"/>
          </a:xfrm>
        </p:spPr>
        <p:txBody>
          <a:bodyPr/>
          <a:lstStyle>
            <a:lvl1pPr marL="0" indent="0">
              <a:buNone/>
              <a:defRPr sz="1200">
                <a:solidFill>
                  <a:srgbClr val="6F868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IMAGE CAPTION</a:t>
            </a:r>
          </a:p>
        </p:txBody>
      </p:sp>
    </p:spTree>
    <p:extLst>
      <p:ext uri="{BB962C8B-B14F-4D97-AF65-F5344CB8AC3E}">
        <p14:creationId xmlns:p14="http://schemas.microsoft.com/office/powerpoint/2010/main" val="15498629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3B0AC-9194-3147-91C1-7FC7FBA87A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21302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97025"/>
            <a:ext cx="7772400" cy="110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2914650"/>
            <a:ext cx="6400800" cy="1956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pic>
        <p:nvPicPr>
          <p:cNvPr id="8" name="Picture 7" descr="triangle_page#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118" y="4825556"/>
            <a:ext cx="575518" cy="317944"/>
          </a:xfrm>
          <a:prstGeom prst="rect">
            <a:avLst/>
          </a:prstGeom>
        </p:spPr>
      </p:pic>
      <p:sp>
        <p:nvSpPr>
          <p:cNvPr id="1027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4315389" y="4882202"/>
            <a:ext cx="505516" cy="261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  <a:latin typeface="+mn-lt"/>
                <a:ea typeface="ＭＳ Ｐゴシック" charset="0"/>
                <a:cs typeface="Calibri" charset="0"/>
                <a:sym typeface="Calibri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9pPr>
          </a:lstStyle>
          <a:p>
            <a:pPr>
              <a:defRPr/>
            </a:pPr>
            <a:fld id="{49B76813-089B-5346-A50D-90CF445FC7A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8" r:id="rId2"/>
    <p:sldLayoutId id="2147483677" r:id="rId3"/>
    <p:sldLayoutId id="2147483687" r:id="rId4"/>
    <p:sldLayoutId id="2147483678" r:id="rId5"/>
    <p:sldLayoutId id="2147483692" r:id="rId6"/>
    <p:sldLayoutId id="2147483709" r:id="rId7"/>
    <p:sldLayoutId id="2147483708" r:id="rId8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i="0">
          <a:solidFill>
            <a:srgbClr val="0C234B"/>
          </a:solidFill>
          <a:latin typeface="Verdana"/>
          <a:ea typeface="+mj-ea"/>
          <a:cs typeface="+mj-cs"/>
          <a:sym typeface="Calibri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titleStyle>
    <p:bodyStyle>
      <a:lvl1pPr marL="342900" indent="-342900" algn="ctr" rtl="0" eaLnBrk="0" fontAlgn="base" hangingPunct="0">
        <a:spcBef>
          <a:spcPts val="800"/>
        </a:spcBef>
        <a:spcAft>
          <a:spcPct val="0"/>
        </a:spcAft>
        <a:buClr>
          <a:srgbClr val="BE0B34"/>
        </a:buClr>
        <a:buFont typeface="Arial"/>
        <a:buChar char="•"/>
        <a:defRPr sz="20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1pPr>
      <a:lvl2pPr marL="704850" indent="-285750" algn="ctr" rtl="0" eaLnBrk="0" fontAlgn="base" hangingPunct="0">
        <a:spcBef>
          <a:spcPts val="700"/>
        </a:spcBef>
        <a:spcAft>
          <a:spcPct val="0"/>
        </a:spcAft>
        <a:buClr>
          <a:srgbClr val="BE0B34"/>
        </a:buClr>
        <a:buFont typeface="Arial"/>
        <a:buChar char="•"/>
        <a:defRPr sz="16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2pPr>
      <a:lvl3pPr marL="1047750" indent="-171450" algn="ctr" rtl="0" eaLnBrk="0" fontAlgn="base" hangingPunct="0">
        <a:spcBef>
          <a:spcPts val="600"/>
        </a:spcBef>
        <a:spcAft>
          <a:spcPct val="0"/>
        </a:spcAft>
        <a:buClr>
          <a:srgbClr val="BE0B34"/>
        </a:buClr>
        <a:buFont typeface="Arial"/>
        <a:buChar char="•"/>
        <a:defRPr sz="12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3pPr>
      <a:lvl4pPr marL="1504950" indent="-171450" algn="ctr" rtl="0" eaLnBrk="0" fontAlgn="base" hangingPunct="0">
        <a:spcBef>
          <a:spcPts val="500"/>
        </a:spcBef>
        <a:spcAft>
          <a:spcPct val="0"/>
        </a:spcAft>
        <a:buClr>
          <a:srgbClr val="BE0B34"/>
        </a:buClr>
        <a:buFont typeface="Arial"/>
        <a:buChar char="•"/>
        <a:defRPr sz="12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4pPr>
      <a:lvl5pPr marL="1962150" indent="-171450" algn="ctr" rtl="0" eaLnBrk="0" fontAlgn="base" hangingPunct="0">
        <a:spcBef>
          <a:spcPts val="500"/>
        </a:spcBef>
        <a:spcAft>
          <a:spcPct val="0"/>
        </a:spcAft>
        <a:buClr>
          <a:srgbClr val="BE0B34"/>
        </a:buClr>
        <a:buFont typeface="Arial"/>
        <a:buChar char="•"/>
        <a:defRPr sz="12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5pPr>
      <a:lvl6pPr marL="22479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6pPr>
      <a:lvl7pPr marL="27051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7pPr>
      <a:lvl8pPr marL="31623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8pPr>
      <a:lvl9pPr marL="36195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C234B"/>
                </a:solidFill>
              </a:rPr>
              <a:t>Extension Web Analysis</a:t>
            </a:r>
            <a:endParaRPr lang="en-US" dirty="0">
              <a:solidFill>
                <a:srgbClr val="0C234B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LOOK BACK AND AHEAD</a:t>
            </a:r>
          </a:p>
          <a:p>
            <a:r>
              <a:rPr lang="en-US" sz="1600" dirty="0" smtClean="0"/>
              <a:t>Week of 10/16-10/22 (Fri. – Thur.)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01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17539-672D-2847-B799-9A2A8D95C74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Executive Summary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65443" y="1103312"/>
            <a:ext cx="7692248" cy="3304227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en-US" sz="1400" dirty="0" smtClean="0"/>
              <a:t>This is a weekly report produced by </a:t>
            </a:r>
            <a:r>
              <a:rPr lang="en-US" sz="1400" b="1" dirty="0" smtClean="0"/>
              <a:t>Dominic Rodriguez</a:t>
            </a:r>
            <a:r>
              <a:rPr lang="en-US" sz="1400" dirty="0" smtClean="0"/>
              <a:t>, Operations Coordinator.  The data will be used to inform leadership of web/social activities as well as an input to the direction of the web/social team in Cooperative Extension.  </a:t>
            </a:r>
          </a:p>
          <a:p>
            <a:pPr marL="0" lvl="0" indent="0">
              <a:buNone/>
              <a:defRPr/>
            </a:pPr>
            <a:endParaRPr lang="en-US" sz="1400" dirty="0" smtClean="0"/>
          </a:p>
          <a:p>
            <a:pPr marL="0" lvl="0" indent="0">
              <a:buNone/>
              <a:defRPr/>
            </a:pPr>
            <a:r>
              <a:rPr lang="en-US" sz="1400" dirty="0" smtClean="0"/>
              <a:t>The report will be distributed every Monday.  CE’s web team will meet every Thursday to analyze the data and use this time to plan future web/social initiatives.  This will also be our operating mechanism to invite others to understand their programs and create campaigns to promote them.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001510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Performance Indicators (KPIs)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97800" y="1444146"/>
            <a:ext cx="3870518" cy="1756254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 smtClean="0"/>
              <a:t>A Key Performance Indicator (KPI) is a measurable value that demonstrates how effectively a unit is achieving a key operational outcome.  We use these metrics to evaluate success at reaching targets and they help to dictate where we need to focus.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1"/>
          </p:nvPr>
        </p:nvSpPr>
        <p:spPr>
          <a:xfrm>
            <a:off x="377585" y="1103313"/>
            <a:ext cx="3845859" cy="35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What is a KPI?</a:t>
            </a:r>
            <a:endParaRPr lang="en-US" dirty="0"/>
          </a:p>
        </p:txBody>
      </p:sp>
      <p:sp>
        <p:nvSpPr>
          <p:cNvPr id="9" name="Content Placeholder 6"/>
          <p:cNvSpPr txBox="1">
            <a:spLocks/>
          </p:cNvSpPr>
          <p:nvPr/>
        </p:nvSpPr>
        <p:spPr bwMode="auto">
          <a:xfrm>
            <a:off x="5030102" y="1444145"/>
            <a:ext cx="3870518" cy="3173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1pPr>
            <a:lvl2pPr marL="704850" indent="-285750" algn="ctr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BE0B34"/>
              </a:buClr>
              <a:buFont typeface="Arial"/>
              <a:buChar char="•"/>
              <a:defRPr sz="160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2pPr>
            <a:lvl3pPr marL="1047750" indent="-171450" algn="ctr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BE0B34"/>
              </a:buClr>
              <a:buFont typeface="Arial"/>
              <a:buChar char="•"/>
              <a:defRPr sz="120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3pPr>
            <a:lvl4pPr marL="1504950" indent="-17145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E0B34"/>
              </a:buClr>
              <a:buFont typeface="Arial"/>
              <a:buChar char="•"/>
              <a:defRPr sz="120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4pPr>
            <a:lvl5pPr marL="1962150" indent="-17145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E0B34"/>
              </a:buClr>
              <a:buFont typeface="Arial"/>
              <a:buChar char="•"/>
              <a:defRPr sz="120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5pPr>
            <a:lvl6pPr marL="2247900" algn="ctr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6pPr>
            <a:lvl7pPr marL="2705100" algn="ctr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7pPr>
            <a:lvl8pPr marL="3162300" algn="ctr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8pPr>
            <a:lvl9pPr marL="3619500" algn="ctr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9pPr>
          </a:lstStyle>
          <a:p>
            <a:pPr>
              <a:defRPr/>
            </a:pPr>
            <a:r>
              <a:rPr lang="en-US" kern="0" dirty="0" smtClean="0"/>
              <a:t>For our web and social platforms, we will measure the following KPIs: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100" b="1" kern="0" dirty="0" smtClean="0"/>
              <a:t>Sessions</a:t>
            </a:r>
            <a:r>
              <a:rPr lang="en-US" sz="1100" kern="0" dirty="0" smtClean="0"/>
              <a:t> – </a:t>
            </a:r>
            <a:r>
              <a:rPr lang="en-US" sz="1000" kern="0" dirty="0" smtClean="0"/>
              <a:t>Total number of sessions within the date range.  A session is the period of time a user is actively engaged with the website.  All usage data is associated with a session</a:t>
            </a:r>
            <a:r>
              <a:rPr lang="en-US" sz="1100" kern="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100" b="1" kern="0" dirty="0" smtClean="0"/>
              <a:t>Users</a:t>
            </a:r>
            <a:r>
              <a:rPr lang="en-US" sz="1100" kern="0" dirty="0" smtClean="0"/>
              <a:t> – </a:t>
            </a:r>
            <a:r>
              <a:rPr lang="en-US" sz="1000" kern="0" dirty="0" smtClean="0"/>
              <a:t>User that have had at least one session within the selected date range.  Includes both new and returning users</a:t>
            </a:r>
            <a:r>
              <a:rPr lang="en-US" sz="1100" kern="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100" b="1" kern="0" dirty="0" err="1" smtClean="0"/>
              <a:t>Pageviews</a:t>
            </a:r>
            <a:r>
              <a:rPr lang="en-US" sz="1100" kern="0" dirty="0" smtClean="0"/>
              <a:t> – </a:t>
            </a:r>
            <a:r>
              <a:rPr lang="en-US" sz="1000" kern="0" dirty="0" err="1" smtClean="0"/>
              <a:t>Pageviews</a:t>
            </a:r>
            <a:r>
              <a:rPr lang="en-US" sz="1000" kern="0" dirty="0" smtClean="0"/>
              <a:t> is the total number of pages viewed.  Repeated views of a single page are counted</a:t>
            </a:r>
            <a:r>
              <a:rPr lang="en-US" sz="1100" kern="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100" b="1" kern="0" dirty="0" smtClean="0"/>
              <a:t>% New Sessions </a:t>
            </a:r>
            <a:r>
              <a:rPr lang="en-US" sz="1100" kern="0" dirty="0" smtClean="0"/>
              <a:t>– </a:t>
            </a:r>
            <a:r>
              <a:rPr lang="en-US" sz="1000" kern="0" dirty="0" smtClean="0"/>
              <a:t>An estimate of the percentage of first-time visits.</a:t>
            </a:r>
            <a:endParaRPr lang="en-US" sz="1100" kern="0" dirty="0" smtClean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100" b="1" kern="0" dirty="0" smtClean="0"/>
              <a:t>Social Referrals </a:t>
            </a:r>
            <a:r>
              <a:rPr lang="en-US" sz="1100" kern="0" dirty="0" smtClean="0"/>
              <a:t>– </a:t>
            </a:r>
            <a:r>
              <a:rPr lang="en-US" sz="1000" kern="0" dirty="0" smtClean="0"/>
              <a:t>Number of sessions originated through any social network</a:t>
            </a:r>
            <a:r>
              <a:rPr lang="en-US" sz="1100" kern="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100" b="1" kern="0" dirty="0" smtClean="0"/>
              <a:t>Contact Us </a:t>
            </a:r>
            <a:r>
              <a:rPr lang="en-US" sz="1100" kern="0" dirty="0" smtClean="0"/>
              <a:t>– </a:t>
            </a:r>
            <a:r>
              <a:rPr lang="en-US" sz="1000" kern="0" dirty="0" smtClean="0"/>
              <a:t>The number of questions generated through our site.  This will also help us to estimate site engagement</a:t>
            </a:r>
            <a:r>
              <a:rPr lang="en-US" sz="1100" kern="0" dirty="0" smtClean="0"/>
              <a:t>.</a:t>
            </a:r>
          </a:p>
          <a:p>
            <a:endParaRPr lang="en-US" kern="0" dirty="0" smtClean="0"/>
          </a:p>
          <a:p>
            <a:endParaRPr lang="en-US" kern="0" dirty="0"/>
          </a:p>
        </p:txBody>
      </p:sp>
      <p:sp>
        <p:nvSpPr>
          <p:cNvPr id="10" name="Content Placeholder 7"/>
          <p:cNvSpPr txBox="1">
            <a:spLocks/>
          </p:cNvSpPr>
          <p:nvPr/>
        </p:nvSpPr>
        <p:spPr bwMode="auto">
          <a:xfrm>
            <a:off x="5009887" y="1103313"/>
            <a:ext cx="3845859" cy="35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lnSpcReduction="10000"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i="0">
                <a:solidFill>
                  <a:srgbClr val="AB0520"/>
                </a:solidFill>
                <a:latin typeface="Verdana"/>
                <a:ea typeface="+mn-ea"/>
                <a:cs typeface="Verdana"/>
                <a:sym typeface="Calibri" charset="0"/>
              </a:defRPr>
            </a:lvl1pPr>
            <a:lvl2pPr marL="704850" indent="-285750" algn="ctr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BE0B34"/>
              </a:buClr>
              <a:buFont typeface="Arial"/>
              <a:buChar char="•"/>
              <a:defRPr sz="160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2pPr>
            <a:lvl3pPr marL="1047750" indent="-171450" algn="ctr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BE0B34"/>
              </a:buClr>
              <a:buFont typeface="Arial"/>
              <a:buChar char="•"/>
              <a:defRPr sz="120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3pPr>
            <a:lvl4pPr marL="1504950" indent="-17145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E0B34"/>
              </a:buClr>
              <a:buFont typeface="Arial"/>
              <a:buChar char="•"/>
              <a:defRPr sz="120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4pPr>
            <a:lvl5pPr marL="1962150" indent="-17145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E0B34"/>
              </a:buClr>
              <a:buFont typeface="Arial"/>
              <a:buChar char="•"/>
              <a:defRPr sz="120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5pPr>
            <a:lvl6pPr marL="2247900" algn="ctr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6pPr>
            <a:lvl7pPr marL="2705100" algn="ctr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7pPr>
            <a:lvl8pPr marL="3162300" algn="ctr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8pPr>
            <a:lvl9pPr marL="3619500" algn="ctr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9pPr>
          </a:lstStyle>
          <a:p>
            <a:r>
              <a:rPr lang="en-US" kern="0" dirty="0" smtClean="0"/>
              <a:t>What KPIs will we analyze?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9000257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Performance Indicators (KPIs)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4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97800" y="1444146"/>
            <a:ext cx="3870518" cy="1756254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 smtClean="0"/>
              <a:t>A Low-Level Key Performance Indicator (KPI) is very similar to a regular KPI, but many low-level KPIs are not reported on as frequently unless a value out of the ordinary is experienced and should be followed up on.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1"/>
          </p:nvPr>
        </p:nvSpPr>
        <p:spPr>
          <a:xfrm>
            <a:off x="377585" y="1103313"/>
            <a:ext cx="3845859" cy="35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What is a Low-Level KPI?</a:t>
            </a:r>
            <a:endParaRPr lang="en-US" dirty="0"/>
          </a:p>
        </p:txBody>
      </p:sp>
      <p:sp>
        <p:nvSpPr>
          <p:cNvPr id="9" name="Content Placeholder 6"/>
          <p:cNvSpPr txBox="1">
            <a:spLocks/>
          </p:cNvSpPr>
          <p:nvPr/>
        </p:nvSpPr>
        <p:spPr bwMode="auto">
          <a:xfrm>
            <a:off x="5009887" y="1710945"/>
            <a:ext cx="3870518" cy="3173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1pPr>
            <a:lvl2pPr marL="704850" indent="-285750" algn="ctr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BE0B34"/>
              </a:buClr>
              <a:buFont typeface="Arial"/>
              <a:buChar char="•"/>
              <a:defRPr sz="160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2pPr>
            <a:lvl3pPr marL="1047750" indent="-171450" algn="ctr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BE0B34"/>
              </a:buClr>
              <a:buFont typeface="Arial"/>
              <a:buChar char="•"/>
              <a:defRPr sz="120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3pPr>
            <a:lvl4pPr marL="1504950" indent="-17145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E0B34"/>
              </a:buClr>
              <a:buFont typeface="Arial"/>
              <a:buChar char="•"/>
              <a:defRPr sz="120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4pPr>
            <a:lvl5pPr marL="1962150" indent="-17145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E0B34"/>
              </a:buClr>
              <a:buFont typeface="Arial"/>
              <a:buChar char="•"/>
              <a:defRPr sz="120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5pPr>
            <a:lvl6pPr marL="2247900" algn="ctr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6pPr>
            <a:lvl7pPr marL="2705100" algn="ctr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7pPr>
            <a:lvl8pPr marL="3162300" algn="ctr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8pPr>
            <a:lvl9pPr marL="3619500" algn="ctr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9pPr>
          </a:lstStyle>
          <a:p>
            <a:pPr>
              <a:defRPr/>
            </a:pPr>
            <a:r>
              <a:rPr lang="en-US" kern="0" dirty="0" smtClean="0"/>
              <a:t>Depending on the situation, the following low-level KPIs will be analyzed: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100" b="1" kern="0" dirty="0" smtClean="0"/>
              <a:t>Pages per Sessions </a:t>
            </a:r>
            <a:r>
              <a:rPr lang="en-US" sz="1100" kern="0" dirty="0" smtClean="0"/>
              <a:t>– </a:t>
            </a:r>
            <a:r>
              <a:rPr lang="en-US" sz="1050" kern="0" dirty="0" smtClean="0"/>
              <a:t>The average number of pages viewed per session</a:t>
            </a:r>
            <a:r>
              <a:rPr lang="en-US" sz="1100" kern="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100" b="1" kern="0" dirty="0" smtClean="0"/>
              <a:t>Average Session Duration </a:t>
            </a:r>
            <a:r>
              <a:rPr lang="en-US" sz="1100" kern="0" dirty="0" smtClean="0"/>
              <a:t>– </a:t>
            </a:r>
            <a:r>
              <a:rPr lang="en-US" sz="1050" kern="0" dirty="0" smtClean="0"/>
              <a:t>The average length of a session – usually reported in minutes</a:t>
            </a:r>
            <a:r>
              <a:rPr lang="en-US" sz="1100" kern="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100" b="1" kern="0" dirty="0" smtClean="0"/>
              <a:t>Bounce Rate (%) </a:t>
            </a:r>
            <a:r>
              <a:rPr lang="en-US" sz="1100" kern="0" dirty="0" smtClean="0"/>
              <a:t>– </a:t>
            </a:r>
            <a:r>
              <a:rPr lang="en-US" sz="1050" kern="0" dirty="0" smtClean="0"/>
              <a:t>Visits in which the person left the site from the entrance page without interacting with the page</a:t>
            </a:r>
            <a:r>
              <a:rPr lang="en-US" sz="1100" kern="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100" b="1" kern="0" dirty="0" smtClean="0"/>
              <a:t>Other</a:t>
            </a:r>
            <a:r>
              <a:rPr lang="en-US" sz="1100" kern="0" dirty="0" smtClean="0"/>
              <a:t> – </a:t>
            </a:r>
            <a:r>
              <a:rPr lang="en-US" sz="1050" kern="0" dirty="0" smtClean="0"/>
              <a:t>As we initiate more campaigns, we will compile additional KPIs to monitor the success of our efforts</a:t>
            </a:r>
            <a:r>
              <a:rPr lang="en-US" sz="1100" kern="0" dirty="0" smtClean="0"/>
              <a:t>.</a:t>
            </a:r>
          </a:p>
          <a:p>
            <a:endParaRPr lang="en-US" kern="0" dirty="0" smtClean="0"/>
          </a:p>
          <a:p>
            <a:endParaRPr lang="en-US" kern="0" dirty="0"/>
          </a:p>
        </p:txBody>
      </p:sp>
      <p:sp>
        <p:nvSpPr>
          <p:cNvPr id="10" name="Content Placeholder 7"/>
          <p:cNvSpPr txBox="1">
            <a:spLocks/>
          </p:cNvSpPr>
          <p:nvPr/>
        </p:nvSpPr>
        <p:spPr bwMode="auto">
          <a:xfrm>
            <a:off x="5009887" y="1103313"/>
            <a:ext cx="3845859" cy="35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i="0">
                <a:solidFill>
                  <a:srgbClr val="AB0520"/>
                </a:solidFill>
                <a:latin typeface="Verdana"/>
                <a:ea typeface="+mn-ea"/>
                <a:cs typeface="Verdana"/>
                <a:sym typeface="Calibri" charset="0"/>
              </a:defRPr>
            </a:lvl1pPr>
            <a:lvl2pPr marL="704850" indent="-285750" algn="ctr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BE0B34"/>
              </a:buClr>
              <a:buFont typeface="Arial"/>
              <a:buChar char="•"/>
              <a:defRPr sz="160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2pPr>
            <a:lvl3pPr marL="1047750" indent="-171450" algn="ctr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BE0B34"/>
              </a:buClr>
              <a:buFont typeface="Arial"/>
              <a:buChar char="•"/>
              <a:defRPr sz="120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3pPr>
            <a:lvl4pPr marL="1504950" indent="-17145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E0B34"/>
              </a:buClr>
              <a:buFont typeface="Arial"/>
              <a:buChar char="•"/>
              <a:defRPr sz="120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4pPr>
            <a:lvl5pPr marL="1962150" indent="-17145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E0B34"/>
              </a:buClr>
              <a:buFont typeface="Arial"/>
              <a:buChar char="•"/>
              <a:defRPr sz="1200">
                <a:solidFill>
                  <a:srgbClr val="6F868D"/>
                </a:solidFill>
                <a:latin typeface="Verdana"/>
                <a:ea typeface="+mn-ea"/>
                <a:cs typeface="Verdana"/>
                <a:sym typeface="Calibri" charset="0"/>
              </a:defRPr>
            </a:lvl5pPr>
            <a:lvl6pPr marL="2247900" algn="ctr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6pPr>
            <a:lvl7pPr marL="2705100" algn="ctr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7pPr>
            <a:lvl8pPr marL="3162300" algn="ctr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8pPr>
            <a:lvl9pPr marL="3619500" algn="ctr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9pPr>
          </a:lstStyle>
          <a:p>
            <a:r>
              <a:rPr lang="en-US" kern="0" dirty="0" smtClean="0"/>
              <a:t>What Low-Level KPIs will we analyze?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1518951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else is being analyzed?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97799" y="1444145"/>
            <a:ext cx="8059891" cy="273972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 smtClean="0"/>
              <a:t>In addition to numbers and percentages that can be measured, we will also consider the following when making decisions on our web and social strategies: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200" b="1" dirty="0" smtClean="0"/>
              <a:t>Top Pages Visited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200" b="1" dirty="0" smtClean="0"/>
              <a:t>Top Search Terms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200" b="1" dirty="0" smtClean="0"/>
              <a:t>Top Question Inquiries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200" b="1" dirty="0" smtClean="0"/>
              <a:t>Top Entry/Exit Pages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200" b="1" dirty="0" smtClean="0"/>
              <a:t>Geographical Information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200" b="1" dirty="0" smtClean="0"/>
              <a:t>Demographic Information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200" b="1" dirty="0" smtClean="0"/>
              <a:t>User Flows</a:t>
            </a:r>
            <a:endParaRPr lang="en-US" sz="1200" b="1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1"/>
          </p:nvPr>
        </p:nvSpPr>
        <p:spPr>
          <a:xfrm>
            <a:off x="377585" y="1103313"/>
            <a:ext cx="3845859" cy="35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Things outside of a metric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927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17539-672D-2847-B799-9A2A8D95C74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KPIs</a:t>
            </a:r>
            <a:endParaRPr lang="en-US" dirty="0"/>
          </a:p>
        </p:txBody>
      </p:sp>
      <p:sp>
        <p:nvSpPr>
          <p:cNvPr id="16" name="Content Placeholder 6"/>
          <p:cNvSpPr>
            <a:spLocks noGrp="1"/>
          </p:cNvSpPr>
          <p:nvPr>
            <p:ph idx="1"/>
          </p:nvPr>
        </p:nvSpPr>
        <p:spPr>
          <a:xfrm>
            <a:off x="1067399" y="884980"/>
            <a:ext cx="7001493" cy="496488"/>
          </a:xfrm>
        </p:spPr>
        <p:txBody>
          <a:bodyPr>
            <a:noAutofit/>
          </a:bodyPr>
          <a:lstStyle/>
          <a:p>
            <a:pPr marL="0" lvl="0" indent="0">
              <a:buNone/>
              <a:defRPr/>
            </a:pPr>
            <a:r>
              <a:rPr lang="en-US" sz="1150" dirty="0" smtClean="0"/>
              <a:t>Weekly data is based on a Friday through Thursday format. Monthly data is cumulative from the first of the month.  </a:t>
            </a:r>
            <a:endParaRPr lang="en-US" sz="1150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635913"/>
              </p:ext>
            </p:extLst>
          </p:nvPr>
        </p:nvGraphicFramePr>
        <p:xfrm>
          <a:off x="1067399" y="1427927"/>
          <a:ext cx="7001491" cy="2940141"/>
        </p:xfrm>
        <a:graphic>
          <a:graphicData uri="http://schemas.openxmlformats.org/drawingml/2006/table">
            <a:tbl>
              <a:tblPr/>
              <a:tblGrid>
                <a:gridCol w="1928451"/>
                <a:gridCol w="724720"/>
                <a:gridCol w="724720"/>
                <a:gridCol w="724720"/>
                <a:gridCol w="724720"/>
                <a:gridCol w="724720"/>
                <a:gridCol w="724720"/>
                <a:gridCol w="724720"/>
              </a:tblGrid>
              <a:tr h="16078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93" marR="5093" marT="50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Weekly</a:t>
                      </a:r>
                    </a:p>
                  </a:txBody>
                  <a:tcPr marL="5093" marR="5093" marT="50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Monthly</a:t>
                      </a:r>
                    </a:p>
                  </a:txBody>
                  <a:tcPr marL="5093" marR="5093" marT="50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562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39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KPIs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Current Week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Previous Week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Week-Over-Week (WOW)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Oct. 2015 Actual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Oct 2015 Projected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Oct. 2014 Actual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OCT.</a:t>
                      </a:r>
                    </a:p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  <a:r>
                        <a:rPr lang="en-US" sz="8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-over-Year</a:t>
                      </a:r>
                      <a:endParaRPr lang="en-US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528307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Sessions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en-US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number of sessions within the date range.  A session is the period of time a user is </a:t>
                      </a:r>
                      <a:r>
                        <a:rPr lang="en-US" sz="700" b="1" i="1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actively engaged</a:t>
                      </a:r>
                      <a:r>
                        <a:rPr lang="en-US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your website.  All usage data is associated with a session.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93" marR="5093" marT="5093" marB="0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3080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3197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(117)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10877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13487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12121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375623"/>
                          </a:solidFill>
                          <a:effectLst/>
                          <a:latin typeface="Calibri" panose="020F0502020204030204" pitchFamily="34" charset="0"/>
                        </a:rPr>
                        <a:t>1366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405801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Users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en-US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Users that have had at least one session within the selected date range.  Includes both new and returning users.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93" marR="5093" marT="5093" marB="0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2191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2713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(522)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9154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11351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7826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375623"/>
                          </a:solidFill>
                          <a:effectLst/>
                          <a:latin typeface="Calibri" panose="020F0502020204030204" pitchFamily="34" charset="0"/>
                        </a:rPr>
                        <a:t>3525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405801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Pageviews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en-US" sz="7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Pageviews</a:t>
                      </a:r>
                      <a:r>
                        <a:rPr lang="en-US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is the total number of pages viewed.  Repeated views of a single page are counted.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93" marR="5093" marT="5093" marB="0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9241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9000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31988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39665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37801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375623"/>
                          </a:solidFill>
                          <a:effectLst/>
                          <a:latin typeface="Calibri" panose="020F0502020204030204" pitchFamily="34" charset="0"/>
                        </a:rPr>
                        <a:t>1864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283294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New Sessions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en-US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 estimate of the percentage of first-time visits.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93" marR="5093" marT="5093" marB="0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58.67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63.46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(4.79)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61.68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61.68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54.37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375623"/>
                          </a:solidFill>
                          <a:effectLst/>
                          <a:latin typeface="Calibri" panose="020F0502020204030204" pitchFamily="34" charset="0"/>
                        </a:rPr>
                        <a:t>7.31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283294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 Referrals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en-US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sessions originated through any social network.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93" marR="5093" marT="5093" marB="0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375623"/>
                          </a:solidFill>
                          <a:effectLst/>
                          <a:latin typeface="Calibri" panose="020F0502020204030204" pitchFamily="34" charset="0"/>
                        </a:rPr>
                        <a:t>111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405801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Contact Us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en-US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number of questions generated through our site.  This will also help us to estimate site engagement.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93" marR="5093" marT="5093" marB="0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375623"/>
                          </a:solidFill>
                          <a:effectLst/>
                          <a:latin typeface="Calibri" panose="020F0502020204030204" pitchFamily="34" charset="0"/>
                        </a:rPr>
                        <a:t>11 </a:t>
                      </a:r>
                    </a:p>
                  </a:txBody>
                  <a:tcPr marL="5093" marR="5093" marT="5093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5313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93" marR="5093" marT="5093" marB="0" anchor="b">
                    <a:lnL>
                      <a:noFill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10/16-10/22</a:t>
                      </a:r>
                    </a:p>
                  </a:txBody>
                  <a:tcPr marL="5093" marR="5093" marT="5093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10/9-10/15</a:t>
                      </a:r>
                    </a:p>
                  </a:txBody>
                  <a:tcPr marL="5093" marR="5093" marT="5093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93" marR="5093" marT="5093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93" marR="5093" marT="50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93" marR="5093" marT="50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93" marR="5093" marT="50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93" marR="5093" marT="50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4892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17539-672D-2847-B799-9A2A8D95C74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DATA</a:t>
            </a:r>
            <a:endParaRPr lang="en-US" dirty="0"/>
          </a:p>
        </p:txBody>
      </p:sp>
      <p:sp>
        <p:nvSpPr>
          <p:cNvPr id="16" name="Content Placeholder 6"/>
          <p:cNvSpPr>
            <a:spLocks noGrp="1"/>
          </p:cNvSpPr>
          <p:nvPr>
            <p:ph idx="1"/>
          </p:nvPr>
        </p:nvSpPr>
        <p:spPr>
          <a:xfrm>
            <a:off x="1067398" y="733677"/>
            <a:ext cx="7001493" cy="496488"/>
          </a:xfrm>
        </p:spPr>
        <p:txBody>
          <a:bodyPr>
            <a:noAutofit/>
          </a:bodyPr>
          <a:lstStyle/>
          <a:p>
            <a:pPr marL="0" lvl="0" indent="0" algn="ctr">
              <a:buNone/>
              <a:defRPr/>
            </a:pPr>
            <a:r>
              <a:rPr lang="en-US" sz="1150" dirty="0" smtClean="0"/>
              <a:t>Top Pages Visited (excluding Landing pages)</a:t>
            </a:r>
          </a:p>
          <a:p>
            <a:pPr marL="0" lvl="0" indent="0" algn="ctr">
              <a:buNone/>
              <a:defRPr/>
            </a:pPr>
            <a:r>
              <a:rPr lang="en-US" sz="1150" dirty="0" smtClean="0"/>
              <a:t>As of 10/22/15</a:t>
            </a:r>
            <a:endParaRPr lang="en-US" sz="115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850443"/>
              </p:ext>
            </p:extLst>
          </p:nvPr>
        </p:nvGraphicFramePr>
        <p:xfrm>
          <a:off x="124957" y="1255971"/>
          <a:ext cx="2876960" cy="375688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432019"/>
                <a:gridCol w="444941"/>
              </a:tblGrid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This Week</a:t>
                      </a:r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sz="900" baseline="0" dirty="0" smtClean="0"/>
                        <a:t>Total Visits</a:t>
                      </a:r>
                      <a:endParaRPr 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B"/>
                    </a:solidFill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Search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3.87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Gardening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2.32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Publications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2.26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Master Gardeners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1.96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Page Not Found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1.74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Maricopa Master Gardeners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1.58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Employment Opportunities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1.30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About Us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1.29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Agriculture Food Safety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1.27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Pima Master Gardeners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1.10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042542"/>
              </p:ext>
            </p:extLst>
          </p:nvPr>
        </p:nvGraphicFramePr>
        <p:xfrm>
          <a:off x="3129664" y="1255971"/>
          <a:ext cx="2876960" cy="375688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432019"/>
                <a:gridCol w="444941"/>
              </a:tblGrid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This Month</a:t>
                      </a:r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sz="900" baseline="0" dirty="0" smtClean="0"/>
                        <a:t>Total Visits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B"/>
                    </a:solidFill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Search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3.93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Gardening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2.20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Publications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2.10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Page Not Found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2.00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Master Gardeners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1.95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Pima Master Gardeners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1.81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Maricopa Master Gardeners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1.55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About Us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1.39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Agriculture Food Safety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1.36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Employment Opportunities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1.24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261077"/>
              </p:ext>
            </p:extLst>
          </p:nvPr>
        </p:nvGraphicFramePr>
        <p:xfrm>
          <a:off x="6134371" y="1255971"/>
          <a:ext cx="2876960" cy="375688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432019"/>
                <a:gridCol w="444941"/>
              </a:tblGrid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This Year</a:t>
                      </a:r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% </a:t>
                      </a:r>
                      <a:r>
                        <a:rPr kumimoji="0" 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Total Visits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B"/>
                    </a:solidFill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Search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3.71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Page Not Found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2.39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Gardening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2.34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Publications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2.11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Master Gardeners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2.06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Pima Master Gardeners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1.47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About Us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1.27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Maricopa Master Gardeners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1.23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Yavapai Gardening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.87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Yavapai Master Gardeners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.80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188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17539-672D-2847-B799-9A2A8D95C74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DATA</a:t>
            </a:r>
            <a:endParaRPr lang="en-US" dirty="0"/>
          </a:p>
        </p:txBody>
      </p:sp>
      <p:sp>
        <p:nvSpPr>
          <p:cNvPr id="16" name="Content Placeholder 6"/>
          <p:cNvSpPr>
            <a:spLocks noGrp="1"/>
          </p:cNvSpPr>
          <p:nvPr>
            <p:ph idx="1"/>
          </p:nvPr>
        </p:nvSpPr>
        <p:spPr>
          <a:xfrm>
            <a:off x="1067398" y="733677"/>
            <a:ext cx="7001493" cy="496488"/>
          </a:xfrm>
        </p:spPr>
        <p:txBody>
          <a:bodyPr>
            <a:noAutofit/>
          </a:bodyPr>
          <a:lstStyle/>
          <a:p>
            <a:pPr marL="0" lvl="0" indent="0" algn="ctr">
              <a:buNone/>
              <a:defRPr/>
            </a:pPr>
            <a:r>
              <a:rPr lang="en-US" sz="1150" dirty="0" smtClean="0"/>
              <a:t>Top Search Terms</a:t>
            </a:r>
          </a:p>
          <a:p>
            <a:pPr marL="0" lvl="0" indent="0" algn="ctr">
              <a:buNone/>
              <a:defRPr/>
            </a:pPr>
            <a:r>
              <a:rPr lang="en-US" sz="1150" dirty="0" smtClean="0"/>
              <a:t>As of 10/22/15</a:t>
            </a:r>
            <a:endParaRPr lang="en-US" sz="115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5104"/>
              </p:ext>
            </p:extLst>
          </p:nvPr>
        </p:nvGraphicFramePr>
        <p:xfrm>
          <a:off x="124957" y="1255971"/>
          <a:ext cx="2876960" cy="348256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432019"/>
                <a:gridCol w="444941"/>
              </a:tblGrid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This Week</a:t>
                      </a:r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B"/>
                    </a:solidFill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Citrus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3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Plant Sale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3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Volunteer Hours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3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Apple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2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Apple Trees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2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Bermuda Grass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2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Garden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2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Grass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2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Kingman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2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Location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2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965294"/>
              </p:ext>
            </p:extLst>
          </p:nvPr>
        </p:nvGraphicFramePr>
        <p:xfrm>
          <a:off x="3129664" y="1255971"/>
          <a:ext cx="2876960" cy="348256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432019"/>
                <a:gridCol w="444941"/>
              </a:tblGrid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This Month</a:t>
                      </a:r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B"/>
                    </a:solidFill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Citrus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10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Plant Sale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10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Planting Guide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8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Master Gardener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Noxious Weeds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5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Ants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4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Bees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4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Canning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4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Grass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4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Grubs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4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502660"/>
              </p:ext>
            </p:extLst>
          </p:nvPr>
        </p:nvGraphicFramePr>
        <p:xfrm>
          <a:off x="6134371" y="1255971"/>
          <a:ext cx="2876960" cy="348256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432019"/>
                <a:gridCol w="444941"/>
              </a:tblGrid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This Year</a:t>
                      </a:r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#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B"/>
                    </a:solidFill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Citrus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101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Master Gardener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87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Bees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71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Soil</a:t>
                      </a:r>
                      <a:r>
                        <a:rPr lang="en-US" sz="1000" baseline="0" dirty="0" smtClean="0"/>
                        <a:t> Testing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71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Canning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54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Jobs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48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Trees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48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Employment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46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Planting Guide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44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Roses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41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04784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17539-672D-2847-B799-9A2A8D95C74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DATA</a:t>
            </a:r>
            <a:endParaRPr lang="en-US" dirty="0"/>
          </a:p>
        </p:txBody>
      </p:sp>
      <p:sp>
        <p:nvSpPr>
          <p:cNvPr id="16" name="Content Placeholder 6"/>
          <p:cNvSpPr>
            <a:spLocks noGrp="1"/>
          </p:cNvSpPr>
          <p:nvPr>
            <p:ph idx="1"/>
          </p:nvPr>
        </p:nvSpPr>
        <p:spPr>
          <a:xfrm>
            <a:off x="1067398" y="733677"/>
            <a:ext cx="7001493" cy="496488"/>
          </a:xfrm>
        </p:spPr>
        <p:txBody>
          <a:bodyPr>
            <a:noAutofit/>
          </a:bodyPr>
          <a:lstStyle/>
          <a:p>
            <a:pPr marL="0" lvl="0" indent="0" algn="ctr">
              <a:buNone/>
              <a:defRPr/>
            </a:pPr>
            <a:r>
              <a:rPr lang="en-US" sz="1150" dirty="0" smtClean="0"/>
              <a:t>Top Contact Us Terms</a:t>
            </a:r>
          </a:p>
          <a:p>
            <a:pPr marL="0" lvl="0" indent="0" algn="ctr">
              <a:buNone/>
              <a:defRPr/>
            </a:pPr>
            <a:r>
              <a:rPr lang="en-US" sz="1150" dirty="0" smtClean="0"/>
              <a:t>As of 10/22/15</a:t>
            </a:r>
            <a:endParaRPr lang="en-US" sz="115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725763"/>
              </p:ext>
            </p:extLst>
          </p:nvPr>
        </p:nvGraphicFramePr>
        <p:xfrm>
          <a:off x="1347542" y="1375701"/>
          <a:ext cx="2432019" cy="27432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432019"/>
              </a:tblGrid>
              <a:tr h="19761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This Week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646317"/>
              </p:ext>
            </p:extLst>
          </p:nvPr>
        </p:nvGraphicFramePr>
        <p:xfrm>
          <a:off x="5664242" y="1355289"/>
          <a:ext cx="2432019" cy="31168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432019"/>
              </a:tblGrid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This Month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737835"/>
              </p:ext>
            </p:extLst>
          </p:nvPr>
        </p:nvGraphicFramePr>
        <p:xfrm>
          <a:off x="1345869" y="3158970"/>
          <a:ext cx="2432019" cy="31168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432019"/>
              </a:tblGrid>
              <a:tr h="3116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This Year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B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530" y="3578826"/>
            <a:ext cx="4118696" cy="114117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4798" y="1792093"/>
            <a:ext cx="4118696" cy="116696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530" y="1766610"/>
            <a:ext cx="4122045" cy="1162721"/>
          </a:xfrm>
          <a:prstGeom prst="rect">
            <a:avLst/>
          </a:prstGeom>
        </p:spPr>
      </p:pic>
      <p:sp>
        <p:nvSpPr>
          <p:cNvPr id="11" name="Content Placeholder 6"/>
          <p:cNvSpPr>
            <a:spLocks noGrp="1"/>
          </p:cNvSpPr>
          <p:nvPr>
            <p:ph idx="1"/>
          </p:nvPr>
        </p:nvSpPr>
        <p:spPr>
          <a:xfrm>
            <a:off x="4820905" y="3161034"/>
            <a:ext cx="4032589" cy="1594315"/>
          </a:xfrm>
          <a:ln>
            <a:solidFill>
              <a:srgbClr val="0C234B"/>
            </a:solidFill>
          </a:ln>
        </p:spPr>
        <p:txBody>
          <a:bodyPr>
            <a:noAutofit/>
          </a:bodyPr>
          <a:lstStyle/>
          <a:p>
            <a:pPr marL="0" lvl="0" indent="0" algn="ctr">
              <a:buNone/>
              <a:defRPr/>
            </a:pPr>
            <a:r>
              <a:rPr lang="en-US" sz="1150" dirty="0" smtClean="0"/>
              <a:t>NOTE:</a:t>
            </a:r>
          </a:p>
          <a:p>
            <a:pPr marL="0" lvl="0" indent="0">
              <a:buNone/>
              <a:defRPr/>
            </a:pPr>
            <a:r>
              <a:rPr lang="en-US" sz="1150" dirty="0" smtClean="0"/>
              <a:t>These are the words used in the questions received from the web site.  The bigger the word, the more times it’s mentioned in the questions.  </a:t>
            </a:r>
          </a:p>
          <a:p>
            <a:pPr marL="0" lvl="0" indent="0">
              <a:buNone/>
              <a:defRPr/>
            </a:pPr>
            <a:r>
              <a:rPr lang="en-US" sz="1150" dirty="0" smtClean="0"/>
              <a:t>In this data set, the word “tree” appears rather large in all 3 samples, indicating that we get many tree questions submitted to us.</a:t>
            </a:r>
            <a:endParaRPr lang="en-US" sz="1150" dirty="0"/>
          </a:p>
        </p:txBody>
      </p:sp>
    </p:spTree>
    <p:extLst>
      <p:ext uri="{BB962C8B-B14F-4D97-AF65-F5344CB8AC3E}">
        <p14:creationId xmlns:p14="http://schemas.microsoft.com/office/powerpoint/2010/main" val="6127029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- Title Slide">
  <a:themeElements>
    <a:clrScheme name="Default - 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Slide">
      <a:majorFont>
        <a:latin typeface="Calibri"/>
        <a:ea typeface="ヒラギノ角ゴ ProN W3"/>
        <a:cs typeface="ヒラギノ角ゴ ProN W3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="" xmlns:a14="http://schemas.microsoft.com/office/drawing/2010/main" w="12700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  <a:ext uri="{FAA26D3D-D897-4be2-8F04-BA451C77F1D7}">
            <ma14:placeholderFlag xmlns="" xmlns:ma14="http://schemas.microsoft.com/office/mac/drawingml/2011/main" val="1"/>
          </a:ext>
        </a:extLst>
      </a:spPr>
      <a:bodyPr vert="horz" wrap="square" lIns="38100" tIns="38100" rIns="38100" bIns="38100" numCol="1" anchor="ctr" anchorCtr="0" compatLnSpc="1">
        <a:prstTxWarp prst="textNoShape">
          <a:avLst/>
        </a:prstTxWarp>
      </a:bodyPr>
      <a:lstStyle>
        <a:defPPr>
          <a:defRPr sz="3400" b="0" i="0" dirty="0" smtClean="0">
            <a:latin typeface="Times New Roman"/>
          </a:defRPr>
        </a:defPPr>
      </a:lstStyle>
    </a:txDef>
  </a:objectDefaults>
  <a:extraClrSchemeLst>
    <a:extraClrScheme>
      <a:clrScheme name="Default - 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3416</TotalTime>
  <Pages>0</Pages>
  <Words>1032</Words>
  <Characters>0</Characters>
  <Application>Microsoft Office PowerPoint</Application>
  <PresentationFormat>On-screen Show (16:9)</PresentationFormat>
  <Lines>0</Lines>
  <Paragraphs>257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Calibri</vt:lpstr>
      <vt:lpstr>Gill Sans</vt:lpstr>
      <vt:lpstr>Times New Roman</vt:lpstr>
      <vt:lpstr>Verdana</vt:lpstr>
      <vt:lpstr>ヒラギノ角ゴ ProN W3</vt:lpstr>
      <vt:lpstr>Default - Title Slide</vt:lpstr>
      <vt:lpstr>Extension Web Analysis</vt:lpstr>
      <vt:lpstr>Executive Summary</vt:lpstr>
      <vt:lpstr>Key Performance Indicators (KPIs)</vt:lpstr>
      <vt:lpstr>Key Performance Indicators (KPIs)</vt:lpstr>
      <vt:lpstr>What else is being analyzed?</vt:lpstr>
      <vt:lpstr>KPIs</vt:lpstr>
      <vt:lpstr>OTHER DATA</vt:lpstr>
      <vt:lpstr>OTHER DATA</vt:lpstr>
      <vt:lpstr>OTHER DATA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Love</dc:creator>
  <cp:lastModifiedBy>Rodriguez, Dominic J - (drodriguez1)</cp:lastModifiedBy>
  <cp:revision>201</cp:revision>
  <cp:lastPrinted>2014-05-13T16:42:03Z</cp:lastPrinted>
  <dcterms:modified xsi:type="dcterms:W3CDTF">2015-10-27T17:08:00Z</dcterms:modified>
</cp:coreProperties>
</file>