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78" r:id="rId4"/>
    <p:sldId id="279" r:id="rId5"/>
    <p:sldId id="280" r:id="rId6"/>
    <p:sldId id="28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C8D9D8"/>
    <a:srgbClr val="AB0520"/>
    <a:srgbClr val="0C23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1262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E7487-9506-4DAF-8082-4CA586CEAF7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D962B-564F-4F99-A61C-9BBB2114B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04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US" dirty="0" smtClean="0"/>
              <a:t>SAMPLE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344319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Sample text or subtitle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2" y="5729514"/>
            <a:ext cx="2256972" cy="1128486"/>
          </a:xfrm>
          <a:prstGeom prst="rect">
            <a:avLst/>
          </a:prstGeom>
        </p:spPr>
      </p:pic>
      <p:pic>
        <p:nvPicPr>
          <p:cNvPr id="8" name="Picture 7" descr="triangles_2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723" y="1977326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20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765443" y="2240801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3"/>
          </p:nvPr>
        </p:nvSpPr>
        <p:spPr>
          <a:xfrm>
            <a:off x="4723271" y="2240801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0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smtClean="0"/>
              <a:t>SAMPLE HEADER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930172" y="2696278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1" hasCustomPrompt="1"/>
          </p:nvPr>
        </p:nvSpPr>
        <p:spPr>
          <a:xfrm>
            <a:off x="909957" y="2355445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C8D9D8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PARAGRAPH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2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smtClean="0"/>
              <a:t>SAMPLE HEADER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2003330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2003330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3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smtClean="0"/>
              <a:t>SAMPLE HEADER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2875352"/>
            <a:ext cx="6467763" cy="131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97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smtClean="0"/>
              <a:t>SAMPLE HEADER</a:t>
            </a:r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2944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938724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C8D9D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235605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843553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921673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5030957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C8D9D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79124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5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6619893"/>
            <a:ext cx="435864" cy="2407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55123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163" y="3885257"/>
            <a:ext cx="6946430" cy="1441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1576" y="6558724"/>
            <a:ext cx="3988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F1214C19-7B70-E548-A608-340680BFD9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9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rgbClr val="FFFFFF"/>
          </a:solidFill>
          <a:latin typeface="Verdana"/>
          <a:ea typeface="+mj-ea"/>
          <a:cs typeface="Verdana"/>
        </a:defRPr>
      </a:lvl1pPr>
    </p:titleStyle>
    <p:bodyStyle>
      <a:lvl1pPr marL="342900" indent="-3429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2000" kern="1200">
          <a:solidFill>
            <a:srgbClr val="FFFFFF"/>
          </a:solidFill>
          <a:latin typeface="Verdana"/>
          <a:ea typeface="+mn-ea"/>
          <a:cs typeface="Verdana"/>
        </a:defRPr>
      </a:lvl1pPr>
      <a:lvl2pPr marL="742950" indent="-28575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600" kern="1200">
          <a:solidFill>
            <a:srgbClr val="FFFFFF"/>
          </a:solidFill>
          <a:latin typeface="Verdana"/>
          <a:ea typeface="+mn-ea"/>
          <a:cs typeface="Verdana"/>
        </a:defRPr>
      </a:lvl2pPr>
      <a:lvl3pPr marL="1143000" indent="-2286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200" kern="1200">
          <a:solidFill>
            <a:srgbClr val="FFFFFF"/>
          </a:solidFill>
          <a:latin typeface="Verdana"/>
          <a:ea typeface="+mn-ea"/>
          <a:cs typeface="Verdana"/>
        </a:defRPr>
      </a:lvl3pPr>
      <a:lvl4pPr marL="1600200" indent="-2286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200" kern="1200">
          <a:solidFill>
            <a:srgbClr val="FFFFFF"/>
          </a:solidFill>
          <a:latin typeface="Verdana"/>
          <a:ea typeface="+mn-ea"/>
          <a:cs typeface="Verdana"/>
        </a:defRPr>
      </a:lvl4pPr>
      <a:lvl5pPr marL="2057400" indent="-2286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200" kern="1200">
          <a:solidFill>
            <a:srgbClr val="FFFFFF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Expectations for the CED for the Promotion and Continuing Appointment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487" y="4601094"/>
            <a:ext cx="6400800" cy="134431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Jeff Schalau</a:t>
            </a:r>
          </a:p>
          <a:p>
            <a:pPr algn="l">
              <a:lnSpc>
                <a:spcPct val="90000"/>
              </a:lnSpc>
            </a:pPr>
            <a:r>
              <a:rPr lang="en-US" altLang="en-US" dirty="0" smtClean="0">
                <a:solidFill>
                  <a:schemeClr val="bg2">
                    <a:lumMod val="75000"/>
                  </a:schemeClr>
                </a:solidFill>
              </a:rPr>
              <a:t>Agent</a:t>
            </a: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, Ag. &amp; Nat. Res.</a:t>
            </a:r>
          </a:p>
          <a:p>
            <a:pPr algn="l">
              <a:lnSpc>
                <a:spcPct val="90000"/>
              </a:lnSpc>
            </a:pP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University of Arizona Cooperative </a:t>
            </a:r>
            <a:r>
              <a:rPr lang="en-US" altLang="en-US" dirty="0" smtClean="0">
                <a:solidFill>
                  <a:schemeClr val="bg2">
                    <a:lumMod val="75000"/>
                  </a:schemeClr>
                </a:solidFill>
              </a:rPr>
              <a:t>Extension</a:t>
            </a:r>
            <a:endParaRPr lang="en-US" alt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3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Timelines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961" y="879894"/>
            <a:ext cx="8138195" cy="5609575"/>
          </a:xfrm>
        </p:spPr>
        <p:txBody>
          <a:bodyPr>
            <a:noAutofit/>
          </a:bodyPr>
          <a:lstStyle/>
          <a:p>
            <a:r>
              <a:rPr lang="en-US" sz="3200" dirty="0" smtClean="0"/>
              <a:t>Your Clock Dates rarely start at zero</a:t>
            </a:r>
          </a:p>
          <a:p>
            <a:r>
              <a:rPr lang="en-US" sz="3200" dirty="0" smtClean="0"/>
              <a:t>Understand Clock Dates and when your faculty are required to submit P &amp; CA materials at 3 years and 6 years</a:t>
            </a:r>
          </a:p>
          <a:p>
            <a:r>
              <a:rPr lang="en-US" sz="3200" dirty="0" smtClean="0"/>
              <a:t>Understand submission deadlines for 3 and 6 year reviews</a:t>
            </a:r>
          </a:p>
          <a:p>
            <a:r>
              <a:rPr lang="en-US" sz="3200" dirty="0" smtClean="0"/>
              <a:t>Use this website for P &amp; CA materials: https</a:t>
            </a:r>
            <a:r>
              <a:rPr lang="en-US" sz="3200" dirty="0"/>
              <a:t>://cals.arizona.edu/about/workplace/promotion</a:t>
            </a:r>
            <a:endParaRPr lang="en-US" sz="32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81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580" y="0"/>
            <a:ext cx="8223849" cy="1103313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Dossier Sections Prepared by CED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961" y="1259457"/>
            <a:ext cx="8138195" cy="5230012"/>
          </a:xfrm>
        </p:spPr>
        <p:txBody>
          <a:bodyPr>
            <a:noAutofit/>
          </a:bodyPr>
          <a:lstStyle/>
          <a:p>
            <a:r>
              <a:rPr lang="en-US" sz="2800" dirty="0" smtClean="0"/>
              <a:t>Section 1 – Summary Data Sheet</a:t>
            </a:r>
          </a:p>
          <a:p>
            <a:r>
              <a:rPr lang="en-US" sz="2800" dirty="0" smtClean="0"/>
              <a:t>Section 2 – Summary of Workload Assignment and Position Description</a:t>
            </a:r>
          </a:p>
          <a:p>
            <a:r>
              <a:rPr lang="en-US" sz="2800" dirty="0" smtClean="0"/>
              <a:t>Section 3 – Promotion Guidelines for Continuing Status (Boiler plate documents)</a:t>
            </a:r>
          </a:p>
          <a:p>
            <a:r>
              <a:rPr lang="en-US" sz="2800" dirty="0" smtClean="0"/>
              <a:t>Remaining Sections are prepared by candidate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582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580" y="0"/>
            <a:ext cx="8223849" cy="1103313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Outside Reviewer and Collaborator Letters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961" y="1103313"/>
            <a:ext cx="8138195" cy="5386156"/>
          </a:xfrm>
        </p:spPr>
        <p:txBody>
          <a:bodyPr>
            <a:noAutofit/>
          </a:bodyPr>
          <a:lstStyle/>
          <a:p>
            <a:r>
              <a:rPr lang="en-US" sz="2800" dirty="0" smtClean="0"/>
              <a:t>Candidate presents three names of potential reviewers (best to have a couple more names in case some are not available or conflict with CED names)</a:t>
            </a:r>
          </a:p>
          <a:p>
            <a:r>
              <a:rPr lang="en-US" sz="2800" dirty="0" smtClean="0"/>
              <a:t>CED identifies </a:t>
            </a:r>
            <a:r>
              <a:rPr lang="en-US" sz="2800" dirty="0"/>
              <a:t>three names of potential </a:t>
            </a:r>
            <a:r>
              <a:rPr lang="en-US" sz="2800" dirty="0" smtClean="0"/>
              <a:t>reviewers</a:t>
            </a:r>
          </a:p>
          <a:p>
            <a:r>
              <a:rPr lang="en-US" sz="2800" dirty="0" smtClean="0"/>
              <a:t>Candidate may also submit 1 or 2 collaborator names</a:t>
            </a:r>
          </a:p>
          <a:p>
            <a:r>
              <a:rPr lang="en-US" sz="2800" dirty="0" smtClean="0"/>
              <a:t>Ensure suggested reviewers have a similar P &amp; CA system to UA</a:t>
            </a:r>
            <a:endParaRPr lang="en-US" sz="2800" dirty="0"/>
          </a:p>
          <a:p>
            <a:r>
              <a:rPr lang="en-US" sz="2800" dirty="0" smtClean="0"/>
              <a:t>CED must keep this information confidential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141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580" y="0"/>
            <a:ext cx="8223849" cy="110331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Dossier Review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961" y="1103313"/>
            <a:ext cx="8138195" cy="5386156"/>
          </a:xfrm>
        </p:spPr>
        <p:txBody>
          <a:bodyPr>
            <a:noAutofit/>
          </a:bodyPr>
          <a:lstStyle/>
          <a:p>
            <a:r>
              <a:rPr lang="en-US" sz="2800" dirty="0" smtClean="0"/>
              <a:t>Ensure dossier formatting is consistent and correct – no spelling or grammatical errors</a:t>
            </a:r>
          </a:p>
          <a:p>
            <a:r>
              <a:rPr lang="en-US" sz="2800" dirty="0" smtClean="0"/>
              <a:t>The candidate statement can be personal and the candidate ultimately decides the final content</a:t>
            </a:r>
          </a:p>
          <a:p>
            <a:r>
              <a:rPr lang="en-US" sz="2800" dirty="0" smtClean="0"/>
              <a:t>The CV and Service and Outreach Portfolio (Sect. 8) are less personal and a candidate should be willing to adjust the documents based on feedback from experienced colleagues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31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033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Dossier Submission to Outside Reviewers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961" y="902898"/>
            <a:ext cx="8138195" cy="5586571"/>
          </a:xfrm>
        </p:spPr>
        <p:txBody>
          <a:bodyPr>
            <a:noAutofit/>
          </a:bodyPr>
          <a:lstStyle/>
          <a:p>
            <a:r>
              <a:rPr lang="en-US" sz="2800" dirty="0" smtClean="0"/>
              <a:t>Call potential reviewers/collaborators and ask if they are able to review the candidates dossier</a:t>
            </a:r>
          </a:p>
          <a:p>
            <a:r>
              <a:rPr lang="en-US" sz="2800" dirty="0" smtClean="0"/>
              <a:t>Give reviewers/collaborators adequate time to provide meaningful review</a:t>
            </a:r>
          </a:p>
          <a:p>
            <a:r>
              <a:rPr lang="en-US" sz="2800" dirty="0" smtClean="0"/>
              <a:t>You will also need a short CV and bio of reviewers/collaborators that is included in the dossier</a:t>
            </a:r>
          </a:p>
          <a:p>
            <a:r>
              <a:rPr lang="en-US" sz="2800" dirty="0" smtClean="0"/>
              <a:t>After the reviewer letters come back, CED writes a letter reflecting their assessment of the outside reviewers/collaborators</a:t>
            </a:r>
          </a:p>
          <a:p>
            <a:r>
              <a:rPr lang="en-US" sz="2800" dirty="0" smtClean="0"/>
              <a:t>Submit these materials </a:t>
            </a:r>
            <a:r>
              <a:rPr lang="en-US" sz="2800" smtClean="0"/>
              <a:t>with the </a:t>
            </a:r>
            <a:r>
              <a:rPr lang="en-US" sz="2800" dirty="0" smtClean="0"/>
              <a:t>dossier to Extension Administration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166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314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Office Theme</vt:lpstr>
      <vt:lpstr>Expectations for the CED for the Promotion and Continuing Appointment Process</vt:lpstr>
      <vt:lpstr>Timelines</vt:lpstr>
      <vt:lpstr>Dossier Sections Prepared by CED</vt:lpstr>
      <vt:lpstr>Outside Reviewer and Collaborator Letters</vt:lpstr>
      <vt:lpstr>Dossier Review</vt:lpstr>
      <vt:lpstr>Dossier Submission to Outside Reviewers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urdesign</dc:creator>
  <cp:lastModifiedBy>Evelyn</cp:lastModifiedBy>
  <cp:revision>77</cp:revision>
  <dcterms:created xsi:type="dcterms:W3CDTF">2014-09-04T21:39:25Z</dcterms:created>
  <dcterms:modified xsi:type="dcterms:W3CDTF">2017-07-01T17:44:29Z</dcterms:modified>
</cp:coreProperties>
</file>