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  <p:sldId id="260" r:id="rId6"/>
    <p:sldId id="265" r:id="rId7"/>
    <p:sldId id="264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5" autoAdjust="0"/>
    <p:restoredTop sz="94660"/>
  </p:normalViewPr>
  <p:slideViewPr>
    <p:cSldViewPr>
      <p:cViewPr varScale="1">
        <p:scale>
          <a:sx n="64" d="100"/>
          <a:sy n="64" d="100"/>
        </p:scale>
        <p:origin x="-14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999B1-1BCA-4C3F-AFC2-DCC6D79A909D}" type="datetimeFigureOut">
              <a:rPr lang="en-US" smtClean="0"/>
              <a:pPr/>
              <a:t>06/29/2017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AD3EA-4051-4581-9718-23FDF02FAD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999B1-1BCA-4C3F-AFC2-DCC6D79A909D}" type="datetimeFigureOut">
              <a:rPr lang="en-US" smtClean="0"/>
              <a:pPr/>
              <a:t>06/29/2017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AD3EA-4051-4581-9718-23FDF02FAD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999B1-1BCA-4C3F-AFC2-DCC6D79A909D}" type="datetimeFigureOut">
              <a:rPr lang="en-US" smtClean="0"/>
              <a:pPr/>
              <a:t>06/29/2017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AD3EA-4051-4581-9718-23FDF02FAD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999B1-1BCA-4C3F-AFC2-DCC6D79A909D}" type="datetimeFigureOut">
              <a:rPr lang="en-US" smtClean="0"/>
              <a:pPr/>
              <a:t>06/29/2017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AD3EA-4051-4581-9718-23FDF02FAD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999B1-1BCA-4C3F-AFC2-DCC6D79A909D}" type="datetimeFigureOut">
              <a:rPr lang="en-US" smtClean="0"/>
              <a:pPr/>
              <a:t>06/29/2017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AD3EA-4051-4581-9718-23FDF02FAD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999B1-1BCA-4C3F-AFC2-DCC6D79A909D}" type="datetimeFigureOut">
              <a:rPr lang="en-US" smtClean="0"/>
              <a:pPr/>
              <a:t>06/29/2017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AD3EA-4051-4581-9718-23FDF02FAD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999B1-1BCA-4C3F-AFC2-DCC6D79A909D}" type="datetimeFigureOut">
              <a:rPr lang="en-US" smtClean="0"/>
              <a:pPr/>
              <a:t>06/29/2017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AD3EA-4051-4581-9718-23FDF02FAD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999B1-1BCA-4C3F-AFC2-DCC6D79A909D}" type="datetimeFigureOut">
              <a:rPr lang="en-US" smtClean="0"/>
              <a:pPr/>
              <a:t>06/29/2017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AD3EA-4051-4581-9718-23FDF02FAD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999B1-1BCA-4C3F-AFC2-DCC6D79A909D}" type="datetimeFigureOut">
              <a:rPr lang="en-US" smtClean="0"/>
              <a:pPr/>
              <a:t>06/29/2017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AD3EA-4051-4581-9718-23FDF02FAD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999B1-1BCA-4C3F-AFC2-DCC6D79A909D}" type="datetimeFigureOut">
              <a:rPr lang="en-US" smtClean="0"/>
              <a:pPr/>
              <a:t>06/29/2017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AD3EA-4051-4581-9718-23FDF02FAD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999B1-1BCA-4C3F-AFC2-DCC6D79A909D}" type="datetimeFigureOut">
              <a:rPr lang="en-US" smtClean="0"/>
              <a:pPr/>
              <a:t>06/29/2017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AD3EA-4051-4581-9718-23FDF02FAD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999B1-1BCA-4C3F-AFC2-DCC6D79A909D}" type="datetimeFigureOut">
              <a:rPr lang="en-US" smtClean="0"/>
              <a:pPr/>
              <a:t>06/29/2017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3AD3EA-4051-4581-9718-23FDF02FAD4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extension.arizona.edu/faculty-review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5f4rNEsyEYY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facultyaffairs.arizona.edu/guide-promotion-process" TargetMode="External"/><Relationship Id="rId2" Type="http://schemas.openxmlformats.org/officeDocument/2006/relationships/hyperlink" Target="https://extension.arizona.edu/faculty-review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Making a Statement</a:t>
            </a:r>
            <a:r>
              <a:rPr lang="en-US" dirty="0"/>
              <a:t/>
            </a:r>
            <a:br>
              <a:rPr lang="en-US" dirty="0"/>
            </a:br>
            <a:r>
              <a:rPr lang="en-US" i="1" dirty="0" smtClean="0"/>
              <a:t>Reflect, Tell, Explain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57200" y="3886200"/>
            <a:ext cx="7772400" cy="1752600"/>
          </a:xfrm>
        </p:spPr>
        <p:txBody>
          <a:bodyPr/>
          <a:lstStyle/>
          <a:p>
            <a:r>
              <a:rPr lang="en-US" dirty="0" smtClean="0"/>
              <a:t>From the </a:t>
            </a:r>
            <a:r>
              <a:rPr lang="en-US" dirty="0" err="1" smtClean="0"/>
              <a:t>Panopto</a:t>
            </a:r>
            <a:r>
              <a:rPr lang="en-US" dirty="0" smtClean="0"/>
              <a:t> video at: </a:t>
            </a:r>
            <a:r>
              <a:rPr lang="en-US" dirty="0" smtClean="0">
                <a:hlinkClick r:id="rId2"/>
              </a:rPr>
              <a:t>https://extension.arizona.edu/faculty-review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Use your statement to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i="1" dirty="0" smtClean="0"/>
              <a:t>reflect on your work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Hit your “pause button”</a:t>
            </a:r>
          </a:p>
          <a:p>
            <a:r>
              <a:rPr lang="en-US" dirty="0" smtClean="0"/>
              <a:t>Think about how your work matters, what your accomplishments mean, and where you wish to go in the next several years</a:t>
            </a:r>
          </a:p>
          <a:p>
            <a:r>
              <a:rPr lang="en-US" dirty="0" smtClean="0"/>
              <a:t>Conceive of your service as a form of leadership and impact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Use your statement to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i="1" dirty="0" smtClean="0"/>
              <a:t>tell your story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Highlight the advances in your program of work and the recognition you have achieved</a:t>
            </a:r>
          </a:p>
          <a:p>
            <a:r>
              <a:rPr lang="en-US" dirty="0" smtClean="0"/>
              <a:t>Bridge your achievements with your departmental and college criteria</a:t>
            </a:r>
          </a:p>
          <a:p>
            <a:r>
              <a:rPr lang="en-US" dirty="0" smtClean="0"/>
              <a:t>Consider what you’re trying to accomplish, not just what the university expects of you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4582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Use your statement to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i="1" dirty="0" smtClean="0"/>
              <a:t>explain your work to a diverse audience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Remember that most readers of your statement will be non-specialists in your field </a:t>
            </a:r>
          </a:p>
          <a:p>
            <a:r>
              <a:rPr lang="en-US" dirty="0" smtClean="0"/>
              <a:t>Consider where jargon is appropriate, and where definitions and examples are helpful</a:t>
            </a:r>
          </a:p>
          <a:p>
            <a:r>
              <a:rPr lang="en-US" dirty="0" smtClean="0"/>
              <a:t>For all readers, refer to appropriate benchmarks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Wrap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Instead of considering just “what do they expect?” focus on “what am I trying to achieve?”</a:t>
            </a:r>
          </a:p>
          <a:p>
            <a:r>
              <a:rPr lang="en-US" dirty="0" smtClean="0"/>
              <a:t>Claim this moment to think about your work</a:t>
            </a:r>
          </a:p>
          <a:p>
            <a:r>
              <a:rPr lang="en-US" dirty="0" smtClean="0"/>
              <a:t>The Impact Blues: </a:t>
            </a:r>
            <a:r>
              <a:rPr lang="en-US" dirty="0" smtClean="0">
                <a:hlinkClick r:id="rId2"/>
              </a:rPr>
              <a:t>https://www.youtube.com/watch?v=5f4rNEsyEYY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Assistance with Packet and </a:t>
            </a:r>
            <a:br>
              <a:rPr lang="en-US" dirty="0" smtClean="0"/>
            </a:br>
            <a:r>
              <a:rPr lang="en-US" dirty="0" smtClean="0"/>
              <a:t>Q&amp;A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57200" y="3886200"/>
            <a:ext cx="7772400" cy="17526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https://extension.arizona.edu/faculty-review</a:t>
            </a:r>
            <a:endParaRPr lang="en-US" dirty="0" smtClean="0"/>
          </a:p>
          <a:p>
            <a:endParaRPr lang="en-US" dirty="0">
              <a:hlinkClick r:id="rId3"/>
            </a:endParaRPr>
          </a:p>
          <a:p>
            <a:r>
              <a:rPr lang="en-US" dirty="0" smtClean="0">
                <a:hlinkClick r:id="rId3"/>
              </a:rPr>
              <a:t>http://facultyaffairs.arizona.edu/guide-promotion-process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Common Problems on </a:t>
            </a:r>
            <a:br>
              <a:rPr lang="en-US" b="1" dirty="0" smtClean="0"/>
            </a:br>
            <a:r>
              <a:rPr lang="en-US" b="1" dirty="0" smtClean="0"/>
              <a:t>Promotion Dossiers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82000" cy="50292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Does the Workload Assignment describe the candidate’s duties in non-evaluative terms and has adequate details on teaching load and any split appointments?</a:t>
            </a:r>
          </a:p>
          <a:p>
            <a:r>
              <a:rPr lang="en-US" dirty="0" smtClean="0"/>
              <a:t>Were no more than half of the external reviewers suggested by the candidate, and did the process follow the required procedures and template? </a:t>
            </a:r>
            <a:endParaRPr lang="en-US" dirty="0" smtClean="0"/>
          </a:p>
          <a:p>
            <a:r>
              <a:rPr lang="en-US" dirty="0" smtClean="0"/>
              <a:t>Were any coauthors and collaborators of candidates included as external reviewers, committee members, or administrative reviewers?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254</Words>
  <Application>Microsoft Office PowerPoint</Application>
  <PresentationFormat>On-screen Show (4:3)</PresentationFormat>
  <Paragraphs>27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Making a Statement Reflect, Tell, Explain</vt:lpstr>
      <vt:lpstr>Use your statement to  reflect on your work</vt:lpstr>
      <vt:lpstr>Use your statement to  tell your story</vt:lpstr>
      <vt:lpstr>Use your statement to  explain your work to a diverse audience</vt:lpstr>
      <vt:lpstr>Wrap Up</vt:lpstr>
      <vt:lpstr>Assistance with Packet and  Q&amp;A</vt:lpstr>
      <vt:lpstr>Resources</vt:lpstr>
      <vt:lpstr>Common Problems on  Promotion Dossiers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 your statement to  reflect on your work</dc:title>
  <dc:creator>Chris Jones</dc:creator>
  <cp:lastModifiedBy>Chris Jones</cp:lastModifiedBy>
  <cp:revision>9</cp:revision>
  <dcterms:created xsi:type="dcterms:W3CDTF">2017-06-26T22:41:28Z</dcterms:created>
  <dcterms:modified xsi:type="dcterms:W3CDTF">2017-06-29T16:27:53Z</dcterms:modified>
</cp:coreProperties>
</file>