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9" r:id="rId3"/>
    <p:sldId id="265" r:id="rId4"/>
    <p:sldId id="267" r:id="rId5"/>
    <p:sldId id="268" r:id="rId6"/>
    <p:sldId id="269" r:id="rId7"/>
    <p:sldId id="275" r:id="rId8"/>
    <p:sldId id="258" r:id="rId9"/>
    <p:sldId id="276" r:id="rId10"/>
    <p:sldId id="270" r:id="rId11"/>
    <p:sldId id="271" r:id="rId12"/>
    <p:sldId id="272" r:id="rId13"/>
    <p:sldId id="262" r:id="rId14"/>
    <p:sldId id="263" r:id="rId15"/>
    <p:sldId id="261" r:id="rId16"/>
    <p:sldId id="278" r:id="rId17"/>
    <p:sldId id="273" r:id="rId18"/>
    <p:sldId id="274" r:id="rId19"/>
    <p:sldId id="264" r:id="rId20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868D"/>
    <a:srgbClr val="333333"/>
    <a:srgbClr val="C8D9D8"/>
    <a:srgbClr val="AB0520"/>
    <a:srgbClr val="0C2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48" autoAdjust="0"/>
  </p:normalViewPr>
  <p:slideViewPr>
    <p:cSldViewPr snapToGrid="0" snapToObjects="1">
      <p:cViewPr varScale="1">
        <p:scale>
          <a:sx n="129" d="100"/>
          <a:sy n="129" d="100"/>
        </p:scale>
        <p:origin x="179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B6A8FC7-9BE0-406C-B275-0B501F153229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E1DE831-227A-4CD5-AFD1-1B6804D3B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47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F3B67C1-B4CF-44CE-BFDA-B3EA6CE5217C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42DD9FB-E6C4-4285-A5E6-BEFB06616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00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List of Collaborators</a:t>
            </a:r>
          </a:p>
          <a:p>
            <a:r>
              <a:rPr lang="en-US" dirty="0"/>
              <a:t>should include all</a:t>
            </a:r>
          </a:p>
          <a:p>
            <a:r>
              <a:rPr lang="en-US" dirty="0"/>
              <a:t>individuals who have collaborated with the candidate within the </a:t>
            </a:r>
          </a:p>
          <a:p>
            <a:r>
              <a:rPr lang="en-US" dirty="0"/>
              <a:t>sixty months preceding the submission of the dossier</a:t>
            </a:r>
          </a:p>
          <a:p>
            <a:r>
              <a:rPr lang="en-US" dirty="0"/>
              <a:t>. Such collaborations include</a:t>
            </a:r>
          </a:p>
          <a:p>
            <a:r>
              <a:rPr lang="en-US" dirty="0"/>
              <a:t>coauthoring books, a</a:t>
            </a:r>
          </a:p>
          <a:p>
            <a:r>
              <a:rPr lang="en-US" dirty="0" err="1"/>
              <a:t>rticles</a:t>
            </a:r>
            <a:r>
              <a:rPr lang="en-US" dirty="0"/>
              <a:t>, </a:t>
            </a:r>
          </a:p>
          <a:p>
            <a:r>
              <a:rPr lang="en-US" dirty="0"/>
              <a:t>abstracts, papers</a:t>
            </a:r>
          </a:p>
          <a:p>
            <a:r>
              <a:rPr lang="en-US" dirty="0"/>
              <a:t>, or</a:t>
            </a:r>
          </a:p>
          <a:p>
            <a:r>
              <a:rPr lang="en-US" dirty="0"/>
              <a:t>grant</a:t>
            </a:r>
          </a:p>
          <a:p>
            <a:r>
              <a:rPr lang="en-US" dirty="0"/>
              <a:t>proposal</a:t>
            </a:r>
          </a:p>
          <a:p>
            <a:r>
              <a:rPr lang="en-US" dirty="0"/>
              <a:t>s</a:t>
            </a:r>
          </a:p>
          <a:p>
            <a:r>
              <a:rPr lang="en-US" dirty="0"/>
              <a:t>. </a:t>
            </a:r>
          </a:p>
          <a:p>
            <a:r>
              <a:rPr lang="en-US" dirty="0"/>
              <a:t>If the candidate has not collaborated with anyone in the last five years, </a:t>
            </a:r>
          </a:p>
          <a:p>
            <a:r>
              <a:rPr lang="en-US" dirty="0"/>
              <a:t>simply note that fact in the List.</a:t>
            </a:r>
          </a:p>
          <a:p>
            <a:r>
              <a:rPr lang="en-US" dirty="0"/>
              <a:t></a:t>
            </a:r>
          </a:p>
          <a:p>
            <a:r>
              <a:rPr lang="en-US" dirty="0"/>
              <a:t>Publications should be listed in </a:t>
            </a:r>
            <a:r>
              <a:rPr lang="en-US" dirty="0" err="1"/>
              <a:t>chro</a:t>
            </a:r>
            <a:endParaRPr lang="en-US" dirty="0"/>
          </a:p>
          <a:p>
            <a:r>
              <a:rPr lang="en-US" dirty="0" err="1"/>
              <a:t>nological</a:t>
            </a:r>
            <a:r>
              <a:rPr lang="en-US" dirty="0"/>
              <a:t> order.</a:t>
            </a:r>
          </a:p>
          <a:p>
            <a:r>
              <a:rPr lang="en-US" dirty="0"/>
              <a:t></a:t>
            </a:r>
          </a:p>
          <a:p>
            <a:r>
              <a:rPr lang="en-US" dirty="0"/>
              <a:t>Place an * to </a:t>
            </a:r>
          </a:p>
          <a:p>
            <a:r>
              <a:rPr lang="en-US" dirty="0"/>
              <a:t>the </a:t>
            </a:r>
          </a:p>
          <a:p>
            <a:r>
              <a:rPr lang="en-US" dirty="0"/>
              <a:t>left of </a:t>
            </a:r>
          </a:p>
          <a:p>
            <a:r>
              <a:rPr lang="en-US" dirty="0"/>
              <a:t>the </a:t>
            </a:r>
          </a:p>
          <a:p>
            <a:r>
              <a:rPr lang="en-US" dirty="0"/>
              <a:t>title of any publication substantially based on work done as a graduate </a:t>
            </a:r>
          </a:p>
          <a:p>
            <a:r>
              <a:rPr lang="en-US" dirty="0"/>
              <a:t>student.</a:t>
            </a:r>
          </a:p>
          <a:p>
            <a:r>
              <a:rPr lang="en-US" dirty="0"/>
              <a:t></a:t>
            </a:r>
          </a:p>
          <a:p>
            <a:r>
              <a:rPr lang="en-US" dirty="0"/>
              <a:t>Page numbers and all other publication data should be included.</a:t>
            </a:r>
          </a:p>
          <a:p>
            <a:r>
              <a:rPr lang="en-US" dirty="0"/>
              <a:t></a:t>
            </a:r>
          </a:p>
          <a:p>
            <a:r>
              <a:rPr lang="en-US" dirty="0"/>
              <a:t>For foreign publications, provide English translation</a:t>
            </a:r>
          </a:p>
          <a:p>
            <a:r>
              <a:rPr lang="en-US" dirty="0"/>
              <a:t>s</a:t>
            </a:r>
          </a:p>
          <a:p>
            <a:r>
              <a:rPr lang="en-US" dirty="0"/>
              <a:t>of title</a:t>
            </a:r>
          </a:p>
          <a:p>
            <a:r>
              <a:rPr lang="en-US" dirty="0"/>
              <a:t>s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</a:t>
            </a:r>
          </a:p>
          <a:p>
            <a:r>
              <a:rPr lang="en-US" dirty="0"/>
              <a:t>Peer</a:t>
            </a:r>
          </a:p>
          <a:p>
            <a:r>
              <a:rPr lang="en-US" dirty="0"/>
              <a:t>-</a:t>
            </a:r>
          </a:p>
          <a:p>
            <a:r>
              <a:rPr lang="en-US" dirty="0"/>
              <a:t>review</a:t>
            </a:r>
          </a:p>
          <a:p>
            <a:r>
              <a:rPr lang="en-US" dirty="0" err="1"/>
              <a:t>ed</a:t>
            </a:r>
            <a:r>
              <a:rPr lang="en-US" dirty="0"/>
              <a:t> publications should be </a:t>
            </a:r>
          </a:p>
          <a:p>
            <a:r>
              <a:rPr lang="en-US" dirty="0"/>
              <a:t>distinguished from proceedings and other publications.</a:t>
            </a:r>
          </a:p>
          <a:p>
            <a:r>
              <a:rPr lang="en-US" dirty="0"/>
              <a:t></a:t>
            </a:r>
          </a:p>
          <a:p>
            <a:r>
              <a:rPr lang="en-US" dirty="0"/>
              <a:t>Scholarly presentations should be limited to period in rank.</a:t>
            </a:r>
          </a:p>
          <a:p>
            <a:r>
              <a:rPr lang="en-US" dirty="0"/>
              <a:t></a:t>
            </a:r>
          </a:p>
          <a:p>
            <a:r>
              <a:rPr lang="en-US" dirty="0"/>
              <a:t>Distinguish invited from submitted presentations.</a:t>
            </a:r>
          </a:p>
          <a:p>
            <a:r>
              <a:rPr lang="en-US" dirty="0"/>
              <a:t></a:t>
            </a:r>
          </a:p>
          <a:p>
            <a:r>
              <a:rPr lang="en-US" dirty="0"/>
              <a:t>List o</a:t>
            </a:r>
          </a:p>
          <a:p>
            <a:r>
              <a:rPr lang="en-US" dirty="0" err="1"/>
              <a:t>nly</a:t>
            </a:r>
            <a:r>
              <a:rPr lang="en-US" dirty="0"/>
              <a:t> pending or </a:t>
            </a:r>
          </a:p>
          <a:p>
            <a:r>
              <a:rPr lang="en-US" dirty="0"/>
              <a:t>funded </a:t>
            </a:r>
          </a:p>
          <a:p>
            <a:r>
              <a:rPr lang="en-US" dirty="0"/>
              <a:t>grants during the </a:t>
            </a:r>
          </a:p>
          <a:p>
            <a:r>
              <a:rPr lang="en-US" dirty="0"/>
              <a:t>period in rank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</a:t>
            </a:r>
          </a:p>
          <a:p>
            <a:r>
              <a:rPr lang="en-US" dirty="0"/>
              <a:t>Grants should be organized according to source of funding (federal, industry, foundations).</a:t>
            </a:r>
          </a:p>
          <a:p>
            <a:r>
              <a:rPr lang="en-US" dirty="0"/>
              <a:t></a:t>
            </a:r>
          </a:p>
          <a:p>
            <a:r>
              <a:rPr lang="en-US" dirty="0"/>
              <a:t>Check list of collaborators to ensure it is accurate.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DD9FB-E6C4-4285-A5E6-BEFB066160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99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 smtClean="0"/>
              <a:t>*College</a:t>
            </a:r>
          </a:p>
          <a:p>
            <a:pPr defTabSz="933237">
              <a:defRPr/>
            </a:pPr>
            <a:r>
              <a:rPr lang="en-US" dirty="0" smtClean="0"/>
              <a:t>CALS Task force</a:t>
            </a:r>
          </a:p>
          <a:p>
            <a:endParaRPr lang="en-US" dirty="0" smtClean="0"/>
          </a:p>
          <a:p>
            <a:r>
              <a:rPr lang="en-US" dirty="0" smtClean="0"/>
              <a:t>*Departmental</a:t>
            </a:r>
          </a:p>
          <a:p>
            <a:r>
              <a:rPr lang="en-US" dirty="0" smtClean="0"/>
              <a:t>Intra-Extension Advisory Committee, Member, 2016-present</a:t>
            </a:r>
          </a:p>
          <a:p>
            <a:r>
              <a:rPr lang="en-US" dirty="0" smtClean="0"/>
              <a:t>Reviewer for Arizona Cooperative Extension Publications, 2 publications/42pp in 2016. </a:t>
            </a:r>
          </a:p>
          <a:p>
            <a:r>
              <a:rPr lang="en-US" dirty="0" smtClean="0"/>
              <a:t>Search and Screen Committee</a:t>
            </a:r>
          </a:p>
          <a:p>
            <a:r>
              <a:rPr lang="en-US" dirty="0" smtClean="0"/>
              <a:t>Working Groups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DD9FB-E6C4-4285-A5E6-BEFB066160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70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DD9FB-E6C4-4285-A5E6-BEFB066160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5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344319"/>
          </a:xfrm>
        </p:spPr>
        <p:txBody>
          <a:bodyPr/>
          <a:lstStyle>
            <a:lvl1pPr marL="0" indent="0" algn="ctr">
              <a:buNone/>
              <a:defRPr>
                <a:solidFill>
                  <a:srgbClr val="6F86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Sample text or subtitle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6812" y="5729514"/>
            <a:ext cx="2256972" cy="1128486"/>
          </a:xfrm>
          <a:prstGeom prst="rect">
            <a:avLst/>
          </a:prstGeom>
        </p:spPr>
      </p:pic>
      <p:pic>
        <p:nvPicPr>
          <p:cNvPr id="8" name="Picture 7" descr="triangles_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23" y="1977326"/>
            <a:ext cx="606552" cy="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0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765443" y="2240801"/>
            <a:ext cx="3599264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3"/>
          </p:nvPr>
        </p:nvSpPr>
        <p:spPr>
          <a:xfrm>
            <a:off x="4723271" y="2240801"/>
            <a:ext cx="3599264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0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85291" y="0"/>
            <a:ext cx="77724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 smtClean="0">
                <a:solidFill>
                  <a:srgbClr val="0C234B"/>
                </a:solidFill>
              </a:rPr>
              <a:t>SAMPLE HEADER</a:t>
            </a:r>
            <a:endParaRPr lang="en-US" dirty="0">
              <a:solidFill>
                <a:srgbClr val="0C234B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930172" y="2696278"/>
            <a:ext cx="3845859" cy="141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Basic Paragraph.</a:t>
            </a:r>
            <a:r>
              <a:rPr lang="en-US" baseline="0" dirty="0" smtClean="0"/>
              <a:t> </a:t>
            </a:r>
            <a:r>
              <a:rPr lang="en-US" dirty="0" smtClean="0"/>
              <a:t>This is what the text would look</a:t>
            </a:r>
            <a:r>
              <a:rPr lang="en-US" baseline="0" dirty="0" smtClean="0"/>
              <a:t> like in a paragraph. This is what the text would look like in a paragraph. This is what the text would look like.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1" hasCustomPrompt="1"/>
          </p:nvPr>
        </p:nvSpPr>
        <p:spPr>
          <a:xfrm>
            <a:off x="909957" y="2355445"/>
            <a:ext cx="3845859" cy="35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i="0">
                <a:solidFill>
                  <a:srgbClr val="AB0520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PARAGRAPH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92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85291" y="0"/>
            <a:ext cx="77724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 smtClean="0">
                <a:solidFill>
                  <a:srgbClr val="0C234B"/>
                </a:solidFill>
              </a:rPr>
              <a:t>SAMPLE HEADER</a:t>
            </a:r>
            <a:endParaRPr lang="en-US" dirty="0">
              <a:solidFill>
                <a:srgbClr val="0C234B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987377" y="2003330"/>
            <a:ext cx="3377331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Basic Paragraph.</a:t>
            </a:r>
            <a:r>
              <a:rPr lang="en-US" baseline="0" dirty="0" smtClean="0"/>
              <a:t> </a:t>
            </a:r>
            <a:r>
              <a:rPr lang="en-US" dirty="0" smtClean="0"/>
              <a:t>This is what the text would look</a:t>
            </a:r>
            <a:r>
              <a:rPr lang="en-US" baseline="0" dirty="0" smtClean="0"/>
              <a:t> like in a paragraph. This is what the text would look like in a paragraph. This is what the text would look like.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3" hasCustomPrompt="1"/>
          </p:nvPr>
        </p:nvSpPr>
        <p:spPr>
          <a:xfrm>
            <a:off x="4772589" y="2003330"/>
            <a:ext cx="3377331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Basic Paragraph.</a:t>
            </a:r>
            <a:r>
              <a:rPr lang="en-US" baseline="0" dirty="0" smtClean="0"/>
              <a:t> </a:t>
            </a:r>
            <a:r>
              <a:rPr lang="en-US" dirty="0" smtClean="0"/>
              <a:t>This is what the text would look</a:t>
            </a:r>
            <a:r>
              <a:rPr lang="en-US" baseline="0" dirty="0" smtClean="0"/>
              <a:t> like in a paragraph. This is what the text would look like in a paragraph. This is what the text would look like.</a:t>
            </a:r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23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85291" y="0"/>
            <a:ext cx="77724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 smtClean="0">
                <a:solidFill>
                  <a:srgbClr val="0C234B"/>
                </a:solidFill>
              </a:rPr>
              <a:t>SAMPLE HEADER</a:t>
            </a:r>
            <a:endParaRPr lang="en-US" dirty="0">
              <a:solidFill>
                <a:srgbClr val="0C234B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209963" y="2875352"/>
            <a:ext cx="6467763" cy="131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97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85291" y="0"/>
            <a:ext cx="77724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 smtClean="0">
                <a:solidFill>
                  <a:srgbClr val="0C234B"/>
                </a:solidFill>
              </a:rPr>
              <a:t>SAMPLE HEADER</a:t>
            </a:r>
            <a:endParaRPr lang="en-US" dirty="0">
              <a:solidFill>
                <a:srgbClr val="0C234B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2944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938724"/>
            <a:ext cx="5486400" cy="400870"/>
          </a:xfrm>
        </p:spPr>
        <p:txBody>
          <a:bodyPr/>
          <a:lstStyle>
            <a:lvl1pPr marL="0" indent="0">
              <a:buNone/>
              <a:defRPr sz="1200">
                <a:solidFill>
                  <a:srgbClr val="6F86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235605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679135" y="1843553"/>
            <a:ext cx="2255330" cy="2219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Basic Paragraph.</a:t>
            </a:r>
            <a:r>
              <a:rPr lang="en-US" baseline="0" dirty="0" smtClean="0"/>
              <a:t> </a:t>
            </a:r>
            <a:r>
              <a:rPr lang="en-US" dirty="0" smtClean="0"/>
              <a:t>This is what the text would look</a:t>
            </a:r>
            <a:r>
              <a:rPr lang="en-US" baseline="0" dirty="0" smtClean="0"/>
              <a:t> like in a paragraph. This is what the text would look like in a paragraph. This is what the text would look like.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3049915" y="1921673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049915" y="5030957"/>
            <a:ext cx="5486400" cy="400870"/>
          </a:xfrm>
        </p:spPr>
        <p:txBody>
          <a:bodyPr/>
          <a:lstStyle>
            <a:lvl1pPr marL="0" indent="0">
              <a:buNone/>
              <a:defRPr sz="1200">
                <a:solidFill>
                  <a:srgbClr val="6F86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79124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5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iangle_page#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619893"/>
            <a:ext cx="435864" cy="2407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512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163" y="3885257"/>
            <a:ext cx="6946430" cy="1441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1576" y="6558724"/>
            <a:ext cx="3988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F1214C19-7B70-E548-A608-340680BFD9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59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rgbClr val="0C234B"/>
          </a:solidFill>
          <a:latin typeface="Verdana"/>
          <a:ea typeface="+mj-ea"/>
          <a:cs typeface="Verdana"/>
        </a:defRPr>
      </a:lvl1pPr>
    </p:titleStyle>
    <p:bodyStyle>
      <a:lvl1pPr marL="342900" indent="-3429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2000" kern="1200">
          <a:solidFill>
            <a:srgbClr val="6F868D"/>
          </a:solidFill>
          <a:latin typeface="Verdana"/>
          <a:ea typeface="+mn-ea"/>
          <a:cs typeface="Verdana"/>
        </a:defRPr>
      </a:lvl1pPr>
      <a:lvl2pPr marL="742950" indent="-28575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600" kern="1200">
          <a:solidFill>
            <a:srgbClr val="6F868D"/>
          </a:solidFill>
          <a:latin typeface="Verdana"/>
          <a:ea typeface="+mn-ea"/>
          <a:cs typeface="Verdana"/>
        </a:defRPr>
      </a:lvl2pPr>
      <a:lvl3pPr marL="1143000" indent="-2286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200" kern="1200">
          <a:solidFill>
            <a:srgbClr val="6F868D"/>
          </a:solidFill>
          <a:latin typeface="Verdana"/>
          <a:ea typeface="+mn-ea"/>
          <a:cs typeface="Verdana"/>
        </a:defRPr>
      </a:lvl3pPr>
      <a:lvl4pPr marL="1600200" indent="-2286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200" kern="1200">
          <a:solidFill>
            <a:srgbClr val="6F868D"/>
          </a:solidFill>
          <a:latin typeface="Verdana"/>
          <a:ea typeface="+mn-ea"/>
          <a:cs typeface="Verdana"/>
        </a:defRPr>
      </a:lvl4pPr>
      <a:lvl5pPr marL="2057400" indent="-2286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200" kern="1200">
          <a:solidFill>
            <a:srgbClr val="6F868D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xtension.arizona.edu/faculty-review" TargetMode="External"/><Relationship Id="rId2" Type="http://schemas.openxmlformats.org/officeDocument/2006/relationships/hyperlink" Target="https://extension.arizona.edu/sites/extension.arizona.edu/files/resources/LIST%20OF%20COLLABORATORS_0.docx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University of Arizona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62171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Cooperative Extension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Promotion and Tenure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Section 4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June 2017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2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Work in Progress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442" y="1630773"/>
            <a:ext cx="6378307" cy="297173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List substantial works in progress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31645" y="331470"/>
            <a:ext cx="788670" cy="48006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532" y="2601215"/>
            <a:ext cx="5656217" cy="37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43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Media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554480"/>
            <a:ext cx="8327062" cy="475488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Web/Online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Performances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Exhibits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Shows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Recordings (videotapes) AKA DVD’s etc.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Tips-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Include citations, how to find them if online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31645" y="331470"/>
            <a:ext cx="788670" cy="48006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547" y="671512"/>
            <a:ext cx="2486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85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663" y="0"/>
            <a:ext cx="7073028" cy="11033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Conferences/Scholarly Presentations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78" y="1414940"/>
            <a:ext cx="8451668" cy="50773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Colloquia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Seminars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Symposia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Conferences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Rules-</a:t>
            </a:r>
          </a:p>
          <a:p>
            <a:pPr marL="342900" lvl="1" indent="-342900"/>
            <a:r>
              <a:rPr lang="en-US" sz="2400" dirty="0">
                <a:solidFill>
                  <a:schemeClr val="tx1"/>
                </a:solidFill>
              </a:rPr>
              <a:t>Limited to time in rank.</a:t>
            </a:r>
          </a:p>
          <a:p>
            <a:pPr marL="342900" lvl="1" indent="-342900"/>
            <a:r>
              <a:rPr lang="en-US" sz="2400" dirty="0">
                <a:solidFill>
                  <a:schemeClr val="tx1"/>
                </a:solidFill>
              </a:rPr>
              <a:t>Distinguish between invited and submitted presentations. 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Tips-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Bold presenters name (indicate this on document)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65443" y="311626"/>
            <a:ext cx="788670" cy="48006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534" y="1567134"/>
            <a:ext cx="3050503" cy="189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2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473" y="285750"/>
            <a:ext cx="7112217" cy="11033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Awarded Grants and Contracts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840751"/>
            <a:ext cx="8120380" cy="4564282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Federal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State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Industry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Private Foundation</a:t>
            </a:r>
          </a:p>
          <a:p>
            <a:pPr marL="457200" lvl="1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Rules-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List </a:t>
            </a:r>
            <a:r>
              <a:rPr lang="en-US" sz="2400" dirty="0">
                <a:solidFill>
                  <a:schemeClr val="tx1"/>
                </a:solidFill>
              </a:rPr>
              <a:t>only pending or funded grants during the period in rank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List percent effort on grant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Percent of the grant you are responsible for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Role (PI, Co-PI)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Amount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Tip-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Indicate % responsibility-Give Credit to others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137285" y="597376"/>
            <a:ext cx="788670" cy="48006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973" y="1280420"/>
            <a:ext cx="3413457" cy="225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3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9674" y="112304"/>
            <a:ext cx="7688749" cy="695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2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 of Collaborators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970497"/>
              </p:ext>
            </p:extLst>
          </p:nvPr>
        </p:nvGraphicFramePr>
        <p:xfrm>
          <a:off x="561703" y="740747"/>
          <a:ext cx="8098971" cy="5544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98971">
                  <a:extLst>
                    <a:ext uri="{9D8B030D-6E8A-4147-A177-3AD203B41FA5}">
                      <a16:colId xmlns:a16="http://schemas.microsoft.com/office/drawing/2014/main" val="3459725161"/>
                    </a:ext>
                  </a:extLst>
                </a:gridCol>
              </a:tblGrid>
              <a:tr h="55441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62985" algn="ctr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221220" algn="r"/>
                        </a:tabLs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62985" algn="ctr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221220" algn="r"/>
                        </a:tabLst>
                      </a:pPr>
                      <a:r>
                        <a:rPr lang="en-US" sz="2400" b="0" u="sng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Instructions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098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List alphabetically – last name first -- the full names of the following individuals:</a:t>
                      </a:r>
                    </a:p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098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- All co-authors on publications within the past five years, including pending publications and submissions</a:t>
                      </a:r>
                    </a:p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- All collaborators on projects within the past five years, including current and planned collaborations</a:t>
                      </a:r>
                    </a:p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- All thesis or postdoctoral advisees/advisors</a:t>
                      </a:r>
                    </a:p>
                    <a:p>
                      <a:pPr marL="142875" marR="0" indent="-142875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- All persons in your field with whom you have had a consulting/financial arrangement/other conflict-of-interest in the past five years</a:t>
                      </a:r>
                    </a:p>
                  </a:txBody>
                  <a:tcPr marL="50742" marR="5074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120926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731645" y="331470"/>
            <a:ext cx="788670" cy="48006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0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List of Collaborators Cont.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291" y="1188743"/>
            <a:ext cx="7772400" cy="5264308"/>
          </a:xfrm>
        </p:spPr>
        <p:txBody>
          <a:bodyPr>
            <a:normAutofit/>
          </a:bodyPr>
          <a:lstStyle/>
          <a:p>
            <a:pPr marL="0">
              <a:lnSpc>
                <a:spcPct val="106000"/>
              </a:lnSpc>
              <a:spcBef>
                <a:spcPts val="0"/>
              </a:spcBef>
              <a:tabLst>
                <a:tab pos="22098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Indicate </a:t>
            </a: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person’s relationship to you (Co-Author, Collaborator, etc.) </a:t>
            </a:r>
          </a:p>
          <a:p>
            <a:pPr marL="0">
              <a:lnSpc>
                <a:spcPct val="106000"/>
              </a:lnSpc>
              <a:spcBef>
                <a:spcPts val="0"/>
              </a:spcBef>
              <a:tabLst>
                <a:tab pos="22098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</a:pPr>
            <a:r>
              <a:rPr lang="en-US" sz="2400" dirty="0">
                <a:solidFill>
                  <a:schemeClr val="tx1"/>
                </a:solidFill>
              </a:rPr>
              <a:t> 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>
              <a:lnSpc>
                <a:spcPct val="106000"/>
              </a:lnSpc>
              <a:spcBef>
                <a:spcPts val="0"/>
              </a:spcBef>
              <a:tabLst>
                <a:tab pos="22098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Additional </a:t>
            </a:r>
            <a:r>
              <a:rPr lang="en-US" sz="2400" dirty="0">
                <a:solidFill>
                  <a:schemeClr val="tx1"/>
                </a:solidFill>
              </a:rPr>
              <a:t>pages may be used as necessary.</a:t>
            </a:r>
          </a:p>
          <a:p>
            <a:pPr marL="0" indent="0">
              <a:lnSpc>
                <a:spcPct val="106000"/>
              </a:lnSpc>
              <a:spcBef>
                <a:spcPts val="0"/>
              </a:spcBef>
              <a:buNone/>
              <a:tabLst>
                <a:tab pos="0" algn="r"/>
                <a:tab pos="220980" algn="l"/>
                <a:tab pos="457200" algn="l"/>
                <a:tab pos="838200" algn="l"/>
                <a:tab pos="23241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6743700" algn="r"/>
              </a:tabLst>
            </a:pPr>
            <a:r>
              <a:rPr lang="en-US" sz="2400" dirty="0">
                <a:solidFill>
                  <a:schemeClr val="tx1"/>
                </a:solidFill>
              </a:rPr>
              <a:t> </a:t>
            </a:r>
          </a:p>
          <a:p>
            <a:pPr marL="0">
              <a:lnSpc>
                <a:spcPct val="106000"/>
              </a:lnSpc>
              <a:spcBef>
                <a:spcPts val="0"/>
              </a:spcBef>
              <a:tabLst>
                <a:tab pos="0" algn="r"/>
                <a:tab pos="220980" algn="l"/>
                <a:tab pos="457200" algn="l"/>
                <a:tab pos="838200" algn="l"/>
                <a:tab pos="23241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6743700" algn="r"/>
              </a:tabLst>
            </a:pPr>
            <a:r>
              <a:rPr lang="en-US" sz="2400" dirty="0">
                <a:solidFill>
                  <a:schemeClr val="tx1"/>
                </a:solidFill>
              </a:rPr>
              <a:t>Note:  Other individuals working in the applicant's specific area are not in conflict of interest with the applicant unless those individuals fall within one of the listed categories.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91" y="5114925"/>
            <a:ext cx="7518183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36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List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3743041"/>
              </p:ext>
            </p:extLst>
          </p:nvPr>
        </p:nvGraphicFramePr>
        <p:xfrm>
          <a:off x="1860041" y="1103313"/>
          <a:ext cx="5422900" cy="5208594"/>
        </p:xfrm>
        <a:graphic>
          <a:graphicData uri="http://schemas.openxmlformats.org/drawingml/2006/table">
            <a:tbl>
              <a:tblPr firstRow="1" firstCol="1" bandRow="1"/>
              <a:tblGrid>
                <a:gridCol w="182355">
                  <a:extLst>
                    <a:ext uri="{9D8B030D-6E8A-4147-A177-3AD203B41FA5}">
                      <a16:colId xmlns:a16="http://schemas.microsoft.com/office/drawing/2014/main" val="995077452"/>
                    </a:ext>
                  </a:extLst>
                </a:gridCol>
                <a:gridCol w="100529">
                  <a:extLst>
                    <a:ext uri="{9D8B030D-6E8A-4147-A177-3AD203B41FA5}">
                      <a16:colId xmlns:a16="http://schemas.microsoft.com/office/drawing/2014/main" val="1327069977"/>
                    </a:ext>
                  </a:extLst>
                </a:gridCol>
                <a:gridCol w="1315835">
                  <a:extLst>
                    <a:ext uri="{9D8B030D-6E8A-4147-A177-3AD203B41FA5}">
                      <a16:colId xmlns:a16="http://schemas.microsoft.com/office/drawing/2014/main" val="1471097745"/>
                    </a:ext>
                  </a:extLst>
                </a:gridCol>
                <a:gridCol w="657261">
                  <a:extLst>
                    <a:ext uri="{9D8B030D-6E8A-4147-A177-3AD203B41FA5}">
                      <a16:colId xmlns:a16="http://schemas.microsoft.com/office/drawing/2014/main" val="3358356286"/>
                    </a:ext>
                  </a:extLst>
                </a:gridCol>
                <a:gridCol w="777954">
                  <a:extLst>
                    <a:ext uri="{9D8B030D-6E8A-4147-A177-3AD203B41FA5}">
                      <a16:colId xmlns:a16="http://schemas.microsoft.com/office/drawing/2014/main" val="364812585"/>
                    </a:ext>
                  </a:extLst>
                </a:gridCol>
                <a:gridCol w="646766">
                  <a:extLst>
                    <a:ext uri="{9D8B030D-6E8A-4147-A177-3AD203B41FA5}">
                      <a16:colId xmlns:a16="http://schemas.microsoft.com/office/drawing/2014/main" val="1741567318"/>
                    </a:ext>
                  </a:extLst>
                </a:gridCol>
                <a:gridCol w="1742200">
                  <a:extLst>
                    <a:ext uri="{9D8B030D-6E8A-4147-A177-3AD203B41FA5}">
                      <a16:colId xmlns:a16="http://schemas.microsoft.com/office/drawing/2014/main" val="2463910284"/>
                    </a:ext>
                  </a:extLst>
                </a:gridCol>
              </a:tblGrid>
              <a:tr h="628741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81153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6743700" algn="r"/>
                        </a:tabLs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81153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6743700" algn="r"/>
                        </a:tabLst>
                      </a:pPr>
                      <a:r>
                        <a:rPr lang="en-US" sz="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LIST OF COLLABORATORS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81153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6743700" algn="r"/>
                        </a:tabLst>
                      </a:pPr>
                      <a:r>
                        <a:rPr lang="en-US" sz="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(last five years)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979907"/>
                  </a:ext>
                </a:extLst>
              </a:tr>
              <a:tr h="2006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697" marR="39697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7" marR="39697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878486"/>
                  </a:ext>
                </a:extLst>
              </a:tr>
              <a:tr h="1706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697" marR="396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Name:  </a:t>
                      </a:r>
                    </a:p>
                  </a:txBody>
                  <a:tcPr marL="39697" marR="396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834181"/>
                  </a:ext>
                </a:extLst>
              </a:tr>
              <a:tr h="14197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62985" algn="ctr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221220" algn="r"/>
                        </a:tabLst>
                      </a:pPr>
                      <a:r>
                        <a:rPr lang="en-US" sz="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7" marR="3969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562985" algn="ctr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221220" algn="r"/>
                        </a:tabLst>
                      </a:pPr>
                      <a:r>
                        <a:rPr lang="en-US" sz="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Instructions: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marR="0" lvl="1" indent="-28575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220980" algn="l"/>
                          <a:tab pos="9144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List alphabetically – with last name first -- the full names of the following individuals: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1440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098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All co-authors on publications within the past five years, including pending publications and submissions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678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All collaborators on projects within the past five years, including current and planned collaborations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678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All thesis or postdoctoral </a:t>
                      </a:r>
                      <a:r>
                        <a:rPr lang="en-US" sz="4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advisees/advisors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678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All persons in your field with whom you have had a consulting/financial arrangement/other conflict-of-interest in the past five years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20980" algn="l"/>
                          <a:tab pos="685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Indicate the person’s relationship to you (Co-Author, Collaborator, etc.) with an “x”.  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098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098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Additional pages may be used as necessary.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r"/>
                          <a:tab pos="220980" algn="l"/>
                          <a:tab pos="457200" algn="l"/>
                          <a:tab pos="838200" algn="l"/>
                          <a:tab pos="23241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6743700" algn="r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r"/>
                          <a:tab pos="220980" algn="l"/>
                          <a:tab pos="457200" algn="l"/>
                          <a:tab pos="838200" algn="l"/>
                          <a:tab pos="23241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6743700" algn="r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Note:  Other individuals working in the applicant's specific area are not in conflict of interest with the applicant unless those individuals fall within one of the listed categories.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97" marR="3969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939412"/>
                  </a:ext>
                </a:extLst>
              </a:tr>
              <a:tr h="260501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0645438"/>
                  </a:ext>
                </a:extLst>
              </a:tr>
              <a:tr h="40937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Institution/Organization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Co-Author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Collaborator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Advisees/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Advisors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– Specify Nature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553277"/>
                  </a:ext>
                </a:extLst>
              </a:tr>
              <a:tr h="106999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1015964"/>
                  </a:ext>
                </a:extLst>
              </a:tr>
              <a:tr h="167665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3922406"/>
                  </a:ext>
                </a:extLst>
              </a:tr>
              <a:tr h="167665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131785"/>
                  </a:ext>
                </a:extLst>
              </a:tr>
              <a:tr h="167665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977116"/>
                  </a:ext>
                </a:extLst>
              </a:tr>
              <a:tr h="167665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608314"/>
                  </a:ext>
                </a:extLst>
              </a:tr>
              <a:tr h="167665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444251"/>
                  </a:ext>
                </a:extLst>
              </a:tr>
              <a:tr h="167665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40737"/>
                  </a:ext>
                </a:extLst>
              </a:tr>
              <a:tr h="167665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03272"/>
                  </a:ext>
                </a:extLst>
              </a:tr>
              <a:tr h="167665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179831"/>
                  </a:ext>
                </a:extLst>
              </a:tr>
              <a:tr h="167665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662843"/>
                  </a:ext>
                </a:extLst>
              </a:tr>
              <a:tr h="167665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714682"/>
                  </a:ext>
                </a:extLst>
              </a:tr>
              <a:tr h="167665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6340135"/>
                  </a:ext>
                </a:extLst>
              </a:tr>
              <a:tr h="167665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2438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</a:tabLst>
                      </a:pPr>
                      <a:r>
                        <a:rPr lang="en-US" sz="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28" marR="357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057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55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 Collaborator’s List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5442" y="2240800"/>
            <a:ext cx="7864207" cy="36685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Direct </a:t>
            </a:r>
            <a:r>
              <a:rPr lang="en-US" sz="2400" dirty="0"/>
              <a:t>link to the “List of Collaborators” template. </a:t>
            </a:r>
            <a:r>
              <a:rPr lang="en-US" sz="2400" dirty="0" smtClean="0"/>
              <a:t> </a:t>
            </a:r>
            <a:r>
              <a:rPr lang="en-US" sz="2400" u="sng" dirty="0">
                <a:hlinkClick r:id="rId2"/>
              </a:rPr>
              <a:t>https://extension.arizona.edu/sites/extension.arizona.edu/files/resources/LIST%20OF%20COLLABORATORS_0.docx</a:t>
            </a:r>
            <a:r>
              <a:rPr lang="en-US" sz="2400" dirty="0"/>
              <a:t> 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 smtClean="0"/>
              <a:t>Website </a:t>
            </a:r>
            <a:r>
              <a:rPr lang="en-US" sz="2400" u="sng" dirty="0">
                <a:hlinkClick r:id="rId3"/>
              </a:rPr>
              <a:t>https://</a:t>
            </a:r>
            <a:r>
              <a:rPr lang="en-US" sz="2400" u="sng" dirty="0" smtClean="0">
                <a:hlinkClick r:id="rId3"/>
              </a:rPr>
              <a:t>extension.arizona.edu/faculty-review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478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448" y="362236"/>
            <a:ext cx="8656535" cy="5038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779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50387" y="1484426"/>
            <a:ext cx="7305339" cy="49686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/>
              <a:t>Section 4 Curriculum Vitae and list of collaborators</a:t>
            </a:r>
          </a:p>
          <a:p>
            <a:pPr marL="0" indent="0">
              <a:buNone/>
              <a:defRPr/>
            </a:pPr>
            <a:endParaRPr lang="en-US" sz="3600" dirty="0" smtClean="0"/>
          </a:p>
          <a:p>
            <a:pPr lvl="2">
              <a:defRPr/>
            </a:pPr>
            <a:r>
              <a:rPr lang="en-US" sz="2800" dirty="0" smtClean="0"/>
              <a:t>What to include</a:t>
            </a:r>
          </a:p>
          <a:p>
            <a:pPr lvl="2">
              <a:defRPr/>
            </a:pPr>
            <a:r>
              <a:rPr lang="en-US" sz="2800" dirty="0" smtClean="0"/>
              <a:t>Rules </a:t>
            </a:r>
          </a:p>
          <a:p>
            <a:pPr lvl="2">
              <a:defRPr/>
            </a:pPr>
            <a:r>
              <a:rPr lang="en-US" sz="2800" dirty="0" smtClean="0"/>
              <a:t>Tips</a:t>
            </a:r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950387" y="750149"/>
            <a:ext cx="3845859" cy="3531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3200" dirty="0" smtClean="0">
                <a:solidFill>
                  <a:srgbClr val="C8D9D8"/>
                </a:solidFill>
              </a:rPr>
              <a:t>Understand:</a:t>
            </a:r>
            <a:endParaRPr lang="en-US" sz="3200" dirty="0">
              <a:solidFill>
                <a:srgbClr val="C8D9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1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442" y="884982"/>
            <a:ext cx="7772400" cy="110331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Chronology of Education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942" y="2240800"/>
            <a:ext cx="7159357" cy="381709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All colleges and universities attended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Institution, degrees and dates awarded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Title of doctoral dissertation/master’s thesis and name of director/advisor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Major field(s)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229800" y="154832"/>
            <a:ext cx="6441013" cy="730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20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6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rgbClr val="AB0520"/>
              </a:buClr>
              <a:buFont typeface="Arial"/>
              <a:buChar char="•"/>
              <a:defRPr sz="1200" kern="1200">
                <a:solidFill>
                  <a:srgbClr val="6F868D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/>
              <a:buNone/>
            </a:pPr>
            <a:r>
              <a:rPr lang="en-US" sz="3200" dirty="0" smtClean="0">
                <a:solidFill>
                  <a:srgbClr val="C8D9D8"/>
                </a:solidFill>
              </a:rPr>
              <a:t>Curriculum Vitae</a:t>
            </a:r>
            <a:endParaRPr lang="en-US" sz="3200" dirty="0">
              <a:solidFill>
                <a:srgbClr val="C8D9D8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55942" y="1196608"/>
            <a:ext cx="788670" cy="48006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43" y="5254933"/>
            <a:ext cx="2241164" cy="105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35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Honors and Awards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National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State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Local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3278778" y="1789612"/>
            <a:ext cx="5590902" cy="506838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Rules-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Limited to period in current rank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Chronological Order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Tips-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Associations-double check them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Important</a:t>
            </a:r>
          </a:p>
          <a:p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1731645" y="331470"/>
            <a:ext cx="788670" cy="48006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127" y="5212532"/>
            <a:ext cx="7325958" cy="164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99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Service/Outreach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442" y="1384300"/>
            <a:ext cx="7887068" cy="476249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Local/State Outreach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National/International Outreach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Departmental Committee (s)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College Committee (s)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University Committee (s)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Other Committees (Internal or External)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Rules-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Limited </a:t>
            </a:r>
            <a:r>
              <a:rPr lang="en-US" sz="2800" dirty="0">
                <a:solidFill>
                  <a:schemeClr val="tx1"/>
                </a:solidFill>
              </a:rPr>
              <a:t>to period in current </a:t>
            </a:r>
            <a:r>
              <a:rPr lang="en-US" sz="2800" dirty="0" smtClean="0">
                <a:solidFill>
                  <a:schemeClr val="tx1"/>
                </a:solidFill>
              </a:rPr>
              <a:t>rank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Reverse chronological order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1731645" y="331470"/>
            <a:ext cx="788670" cy="48006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5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Service ID Activity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5407" y="1103313"/>
            <a:ext cx="4892167" cy="52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54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Publications</a:t>
            </a:r>
            <a:endParaRPr lang="en-US" sz="2400" dirty="0"/>
          </a:p>
        </p:txBody>
      </p:sp>
      <p:sp>
        <p:nvSpPr>
          <p:cNvPr id="5" name="Content Placeholder 20"/>
          <p:cNvSpPr>
            <a:spLocks noGrp="1"/>
          </p:cNvSpPr>
          <p:nvPr>
            <p:ph idx="1"/>
          </p:nvPr>
        </p:nvSpPr>
        <p:spPr>
          <a:xfrm>
            <a:off x="352696" y="1434783"/>
            <a:ext cx="8307977" cy="47439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What to </a:t>
            </a:r>
            <a:r>
              <a:rPr lang="en-US" sz="2400" dirty="0" smtClean="0">
                <a:solidFill>
                  <a:schemeClr val="tx1"/>
                </a:solidFill>
              </a:rPr>
              <a:t>include in this section: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Scholarly books and monographs (distinguished scholarly works vs. textbooks)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Chapters in scholarly books and monographs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Refereed journal articles, published or accepted in final form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Electronic publication; indicate if peer-reviewed or not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Other-peer reviewed publications 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1731645" y="331470"/>
            <a:ext cx="788670" cy="48006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494" y="5158740"/>
            <a:ext cx="1986506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25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Publications</a:t>
            </a:r>
            <a:endParaRPr lang="en-US" dirty="0"/>
          </a:p>
        </p:txBody>
      </p:sp>
      <p:sp>
        <p:nvSpPr>
          <p:cNvPr id="5" name="Content Placeholder 19"/>
          <p:cNvSpPr>
            <a:spLocks noGrp="1"/>
          </p:cNvSpPr>
          <p:nvPr>
            <p:ph idx="1"/>
          </p:nvPr>
        </p:nvSpPr>
        <p:spPr>
          <a:xfrm>
            <a:off x="559560" y="1188206"/>
            <a:ext cx="8493000" cy="5372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Rules-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Published or Accepted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Chronological Order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Place an * to the left of any publication title substantially based on work done as a graduate student.</a:t>
            </a:r>
          </a:p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Page numbers and all other publication data should be included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Peer-reviewed publications should be distinguished from proceedings and other publications.</a:t>
            </a:r>
          </a:p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Scholarly presentations should be limited to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period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in rank</a:t>
            </a:r>
          </a:p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Distinguish invited from submitted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presentations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Translate Titles</a:t>
            </a:r>
          </a:p>
        </p:txBody>
      </p:sp>
    </p:spTree>
    <p:extLst>
      <p:ext uri="{BB962C8B-B14F-4D97-AF65-F5344CB8AC3E}">
        <p14:creationId xmlns:p14="http://schemas.microsoft.com/office/powerpoint/2010/main" val="27609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Tips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1416822"/>
            <a:ext cx="8412480" cy="343457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Bullet Section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Indicate % of contribution (indicate this on document)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Bold Candidates name if presented (indicate this on document)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Include complete web address, publication numbers (how to find the publication) Check them out! We will.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% responsible-Give credit where credit is due!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594" y="5046132"/>
            <a:ext cx="9177594" cy="181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42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768</Words>
  <Application>Microsoft Office PowerPoint</Application>
  <PresentationFormat>On-screen Show (4:3)</PresentationFormat>
  <Paragraphs>300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Courier New</vt:lpstr>
      <vt:lpstr>Symbol</vt:lpstr>
      <vt:lpstr>Times New Roman</vt:lpstr>
      <vt:lpstr>Verdana</vt:lpstr>
      <vt:lpstr>Office Theme</vt:lpstr>
      <vt:lpstr>University of Arizona</vt:lpstr>
      <vt:lpstr>Objectives</vt:lpstr>
      <vt:lpstr>Chronology of Education</vt:lpstr>
      <vt:lpstr>Honors and Awards</vt:lpstr>
      <vt:lpstr>Service/Outreach</vt:lpstr>
      <vt:lpstr>Service ID Activity</vt:lpstr>
      <vt:lpstr>Publications</vt:lpstr>
      <vt:lpstr>Publications</vt:lpstr>
      <vt:lpstr>Tips</vt:lpstr>
      <vt:lpstr>Work in Progress</vt:lpstr>
      <vt:lpstr>Media</vt:lpstr>
      <vt:lpstr>Conferences/Scholarly Presentations</vt:lpstr>
      <vt:lpstr>Awarded Grants and Contracts</vt:lpstr>
      <vt:lpstr>PowerPoint Presentation</vt:lpstr>
      <vt:lpstr>List of Collaborators</vt:lpstr>
      <vt:lpstr>List of Collaborators Cont.</vt:lpstr>
      <vt:lpstr>Sample List</vt:lpstr>
      <vt:lpstr>Where to find Collaborator’s List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urdesign</dc:creator>
  <cp:lastModifiedBy>Evelyn</cp:lastModifiedBy>
  <cp:revision>40</cp:revision>
  <cp:lastPrinted>2017-06-27T23:48:54Z</cp:lastPrinted>
  <dcterms:created xsi:type="dcterms:W3CDTF">2014-09-04T21:39:25Z</dcterms:created>
  <dcterms:modified xsi:type="dcterms:W3CDTF">2017-06-28T00:48:39Z</dcterms:modified>
</cp:coreProperties>
</file>