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18288000" cy="10287000"/>
  <p:notesSz cx="6858000" cy="9144000"/>
  <p:embeddedFontLst>
    <p:embeddedFont>
      <p:font typeface="Gilda Display" panose="020B0604020202020204" charset="0"/>
      <p:regular r:id="rId45"/>
    </p:embeddedFont>
    <p:embeddedFont>
      <p:font typeface="HK Grotesk" panose="020B0604020202020204" charset="0"/>
      <p:regular r:id="rId46"/>
    </p:embeddedFont>
    <p:embeddedFont>
      <p:font typeface="HK Grotesk Bold" panose="020B0604020202020204" charset="0"/>
      <p:regular r:id="rId47"/>
    </p:embeddedFont>
    <p:embeddedFont>
      <p:font typeface="HK Grotesk Italics" panose="020B0604020202020204" charset="0"/>
      <p:regular r:id="rId48"/>
    </p:embeddedFont>
    <p:embeddedFont>
      <p:font typeface="HK Grotesk Light" panose="020B0604020202020204" charset="0"/>
      <p:regular r:id="rId49"/>
    </p:embeddedFont>
    <p:embeddedFont>
      <p:font typeface="RoxboroughCF Bold" panose="020B0604020202020204" charset="0"/>
      <p:regular r:id="rId50"/>
    </p:embeddedFont>
    <p:embeddedFont>
      <p:font typeface="Telegraf 1" panose="020B0604020202020204" charset="0"/>
      <p:regular r:id="rId51"/>
    </p:embeddedFont>
    <p:embeddedFont>
      <p:font typeface="Telegraf 1 Bold" panose="020B0604020202020204" charset="0"/>
      <p:regular r:id="rId52"/>
    </p:embeddedFont>
    <p:embeddedFont>
      <p:font typeface="Telegraf 2"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9" d="100"/>
          <a:sy n="69" d="100"/>
        </p:scale>
        <p:origin x="4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19.02.2026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Only Building Connections and Exploring Perspectives courses will be eligible to carry the Civic Exploration Attribute. Civic Institutions courses are not eligible to carry the Civic Exploration Attribute. (Voted on by UWGEC 10/29/25)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delay enrolling in civics since he may earn credit for it from AP US history.  </a:t>
            </a:r>
          </a:p>
          <a:p>
            <a:endParaRPr lang="en-US"/>
          </a:p>
          <a:p>
            <a:r>
              <a:rPr lang="en-US"/>
              <a:t>second language placement until AP score comes?</a:t>
            </a:r>
          </a:p>
          <a:p>
            <a:endParaRPr lang="en-US"/>
          </a:p>
          <a:p>
            <a:r>
              <a:rPr lang="en-US"/>
              <a:t>does the student otherwise have a math placement? dual enrollment?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Degree Search recommends these for a first semester HDFS major:</a:t>
            </a:r>
          </a:p>
          <a:p>
            <a:r>
              <a:rPr lang="en-US"/>
              <a:t>-WRIT 101</a:t>
            </a:r>
          </a:p>
          <a:p>
            <a:r>
              <a:rPr lang="en-US"/>
              <a:t>-MATH 100 (UNIV 100?)</a:t>
            </a:r>
          </a:p>
          <a:p>
            <a:r>
              <a:rPr lang="en-US"/>
              <a:t>-HDFS 195</a:t>
            </a:r>
          </a:p>
          <a:p>
            <a:r>
              <a:rPr lang="en-US"/>
              <a:t>-HDFS 117</a:t>
            </a:r>
          </a:p>
          <a:p>
            <a:r>
              <a:rPr lang="en-US"/>
              <a:t>-Second Language</a:t>
            </a:r>
          </a:p>
          <a:p>
            <a:r>
              <a:rPr lang="en-US"/>
              <a:t>-UNIV 101</a:t>
            </a:r>
          </a:p>
          <a:p>
            <a:endParaRPr lang="en-US"/>
          </a:p>
          <a:p>
            <a:r>
              <a:rPr lang="en-US"/>
              <a:t>Civics might best wait until Spring 2027 or sophomore year for most course availability.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POS 115 is currently articulated as POL Dept elective and as an EP Social Scientist for the 2025-2026 catalog.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Choice of catalog policy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https://ge.arizona.edu/civics-rubric</a:t>
            </a:r>
          </a:p>
          <a:p>
            <a:endParaRPr lang="en-US"/>
          </a:p>
          <a:p>
            <a:r>
              <a:rPr lang="en-US"/>
              <a:t>Does impact US-based history and its impact on people ("origins")</a:t>
            </a:r>
          </a:p>
          <a:p>
            <a:endParaRPr lang="en-US"/>
          </a:p>
          <a:p>
            <a:r>
              <a:rPr lang="en-US"/>
              <a:t>Discussion of levels of government</a:t>
            </a:r>
          </a:p>
          <a:p>
            <a:endParaRPr lang="en-US"/>
          </a:p>
          <a:p>
            <a:r>
              <a:rPr lang="en-US"/>
              <a:t>Discusses policy making process</a:t>
            </a:r>
          </a:p>
          <a:p>
            <a:endParaRPr lang="en-US"/>
          </a:p>
          <a:p>
            <a:r>
              <a:rPr lang="en-US"/>
              <a:t>Multiple perspectives- citizens, corporations, governments</a:t>
            </a:r>
          </a:p>
          <a:p>
            <a:endParaRPr lang="en-US"/>
          </a:p>
          <a:p>
            <a:r>
              <a:rPr lang="en-US"/>
              <a:t>Value of looking at a course description vs. title.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an advising community, the work we do can help inform future policies or provide direct input into policies as they develop.  </a:t>
            </a:r>
          </a:p>
          <a:p>
            <a:endParaRPr lang="en-US"/>
          </a:p>
          <a:p>
            <a:r>
              <a:rPr lang="en-US"/>
              <a:t>Let's use the example of the recent changes to the Course Repeat Policy to frame this discussion to discuss how the changes (the "idea") made their way to policy and how advisors worked with committees to help it get there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would like to encourage your faculty to submit their courses for consideration for Spring 2027 and beyond, please do!</a:t>
            </a:r>
          </a:p>
          <a:p>
            <a:endParaRPr lang="en-US"/>
          </a:p>
          <a:p>
            <a:r>
              <a:rPr lang="en-US"/>
              <a:t>We anticipate that more courses will be approved for Civic Institutions for Spring 2027 and so students without an urgent need to complete it right away may find more options in Spring.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would like to encourage your faculty to submit their courses for consideration for Spring 2027 and beyond, please do!</a:t>
            </a:r>
          </a:p>
          <a:p>
            <a:endParaRPr lang="en-US"/>
          </a:p>
          <a:p>
            <a:r>
              <a:rPr lang="en-US"/>
              <a:t>We anticipate that more courses will be approved for Civic Institutions for Spring 2027 and so students without an urgent need to complete it right away may find more options in Spring.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would like to encourage your faculty to submit their courses for consideration for Spring 2027 and beyond, please do!</a:t>
            </a:r>
          </a:p>
          <a:p>
            <a:endParaRPr lang="en-US"/>
          </a:p>
          <a:p>
            <a:r>
              <a:rPr lang="en-US"/>
              <a:t>We anticipate that more courses will be approved for Civic Institutions for Spring 2027 and so students without an urgent need to complete it right away may find more options in Spring.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Stephanie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Stephanie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would like to encourage your faculty to submit their courses for consideration for Spring 2027 and beyond, please do!</a:t>
            </a:r>
          </a:p>
          <a:p>
            <a:endParaRPr lang="en-US"/>
          </a:p>
          <a:p>
            <a:r>
              <a:rPr lang="en-US"/>
              <a:t>We anticipate that more courses will be approved for Civic Institutions for Spring 2027 and so students without an urgent need to complete it right away may find more options in Spring.</a:t>
            </a:r>
          </a:p>
          <a:p>
            <a:endParaRPr lang="en-US"/>
          </a:p>
          <a:p>
            <a:r>
              <a:rPr lang="en-US"/>
              <a:t>Devon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Stephanie</a:t>
            </a:r>
          </a:p>
          <a:p>
            <a:endParaRPr lang="en-US"/>
          </a:p>
          <a:p>
            <a:r>
              <a:rPr lang="en-US"/>
              <a:t>https://ge.arizona.edu/advising-principles-policies</a:t>
            </a:r>
          </a:p>
          <a:p>
            <a:endParaRPr lang="en-US"/>
          </a:p>
          <a:p>
            <a:r>
              <a:rPr lang="en-US"/>
              <a:t>"Spirit of the requirement"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Stephanie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atalog.arizona.edu/policy/program-graduation/student/catalog-choice" TargetMode="Externa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s://catalog.arizona.edu/policy/program-graduation/general-education/foundations#second-language-requirement-for-undergraduate-degree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hyperlink" Target="https://facultygovernance.arizona.edu/faculty-senate/faculty-senate-roster"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academicadmin.arizona.edu/caac/about-committee" TargetMode="External"/><Relationship Id="rId5" Type="http://schemas.openxmlformats.org/officeDocument/2006/relationships/hyperlink" Target="https://academicadmin.arizona.edu/undergraduate-council/council-members" TargetMode="External"/><Relationship Id="rId4" Type="http://schemas.openxmlformats.org/officeDocument/2006/relationships/hyperlink" Target="https://ge.arizona.edu/gened-committee/uwgec-members?_gl=1*ladwcw*_gcl_au*MTY5OTM0NjEyOS4xNzY5NDQ0NDQz*_ga*MzMxODYxMTY4LjE3NjkxOTQ1NDI.*_ga_7PV3540XS3*czE3NzAzMzQyNjMkbzQwJGcxJHQxNzcwMzM1MDMwJGo0NSRsMCRoNTk0NjE5NTc4"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4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svg"/><Relationship Id="rId7" Type="http://schemas.openxmlformats.org/officeDocument/2006/relationships/image" Target="../media/image33.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2" name="Freeform 2"/>
          <p:cNvSpPr/>
          <p:nvPr/>
        </p:nvSpPr>
        <p:spPr>
          <a:xfrm>
            <a:off x="13611225" y="6787402"/>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3" name="Group 3"/>
          <p:cNvGrpSpPr/>
          <p:nvPr/>
        </p:nvGrpSpPr>
        <p:grpSpPr>
          <a:xfrm>
            <a:off x="666750" y="666750"/>
            <a:ext cx="8629650" cy="8953500"/>
            <a:chOff x="0" y="0"/>
            <a:chExt cx="1336959" cy="1387131"/>
          </a:xfrm>
        </p:grpSpPr>
        <p:sp>
          <p:nvSpPr>
            <p:cNvPr id="4" name="Freeform 4"/>
            <p:cNvSpPr/>
            <p:nvPr/>
          </p:nvSpPr>
          <p:spPr>
            <a:xfrm>
              <a:off x="0" y="0"/>
              <a:ext cx="1336959" cy="1387131"/>
            </a:xfrm>
            <a:custGeom>
              <a:avLst/>
              <a:gdLst/>
              <a:ahLst/>
              <a:cxnLst/>
              <a:rect l="l" t="t" r="r" b="b"/>
              <a:pathLst>
                <a:path w="1336959" h="1387131">
                  <a:moveTo>
                    <a:pt x="35885" y="0"/>
                  </a:moveTo>
                  <a:lnTo>
                    <a:pt x="1301073" y="0"/>
                  </a:lnTo>
                  <a:cubicBezTo>
                    <a:pt x="1310591" y="0"/>
                    <a:pt x="1319718" y="3781"/>
                    <a:pt x="1326448" y="10511"/>
                  </a:cubicBezTo>
                  <a:cubicBezTo>
                    <a:pt x="1333178" y="17240"/>
                    <a:pt x="1336959" y="26368"/>
                    <a:pt x="1336959" y="35885"/>
                  </a:cubicBezTo>
                  <a:lnTo>
                    <a:pt x="1336959" y="1351246"/>
                  </a:lnTo>
                  <a:cubicBezTo>
                    <a:pt x="1336959" y="1360764"/>
                    <a:pt x="1333178" y="1369891"/>
                    <a:pt x="1326448" y="1376621"/>
                  </a:cubicBezTo>
                  <a:cubicBezTo>
                    <a:pt x="1319718" y="1383351"/>
                    <a:pt x="1310591" y="1387131"/>
                    <a:pt x="1301073" y="1387131"/>
                  </a:cubicBezTo>
                  <a:lnTo>
                    <a:pt x="35885" y="1387131"/>
                  </a:lnTo>
                  <a:cubicBezTo>
                    <a:pt x="26368" y="1387131"/>
                    <a:pt x="17240" y="1383351"/>
                    <a:pt x="10511" y="1376621"/>
                  </a:cubicBezTo>
                  <a:cubicBezTo>
                    <a:pt x="3781" y="1369891"/>
                    <a:pt x="0" y="1360764"/>
                    <a:pt x="0" y="1351246"/>
                  </a:cubicBezTo>
                  <a:lnTo>
                    <a:pt x="0" y="35885"/>
                  </a:lnTo>
                  <a:cubicBezTo>
                    <a:pt x="0" y="26368"/>
                    <a:pt x="3781" y="17240"/>
                    <a:pt x="10511" y="10511"/>
                  </a:cubicBezTo>
                  <a:cubicBezTo>
                    <a:pt x="17240" y="3781"/>
                    <a:pt x="26368" y="0"/>
                    <a:pt x="35885" y="0"/>
                  </a:cubicBezTo>
                  <a:close/>
                </a:path>
              </a:pathLst>
            </a:custGeom>
            <a:blipFill>
              <a:blip r:embed="rId4"/>
              <a:stretch>
                <a:fillRect l="-1876" r="-1876"/>
              </a:stretch>
            </a:blipFill>
            <a:ln w="28575" cap="rnd">
              <a:solidFill>
                <a:srgbClr val="FFFFFF"/>
              </a:solidFill>
              <a:prstDash val="solid"/>
              <a:round/>
            </a:ln>
          </p:spPr>
          <p:txBody>
            <a:bodyPr/>
            <a:lstStyle/>
            <a:p>
              <a:endParaRPr lang="en-US"/>
            </a:p>
          </p:txBody>
        </p:sp>
      </p:grpSp>
      <p:sp>
        <p:nvSpPr>
          <p:cNvPr id="5" name="TextBox 5"/>
          <p:cNvSpPr txBox="1"/>
          <p:nvPr/>
        </p:nvSpPr>
        <p:spPr>
          <a:xfrm>
            <a:off x="10372725" y="6155693"/>
            <a:ext cx="6886575" cy="721995"/>
          </a:xfrm>
          <a:prstGeom prst="rect">
            <a:avLst/>
          </a:prstGeom>
        </p:spPr>
        <p:txBody>
          <a:bodyPr lIns="0" tIns="0" rIns="0" bIns="0" rtlCol="0" anchor="t">
            <a:spAutoFit/>
          </a:bodyPr>
          <a:lstStyle/>
          <a:p>
            <a:pPr marL="0" lvl="0" indent="0" algn="l">
              <a:lnSpc>
                <a:spcPts val="5880"/>
              </a:lnSpc>
            </a:pPr>
            <a:r>
              <a:rPr lang="en-US" sz="4200">
                <a:solidFill>
                  <a:srgbClr val="FFFFFF"/>
                </a:solidFill>
                <a:latin typeface="HK Grotesk"/>
                <a:ea typeface="HK Grotesk"/>
                <a:cs typeface="HK Grotesk"/>
                <a:sym typeface="HK Grotesk"/>
              </a:rPr>
              <a:t>Civic Institutions</a:t>
            </a:r>
          </a:p>
        </p:txBody>
      </p:sp>
      <p:sp>
        <p:nvSpPr>
          <p:cNvPr id="6" name="TextBox 6"/>
          <p:cNvSpPr txBox="1"/>
          <p:nvPr/>
        </p:nvSpPr>
        <p:spPr>
          <a:xfrm>
            <a:off x="10372725" y="3467380"/>
            <a:ext cx="6886575" cy="2354818"/>
          </a:xfrm>
          <a:prstGeom prst="rect">
            <a:avLst/>
          </a:prstGeom>
        </p:spPr>
        <p:txBody>
          <a:bodyPr lIns="0" tIns="0" rIns="0" bIns="0" rtlCol="0" anchor="t">
            <a:spAutoFit/>
          </a:bodyPr>
          <a:lstStyle/>
          <a:p>
            <a:pPr marL="0" lvl="0" indent="0" algn="l">
              <a:lnSpc>
                <a:spcPts val="6084"/>
              </a:lnSpc>
            </a:pPr>
            <a:r>
              <a:rPr lang="en-US" sz="6084">
                <a:solidFill>
                  <a:srgbClr val="FFFFFF"/>
                </a:solidFill>
                <a:latin typeface="Gilda Display"/>
                <a:ea typeface="Gilda Display"/>
                <a:cs typeface="Gilda Display"/>
                <a:sym typeface="Gilda Display"/>
              </a:rPr>
              <a:t>General Education Policy Updates: </a:t>
            </a:r>
          </a:p>
          <a:p>
            <a:pPr marL="0" lvl="0" indent="0" algn="l">
              <a:lnSpc>
                <a:spcPts val="6084"/>
              </a:lnSpc>
            </a:pPr>
            <a:r>
              <a:rPr lang="en-US" sz="6084">
                <a:solidFill>
                  <a:srgbClr val="FFFFFF"/>
                </a:solidFill>
                <a:latin typeface="Gilda Display"/>
                <a:ea typeface="Gilda Display"/>
                <a:cs typeface="Gilda Display"/>
                <a:sym typeface="Gilda Display"/>
              </a:rPr>
              <a:t>Fall 2026</a:t>
            </a:r>
          </a:p>
        </p:txBody>
      </p:sp>
      <p:sp>
        <p:nvSpPr>
          <p:cNvPr id="7" name="TextBox 7"/>
          <p:cNvSpPr txBox="1"/>
          <p:nvPr/>
        </p:nvSpPr>
        <p:spPr>
          <a:xfrm>
            <a:off x="10485592" y="8876030"/>
            <a:ext cx="6886575" cy="382270"/>
          </a:xfrm>
          <a:prstGeom prst="rect">
            <a:avLst/>
          </a:prstGeom>
        </p:spPr>
        <p:txBody>
          <a:bodyPr lIns="0" tIns="0" rIns="0" bIns="0" rtlCol="0" anchor="t">
            <a:spAutoFit/>
          </a:bodyPr>
          <a:lstStyle/>
          <a:p>
            <a:pPr marL="0" lvl="0" indent="0" algn="l">
              <a:lnSpc>
                <a:spcPts val="3079"/>
              </a:lnSpc>
            </a:pPr>
            <a:r>
              <a:rPr lang="en-US" sz="2199">
                <a:solidFill>
                  <a:srgbClr val="FFFFFF"/>
                </a:solidFill>
                <a:latin typeface="HK Grotesk Light"/>
                <a:ea typeface="HK Grotesk Light"/>
                <a:cs typeface="HK Grotesk Light"/>
                <a:sym typeface="HK Grotesk Light"/>
              </a:rPr>
              <a:t>February 19,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E1B32"/>
        </a:solidFill>
        <a:effectLst/>
      </p:bgPr>
    </p:bg>
    <p:spTree>
      <p:nvGrpSpPr>
        <p:cNvPr id="1" name=""/>
        <p:cNvGrpSpPr/>
        <p:nvPr/>
      </p:nvGrpSpPr>
      <p:grpSpPr>
        <a:xfrm>
          <a:off x="0" y="0"/>
          <a:ext cx="0" cy="0"/>
          <a:chOff x="0" y="0"/>
          <a:chExt cx="0" cy="0"/>
        </a:xfrm>
      </p:grpSpPr>
      <p:grpSp>
        <p:nvGrpSpPr>
          <p:cNvPr id="2" name="Group 2"/>
          <p:cNvGrpSpPr/>
          <p:nvPr/>
        </p:nvGrpSpPr>
        <p:grpSpPr>
          <a:xfrm>
            <a:off x="2584321" y="2291256"/>
            <a:ext cx="13387863" cy="5107972"/>
            <a:chOff x="0" y="0"/>
            <a:chExt cx="17850484" cy="6810630"/>
          </a:xfrm>
        </p:grpSpPr>
        <p:sp>
          <p:nvSpPr>
            <p:cNvPr id="3" name="TextBox 3"/>
            <p:cNvSpPr txBox="1"/>
            <p:nvPr/>
          </p:nvSpPr>
          <p:spPr>
            <a:xfrm>
              <a:off x="0" y="180975"/>
              <a:ext cx="17850484" cy="1833249"/>
            </a:xfrm>
            <a:prstGeom prst="rect">
              <a:avLst/>
            </a:prstGeom>
          </p:spPr>
          <p:txBody>
            <a:bodyPr lIns="0" tIns="0" rIns="0" bIns="0" rtlCol="0" anchor="t">
              <a:spAutoFit/>
            </a:bodyPr>
            <a:lstStyle/>
            <a:p>
              <a:pPr marL="0" lvl="0" indent="0" algn="l">
                <a:lnSpc>
                  <a:spcPts val="9936"/>
                </a:lnSpc>
              </a:pPr>
              <a:r>
                <a:rPr lang="en-US" sz="9936">
                  <a:solidFill>
                    <a:srgbClr val="FFFFFF"/>
                  </a:solidFill>
                  <a:latin typeface="Gilda Display"/>
                  <a:ea typeface="Gilda Display"/>
                  <a:cs typeface="Gilda Display"/>
                  <a:sym typeface="Gilda Display"/>
                </a:rPr>
                <a:t>UNIV 301</a:t>
              </a:r>
            </a:p>
          </p:txBody>
        </p:sp>
        <p:sp>
          <p:nvSpPr>
            <p:cNvPr id="4" name="TextBox 4"/>
            <p:cNvSpPr txBox="1"/>
            <p:nvPr/>
          </p:nvSpPr>
          <p:spPr>
            <a:xfrm>
              <a:off x="0" y="2695830"/>
              <a:ext cx="17850484" cy="4114800"/>
            </a:xfrm>
            <a:prstGeom prst="rect">
              <a:avLst/>
            </a:prstGeom>
          </p:spPr>
          <p:txBody>
            <a:bodyPr lIns="0" tIns="0" rIns="0" bIns="0" rtlCol="0" anchor="t">
              <a:spAutoFit/>
            </a:bodyPr>
            <a:lstStyle/>
            <a:p>
              <a:pPr algn="l">
                <a:lnSpc>
                  <a:spcPts val="4064"/>
                </a:lnSpc>
              </a:pPr>
              <a:r>
                <a:rPr lang="en-US" sz="3387">
                  <a:solidFill>
                    <a:srgbClr val="FFFFFF"/>
                  </a:solidFill>
                  <a:latin typeface="HK Grotesk"/>
                  <a:ea typeface="HK Grotesk"/>
                  <a:cs typeface="HK Grotesk"/>
                  <a:sym typeface="HK Grotesk"/>
                </a:rPr>
                <a:t>Prerequisites for the course will be edited so that it requires completion of 5 out of 7 courses from Exploring Perspectives, Building Connections, and/or Civic Institutions. </a:t>
              </a:r>
            </a:p>
            <a:p>
              <a:pPr algn="l">
                <a:lnSpc>
                  <a:spcPts val="4064"/>
                </a:lnSpc>
              </a:pPr>
              <a:endParaRPr lang="en-US" sz="3387">
                <a:solidFill>
                  <a:srgbClr val="FFFFFF"/>
                </a:solidFill>
                <a:latin typeface="HK Grotesk"/>
                <a:ea typeface="HK Grotesk"/>
                <a:cs typeface="HK Grotesk"/>
                <a:sym typeface="HK Grotesk"/>
              </a:endParaRPr>
            </a:p>
            <a:p>
              <a:pPr marL="0" lvl="0" indent="0" algn="l">
                <a:lnSpc>
                  <a:spcPts val="4064"/>
                </a:lnSpc>
              </a:pPr>
              <a:r>
                <a:rPr lang="en-US" sz="3387">
                  <a:solidFill>
                    <a:srgbClr val="FFFFFF"/>
                  </a:solidFill>
                  <a:latin typeface="HK Grotesk"/>
                  <a:ea typeface="HK Grotesk"/>
                  <a:cs typeface="HK Grotesk"/>
                  <a:sym typeface="HK Grotesk"/>
                </a:rPr>
                <a:t>Students also need to have completed their Foundation Writing and Math before UNIV 301.</a:t>
              </a:r>
            </a:p>
          </p:txBody>
        </p:sp>
      </p:grpSp>
      <p:sp>
        <p:nvSpPr>
          <p:cNvPr id="5" name="Freeform 5"/>
          <p:cNvSpPr/>
          <p:nvPr/>
        </p:nvSpPr>
        <p:spPr>
          <a:xfrm rot="-1268288">
            <a:off x="14134560" y="4583587"/>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1268288">
            <a:off x="-5263690" y="-5040215"/>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2" name="Freeform 2"/>
          <p:cNvSpPr/>
          <p:nvPr/>
        </p:nvSpPr>
        <p:spPr>
          <a:xfrm rot="4437773">
            <a:off x="12295482" y="-4923703"/>
            <a:ext cx="12640239" cy="11904807"/>
          </a:xfrm>
          <a:custGeom>
            <a:avLst/>
            <a:gdLst/>
            <a:ahLst/>
            <a:cxnLst/>
            <a:rect l="l" t="t" r="r" b="b"/>
            <a:pathLst>
              <a:path w="12640239" h="11904807">
                <a:moveTo>
                  <a:pt x="0" y="0"/>
                </a:moveTo>
                <a:lnTo>
                  <a:pt x="12640238" y="0"/>
                </a:lnTo>
                <a:lnTo>
                  <a:pt x="12640238" y="11904806"/>
                </a:lnTo>
                <a:lnTo>
                  <a:pt x="0" y="1190480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grpSp>
        <p:nvGrpSpPr>
          <p:cNvPr id="3" name="Group 3"/>
          <p:cNvGrpSpPr/>
          <p:nvPr/>
        </p:nvGrpSpPr>
        <p:grpSpPr>
          <a:xfrm>
            <a:off x="666750" y="1570089"/>
            <a:ext cx="14077950" cy="2519447"/>
            <a:chOff x="0" y="0"/>
            <a:chExt cx="18770600" cy="3359262"/>
          </a:xfrm>
        </p:grpSpPr>
        <p:sp>
          <p:nvSpPr>
            <p:cNvPr id="4" name="TextBox 4"/>
            <p:cNvSpPr txBox="1"/>
            <p:nvPr/>
          </p:nvSpPr>
          <p:spPr>
            <a:xfrm>
              <a:off x="0" y="171450"/>
              <a:ext cx="18770600" cy="1612476"/>
            </a:xfrm>
            <a:prstGeom prst="rect">
              <a:avLst/>
            </a:prstGeom>
          </p:spPr>
          <p:txBody>
            <a:bodyPr lIns="0" tIns="0" rIns="0" bIns="0" rtlCol="0" anchor="t">
              <a:spAutoFit/>
            </a:bodyPr>
            <a:lstStyle/>
            <a:p>
              <a:pPr marL="0" lvl="0" indent="0" algn="l">
                <a:lnSpc>
                  <a:spcPts val="8799"/>
                </a:lnSpc>
              </a:pPr>
              <a:r>
                <a:rPr lang="en-US" sz="8799">
                  <a:solidFill>
                    <a:srgbClr val="FFFFFF"/>
                  </a:solidFill>
                  <a:latin typeface="Gilda Display"/>
                  <a:ea typeface="Gilda Display"/>
                  <a:cs typeface="Gilda Display"/>
                  <a:sym typeface="Gilda Display"/>
                </a:rPr>
                <a:t>Civics Courses</a:t>
              </a:r>
            </a:p>
          </p:txBody>
        </p:sp>
        <p:sp>
          <p:nvSpPr>
            <p:cNvPr id="5" name="TextBox 5"/>
            <p:cNvSpPr txBox="1"/>
            <p:nvPr/>
          </p:nvSpPr>
          <p:spPr>
            <a:xfrm>
              <a:off x="0" y="2130537"/>
              <a:ext cx="18770600" cy="12287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FFFFFF"/>
                  </a:solidFill>
                  <a:latin typeface="HK Grotesk Bold"/>
                  <a:ea typeface="HK Grotesk Bold"/>
                  <a:cs typeface="HK Grotesk Bold"/>
                  <a:sym typeface="HK Grotesk Bold"/>
                </a:rPr>
                <a:t>Courses on the Schedule of Classes for Fall 2026 - Spring 2027; 25+ additional courses moving through proposal process </a:t>
              </a:r>
            </a:p>
          </p:txBody>
        </p:sp>
      </p:grpSp>
      <p:grpSp>
        <p:nvGrpSpPr>
          <p:cNvPr id="6" name="Group 6"/>
          <p:cNvGrpSpPr/>
          <p:nvPr/>
        </p:nvGrpSpPr>
        <p:grpSpPr>
          <a:xfrm>
            <a:off x="666750" y="5143500"/>
            <a:ext cx="5245609" cy="2624409"/>
            <a:chOff x="0" y="0"/>
            <a:chExt cx="6994145" cy="3499212"/>
          </a:xfrm>
        </p:grpSpPr>
        <p:sp>
          <p:nvSpPr>
            <p:cNvPr id="7" name="TextBox 7"/>
            <p:cNvSpPr txBox="1"/>
            <p:nvPr/>
          </p:nvSpPr>
          <p:spPr>
            <a:xfrm>
              <a:off x="0" y="-9525"/>
              <a:ext cx="6994145" cy="596446"/>
            </a:xfrm>
            <a:prstGeom prst="rect">
              <a:avLst/>
            </a:prstGeom>
          </p:spPr>
          <p:txBody>
            <a:bodyPr lIns="0" tIns="0" rIns="0" bIns="0" rtlCol="0" anchor="t">
              <a:spAutoFit/>
            </a:bodyPr>
            <a:lstStyle/>
            <a:p>
              <a:pPr marL="0" lvl="0" indent="0" algn="l">
                <a:lnSpc>
                  <a:spcPts val="3466"/>
                </a:lnSpc>
                <a:spcBef>
                  <a:spcPct val="0"/>
                </a:spcBef>
              </a:pPr>
              <a:r>
                <a:rPr lang="en-US" sz="2888" b="1">
                  <a:solidFill>
                    <a:srgbClr val="FFFFFF"/>
                  </a:solidFill>
                  <a:latin typeface="HK Grotesk Bold"/>
                  <a:ea typeface="HK Grotesk Bold"/>
                  <a:cs typeface="HK Grotesk Bold"/>
                  <a:sym typeface="HK Grotesk Bold"/>
                </a:rPr>
                <a:t>POL 201</a:t>
              </a:r>
            </a:p>
          </p:txBody>
        </p:sp>
        <p:sp>
          <p:nvSpPr>
            <p:cNvPr id="8" name="TextBox 8"/>
            <p:cNvSpPr txBox="1"/>
            <p:nvPr/>
          </p:nvSpPr>
          <p:spPr>
            <a:xfrm>
              <a:off x="0" y="1120812"/>
              <a:ext cx="6994145" cy="2378400"/>
            </a:xfrm>
            <a:prstGeom prst="rect">
              <a:avLst/>
            </a:prstGeom>
          </p:spPr>
          <p:txBody>
            <a:bodyPr lIns="0" tIns="0" rIns="0" bIns="0" rtlCol="0" anchor="t">
              <a:spAutoFit/>
            </a:bodyPr>
            <a:lstStyle/>
            <a:p>
              <a:pPr algn="l">
                <a:lnSpc>
                  <a:spcPts val="3590"/>
                </a:lnSpc>
              </a:pPr>
              <a:r>
                <a:rPr lang="en-US" sz="2762">
                  <a:solidFill>
                    <a:srgbClr val="FFFFFF"/>
                  </a:solidFill>
                  <a:latin typeface="HK Grotesk"/>
                  <a:ea typeface="HK Grotesk"/>
                  <a:cs typeface="HK Grotesk"/>
                  <a:sym typeface="HK Grotesk"/>
                </a:rPr>
                <a:t>American National Government</a:t>
              </a:r>
            </a:p>
            <a:p>
              <a:pPr algn="l">
                <a:lnSpc>
                  <a:spcPts val="3590"/>
                </a:lnSpc>
              </a:pPr>
              <a:endParaRPr lang="en-US" sz="2762">
                <a:solidFill>
                  <a:srgbClr val="FFFFFF"/>
                </a:solidFill>
                <a:latin typeface="HK Grotesk"/>
                <a:ea typeface="HK Grotesk"/>
                <a:cs typeface="HK Grotesk"/>
                <a:sym typeface="HK Grotesk"/>
              </a:endParaRPr>
            </a:p>
            <a:p>
              <a:pPr algn="l">
                <a:lnSpc>
                  <a:spcPts val="3590"/>
                </a:lnSpc>
              </a:pPr>
              <a:endParaRPr lang="en-US" sz="2762">
                <a:solidFill>
                  <a:srgbClr val="FFFFFF"/>
                </a:solidFill>
                <a:latin typeface="HK Grotesk"/>
                <a:ea typeface="HK Grotesk"/>
                <a:cs typeface="HK Grotesk"/>
                <a:sym typeface="HK Grotesk"/>
              </a:endParaRPr>
            </a:p>
            <a:p>
              <a:pPr marL="0" lvl="0" indent="0" algn="l">
                <a:lnSpc>
                  <a:spcPts val="3590"/>
                </a:lnSpc>
              </a:pPr>
              <a:r>
                <a:rPr lang="en-US" sz="2762">
                  <a:solidFill>
                    <a:srgbClr val="FFFFFF"/>
                  </a:solidFill>
                  <a:latin typeface="HK Grotesk"/>
                  <a:ea typeface="HK Grotesk"/>
                  <a:cs typeface="HK Grotesk"/>
                  <a:sym typeface="HK Grotesk"/>
                </a:rPr>
                <a:t>Approved!</a:t>
              </a:r>
            </a:p>
          </p:txBody>
        </p:sp>
      </p:grpSp>
      <p:grpSp>
        <p:nvGrpSpPr>
          <p:cNvPr id="9" name="Group 9"/>
          <p:cNvGrpSpPr/>
          <p:nvPr/>
        </p:nvGrpSpPr>
        <p:grpSpPr>
          <a:xfrm>
            <a:off x="6419850" y="5143500"/>
            <a:ext cx="5448300" cy="2725817"/>
            <a:chOff x="0" y="0"/>
            <a:chExt cx="7264400" cy="3634422"/>
          </a:xfrm>
        </p:grpSpPr>
        <p:sp>
          <p:nvSpPr>
            <p:cNvPr id="10" name="TextBox 10"/>
            <p:cNvSpPr txBox="1"/>
            <p:nvPr/>
          </p:nvSpPr>
          <p:spPr>
            <a:xfrm>
              <a:off x="0" y="-9525"/>
              <a:ext cx="7264400"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FFFFFF"/>
                  </a:solidFill>
                  <a:latin typeface="HK Grotesk Bold"/>
                  <a:ea typeface="HK Grotesk Bold"/>
                  <a:cs typeface="HK Grotesk Bold"/>
                  <a:sym typeface="HK Grotesk Bold"/>
                </a:rPr>
                <a:t>HIST 150C3</a:t>
              </a:r>
            </a:p>
          </p:txBody>
        </p:sp>
        <p:sp>
          <p:nvSpPr>
            <p:cNvPr id="11" name="TextBox 11"/>
            <p:cNvSpPr txBox="1"/>
            <p:nvPr/>
          </p:nvSpPr>
          <p:spPr>
            <a:xfrm>
              <a:off x="0" y="1155700"/>
              <a:ext cx="7264400" cy="2478722"/>
            </a:xfrm>
            <a:prstGeom prst="rect">
              <a:avLst/>
            </a:prstGeom>
          </p:spPr>
          <p:txBody>
            <a:bodyPr lIns="0" tIns="0" rIns="0" bIns="0" rtlCol="0" anchor="t">
              <a:spAutoFit/>
            </a:bodyPr>
            <a:lstStyle/>
            <a:p>
              <a:pPr algn="l">
                <a:lnSpc>
                  <a:spcPts val="3729"/>
                </a:lnSpc>
              </a:pPr>
              <a:r>
                <a:rPr lang="en-US" sz="2868">
                  <a:solidFill>
                    <a:srgbClr val="FFFFFF"/>
                  </a:solidFill>
                  <a:latin typeface="HK Grotesk Light"/>
                  <a:ea typeface="HK Grotesk Light"/>
                  <a:cs typeface="HK Grotesk Light"/>
                  <a:sym typeface="HK Grotesk Light"/>
                </a:rPr>
                <a:t>U.S. Society and Institutions Since 1877</a:t>
              </a:r>
            </a:p>
            <a:p>
              <a:pPr algn="l">
                <a:lnSpc>
                  <a:spcPts val="3729"/>
                </a:lnSpc>
              </a:pPr>
              <a:endParaRPr lang="en-US" sz="2868">
                <a:solidFill>
                  <a:srgbClr val="FFFFFF"/>
                </a:solidFill>
                <a:latin typeface="HK Grotesk Light"/>
                <a:ea typeface="HK Grotesk Light"/>
                <a:cs typeface="HK Grotesk Light"/>
                <a:sym typeface="HK Grotesk Light"/>
              </a:endParaRPr>
            </a:p>
            <a:p>
              <a:pPr marL="0" lvl="0" indent="0" algn="l">
                <a:lnSpc>
                  <a:spcPts val="3729"/>
                </a:lnSpc>
              </a:pPr>
              <a:r>
                <a:rPr lang="en-US" sz="2868">
                  <a:solidFill>
                    <a:srgbClr val="FFFFFF"/>
                  </a:solidFill>
                  <a:latin typeface="HK Grotesk Light"/>
                  <a:ea typeface="HK Grotesk Light"/>
                  <a:cs typeface="HK Grotesk Light"/>
                  <a:sym typeface="HK Grotesk Light"/>
                </a:rPr>
                <a:t>Approved!</a:t>
              </a:r>
            </a:p>
          </p:txBody>
        </p:sp>
      </p:grpSp>
      <p:grpSp>
        <p:nvGrpSpPr>
          <p:cNvPr id="12" name="Group 12"/>
          <p:cNvGrpSpPr/>
          <p:nvPr/>
        </p:nvGrpSpPr>
        <p:grpSpPr>
          <a:xfrm>
            <a:off x="12172950" y="5143500"/>
            <a:ext cx="5448300" cy="4125992"/>
            <a:chOff x="0" y="0"/>
            <a:chExt cx="7264400" cy="5501322"/>
          </a:xfrm>
        </p:grpSpPr>
        <p:sp>
          <p:nvSpPr>
            <p:cNvPr id="13" name="TextBox 13"/>
            <p:cNvSpPr txBox="1"/>
            <p:nvPr/>
          </p:nvSpPr>
          <p:spPr>
            <a:xfrm>
              <a:off x="0" y="-9525"/>
              <a:ext cx="7264400"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FFFFFF"/>
                  </a:solidFill>
                  <a:latin typeface="HK Grotesk Bold"/>
                  <a:ea typeface="HK Grotesk Bold"/>
                  <a:cs typeface="HK Grotesk Bold"/>
                  <a:sym typeface="HK Grotesk Bold"/>
                </a:rPr>
                <a:t>AP Credit</a:t>
              </a:r>
            </a:p>
          </p:txBody>
        </p:sp>
        <p:sp>
          <p:nvSpPr>
            <p:cNvPr id="14" name="TextBox 14"/>
            <p:cNvSpPr txBox="1"/>
            <p:nvPr/>
          </p:nvSpPr>
          <p:spPr>
            <a:xfrm>
              <a:off x="0" y="1155700"/>
              <a:ext cx="7264400" cy="4345622"/>
            </a:xfrm>
            <a:prstGeom prst="rect">
              <a:avLst/>
            </a:prstGeom>
          </p:spPr>
          <p:txBody>
            <a:bodyPr lIns="0" tIns="0" rIns="0" bIns="0" rtlCol="0" anchor="t">
              <a:spAutoFit/>
            </a:bodyPr>
            <a:lstStyle/>
            <a:p>
              <a:pPr marL="0" lvl="0" indent="0" algn="l">
                <a:lnSpc>
                  <a:spcPts val="3729"/>
                </a:lnSpc>
              </a:pPr>
              <a:r>
                <a:rPr lang="en-US" sz="2868">
                  <a:solidFill>
                    <a:srgbClr val="FFFFFF"/>
                  </a:solidFill>
                  <a:latin typeface="HK Grotesk"/>
                  <a:ea typeface="HK Grotesk"/>
                  <a:cs typeface="HK Grotesk"/>
                  <a:sym typeface="HK Grotesk"/>
                </a:rPr>
                <a:t>AP US History scores of 4/5 are currently articulated at the UA as HIST 150C3.  AP US Government &amp; Politics 4/5 scores are articulated POL 201.  So students’ civic institutions requirement could be satisfied with AP credit!</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43657" y="2350279"/>
            <a:ext cx="15400686" cy="6218027"/>
          </a:xfrm>
          <a:custGeom>
            <a:avLst/>
            <a:gdLst/>
            <a:ahLst/>
            <a:cxnLst/>
            <a:rect l="l" t="t" r="r" b="b"/>
            <a:pathLst>
              <a:path w="15400686" h="6218027">
                <a:moveTo>
                  <a:pt x="0" y="0"/>
                </a:moveTo>
                <a:lnTo>
                  <a:pt x="15400686" y="0"/>
                </a:lnTo>
                <a:lnTo>
                  <a:pt x="15400686" y="6218027"/>
                </a:lnTo>
                <a:lnTo>
                  <a:pt x="0" y="6218027"/>
                </a:lnTo>
                <a:lnTo>
                  <a:pt x="0" y="0"/>
                </a:lnTo>
                <a:close/>
              </a:path>
            </a:pathLst>
          </a:custGeom>
          <a:blipFill>
            <a:blip r:embed="rId3"/>
            <a:stretch>
              <a:fillRect/>
            </a:stretch>
          </a:blipFill>
        </p:spPr>
        <p:txBody>
          <a:bodyPr/>
          <a:lstStyle/>
          <a:p>
            <a:endParaRPr lang="en-US"/>
          </a:p>
        </p:txBody>
      </p:sp>
      <p:sp>
        <p:nvSpPr>
          <p:cNvPr id="3" name="Freeform 3"/>
          <p:cNvSpPr/>
          <p:nvPr/>
        </p:nvSpPr>
        <p:spPr>
          <a:xfrm rot="3981042">
            <a:off x="-632777" y="1482375"/>
            <a:ext cx="2946584" cy="1735806"/>
          </a:xfrm>
          <a:custGeom>
            <a:avLst/>
            <a:gdLst/>
            <a:ahLst/>
            <a:cxnLst/>
            <a:rect l="l" t="t" r="r" b="b"/>
            <a:pathLst>
              <a:path w="2946584" h="1735806">
                <a:moveTo>
                  <a:pt x="0" y="0"/>
                </a:moveTo>
                <a:lnTo>
                  <a:pt x="2946584" y="0"/>
                </a:lnTo>
                <a:lnTo>
                  <a:pt x="2946584" y="1735807"/>
                </a:lnTo>
                <a:lnTo>
                  <a:pt x="0" y="1735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7624828">
            <a:off x="7328086" y="8169311"/>
            <a:ext cx="2946584" cy="1735806"/>
          </a:xfrm>
          <a:custGeom>
            <a:avLst/>
            <a:gdLst/>
            <a:ahLst/>
            <a:cxnLst/>
            <a:rect l="l" t="t" r="r" b="b"/>
            <a:pathLst>
              <a:path w="2946584" h="1735806">
                <a:moveTo>
                  <a:pt x="0" y="0"/>
                </a:moveTo>
                <a:lnTo>
                  <a:pt x="2946585" y="0"/>
                </a:lnTo>
                <a:lnTo>
                  <a:pt x="2946585" y="1735807"/>
                </a:lnTo>
                <a:lnTo>
                  <a:pt x="0" y="1735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2097695" y="895350"/>
            <a:ext cx="14398112" cy="1101473"/>
          </a:xfrm>
          <a:prstGeom prst="rect">
            <a:avLst/>
          </a:prstGeom>
        </p:spPr>
        <p:txBody>
          <a:bodyPr lIns="0" tIns="0" rIns="0" bIns="0" rtlCol="0" anchor="t">
            <a:spAutoFit/>
          </a:bodyPr>
          <a:lstStyle/>
          <a:p>
            <a:pPr algn="ctr">
              <a:lnSpc>
                <a:spcPts val="8900"/>
              </a:lnSpc>
            </a:pPr>
            <a:r>
              <a:rPr lang="en-US" sz="6357">
                <a:solidFill>
                  <a:srgbClr val="000000"/>
                </a:solidFill>
                <a:latin typeface="Gilda Display"/>
                <a:ea typeface="Gilda Display"/>
                <a:cs typeface="Gilda Display"/>
                <a:sym typeface="Gilda Display"/>
              </a:rPr>
              <a:t>ADVIP Screenshot for Civic Institutions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E1B32"/>
        </a:solidFill>
        <a:effectLst/>
      </p:bgPr>
    </p:bg>
    <p:spTree>
      <p:nvGrpSpPr>
        <p:cNvPr id="1" name=""/>
        <p:cNvGrpSpPr/>
        <p:nvPr/>
      </p:nvGrpSpPr>
      <p:grpSpPr>
        <a:xfrm>
          <a:off x="0" y="0"/>
          <a:ext cx="0" cy="0"/>
          <a:chOff x="0" y="0"/>
          <a:chExt cx="0" cy="0"/>
        </a:xfrm>
      </p:grpSpPr>
      <p:grpSp>
        <p:nvGrpSpPr>
          <p:cNvPr id="2" name="Group 2"/>
          <p:cNvGrpSpPr/>
          <p:nvPr/>
        </p:nvGrpSpPr>
        <p:grpSpPr>
          <a:xfrm>
            <a:off x="2584321" y="1933820"/>
            <a:ext cx="13387863" cy="7165372"/>
            <a:chOff x="0" y="0"/>
            <a:chExt cx="17850484" cy="9553830"/>
          </a:xfrm>
        </p:grpSpPr>
        <p:sp>
          <p:nvSpPr>
            <p:cNvPr id="3" name="TextBox 3"/>
            <p:cNvSpPr txBox="1"/>
            <p:nvPr/>
          </p:nvSpPr>
          <p:spPr>
            <a:xfrm>
              <a:off x="0" y="180975"/>
              <a:ext cx="17850484" cy="1833249"/>
            </a:xfrm>
            <a:prstGeom prst="rect">
              <a:avLst/>
            </a:prstGeom>
          </p:spPr>
          <p:txBody>
            <a:bodyPr lIns="0" tIns="0" rIns="0" bIns="0" rtlCol="0" anchor="t">
              <a:spAutoFit/>
            </a:bodyPr>
            <a:lstStyle/>
            <a:p>
              <a:pPr marL="0" lvl="0" indent="0" algn="l">
                <a:lnSpc>
                  <a:spcPts val="9936"/>
                </a:lnSpc>
              </a:pPr>
              <a:r>
                <a:rPr lang="en-US" sz="9936">
                  <a:solidFill>
                    <a:srgbClr val="FFFFFF"/>
                  </a:solidFill>
                  <a:latin typeface="Gilda Display"/>
                  <a:ea typeface="Gilda Display"/>
                  <a:cs typeface="Gilda Display"/>
                  <a:sym typeface="Gilda Display"/>
                </a:rPr>
                <a:t>Transfer Credit</a:t>
              </a:r>
            </a:p>
          </p:txBody>
        </p:sp>
        <p:sp>
          <p:nvSpPr>
            <p:cNvPr id="4" name="TextBox 4"/>
            <p:cNvSpPr txBox="1"/>
            <p:nvPr/>
          </p:nvSpPr>
          <p:spPr>
            <a:xfrm>
              <a:off x="0" y="2695830"/>
              <a:ext cx="17850484" cy="6858000"/>
            </a:xfrm>
            <a:prstGeom prst="rect">
              <a:avLst/>
            </a:prstGeom>
          </p:spPr>
          <p:txBody>
            <a:bodyPr lIns="0" tIns="0" rIns="0" bIns="0" rtlCol="0" anchor="t">
              <a:spAutoFit/>
            </a:bodyPr>
            <a:lstStyle/>
            <a:p>
              <a:pPr algn="l">
                <a:lnSpc>
                  <a:spcPts val="4064"/>
                </a:lnSpc>
              </a:pPr>
              <a:r>
                <a:rPr lang="en-US" sz="3387">
                  <a:solidFill>
                    <a:srgbClr val="FFFFFF"/>
                  </a:solidFill>
                  <a:latin typeface="HK Grotesk"/>
                  <a:ea typeface="HK Grotesk"/>
                  <a:cs typeface="HK Grotesk"/>
                  <a:sym typeface="HK Grotesk"/>
                </a:rPr>
                <a:t>If a student has completed the AGEC/IGETC/CSU GE/Previous Bachelor’s, their Civic Institutions requirement, like all their other general education courses, will be satisfied.</a:t>
              </a:r>
            </a:p>
            <a:p>
              <a:pPr algn="l">
                <a:lnSpc>
                  <a:spcPts val="4064"/>
                </a:lnSpc>
              </a:pPr>
              <a:endParaRPr lang="en-US" sz="3387">
                <a:solidFill>
                  <a:srgbClr val="FFFFFF"/>
                </a:solidFill>
                <a:latin typeface="HK Grotesk"/>
                <a:ea typeface="HK Grotesk"/>
                <a:cs typeface="HK Grotesk"/>
                <a:sym typeface="HK Grotesk"/>
              </a:endParaRPr>
            </a:p>
            <a:p>
              <a:pPr algn="l">
                <a:lnSpc>
                  <a:spcPts val="4064"/>
                </a:lnSpc>
              </a:pPr>
              <a:r>
                <a:rPr lang="en-US" sz="3387">
                  <a:solidFill>
                    <a:srgbClr val="FFFFFF"/>
                  </a:solidFill>
                  <a:latin typeface="HK Grotesk"/>
                  <a:ea typeface="HK Grotesk"/>
                  <a:cs typeface="HK Grotesk"/>
                  <a:sym typeface="HK Grotesk"/>
                </a:rPr>
                <a:t>Courses from AZ Community Colleges will be articulated and applied to the ADVIP based on the AZ Transfer guides.</a:t>
              </a:r>
            </a:p>
            <a:p>
              <a:pPr algn="l">
                <a:lnSpc>
                  <a:spcPts val="4064"/>
                </a:lnSpc>
              </a:pPr>
              <a:endParaRPr lang="en-US" sz="3387">
                <a:solidFill>
                  <a:srgbClr val="FFFFFF"/>
                </a:solidFill>
                <a:latin typeface="HK Grotesk"/>
                <a:ea typeface="HK Grotesk"/>
                <a:cs typeface="HK Grotesk"/>
                <a:sym typeface="HK Grotesk"/>
              </a:endParaRPr>
            </a:p>
            <a:p>
              <a:pPr marL="0" lvl="0" indent="0" algn="l">
                <a:lnSpc>
                  <a:spcPts val="4064"/>
                </a:lnSpc>
              </a:pPr>
              <a:r>
                <a:rPr lang="en-US" sz="3387">
                  <a:solidFill>
                    <a:srgbClr val="FFFFFF"/>
                  </a:solidFill>
                  <a:latin typeface="HK Grotesk"/>
                  <a:ea typeface="HK Grotesk"/>
                  <a:cs typeface="HK Grotesk"/>
                  <a:sym typeface="HK Grotesk"/>
                </a:rPr>
                <a:t>Other transfer courses may be applied individually to the Civic Institutions requirement as determined on a course-by-course basis with their primary major Academic Advisor.</a:t>
              </a:r>
            </a:p>
          </p:txBody>
        </p:sp>
      </p:grpSp>
      <p:sp>
        <p:nvSpPr>
          <p:cNvPr id="5" name="Freeform 5"/>
          <p:cNvSpPr/>
          <p:nvPr/>
        </p:nvSpPr>
        <p:spPr>
          <a:xfrm rot="-1268288">
            <a:off x="14134560" y="4583587"/>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1268288">
            <a:off x="-5263690" y="-5040215"/>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E1B32"/>
        </a:solidFill>
        <a:effectLst/>
      </p:bgPr>
    </p:bg>
    <p:spTree>
      <p:nvGrpSpPr>
        <p:cNvPr id="1" name=""/>
        <p:cNvGrpSpPr/>
        <p:nvPr/>
      </p:nvGrpSpPr>
      <p:grpSpPr>
        <a:xfrm>
          <a:off x="0" y="0"/>
          <a:ext cx="0" cy="0"/>
          <a:chOff x="0" y="0"/>
          <a:chExt cx="0" cy="0"/>
        </a:xfrm>
      </p:grpSpPr>
      <p:sp>
        <p:nvSpPr>
          <p:cNvPr id="2" name="Freeform 2"/>
          <p:cNvSpPr/>
          <p:nvPr/>
        </p:nvSpPr>
        <p:spPr>
          <a:xfrm rot="-1629838">
            <a:off x="2288921" y="7806133"/>
            <a:ext cx="12640239" cy="11904807"/>
          </a:xfrm>
          <a:custGeom>
            <a:avLst/>
            <a:gdLst/>
            <a:ahLst/>
            <a:cxnLst/>
            <a:rect l="l" t="t" r="r" b="b"/>
            <a:pathLst>
              <a:path w="12640239" h="11904807">
                <a:moveTo>
                  <a:pt x="0" y="0"/>
                </a:moveTo>
                <a:lnTo>
                  <a:pt x="12640239" y="0"/>
                </a:lnTo>
                <a:lnTo>
                  <a:pt x="12640239" y="11904807"/>
                </a:lnTo>
                <a:lnTo>
                  <a:pt x="0" y="1190480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grpSp>
        <p:nvGrpSpPr>
          <p:cNvPr id="3" name="Group 3"/>
          <p:cNvGrpSpPr/>
          <p:nvPr/>
        </p:nvGrpSpPr>
        <p:grpSpPr>
          <a:xfrm>
            <a:off x="666750" y="581025"/>
            <a:ext cx="14077950" cy="2062247"/>
            <a:chOff x="0" y="0"/>
            <a:chExt cx="18770600" cy="2749662"/>
          </a:xfrm>
        </p:grpSpPr>
        <p:sp>
          <p:nvSpPr>
            <p:cNvPr id="4" name="TextBox 4"/>
            <p:cNvSpPr txBox="1"/>
            <p:nvPr/>
          </p:nvSpPr>
          <p:spPr>
            <a:xfrm>
              <a:off x="0" y="171450"/>
              <a:ext cx="18770600" cy="1612476"/>
            </a:xfrm>
            <a:prstGeom prst="rect">
              <a:avLst/>
            </a:prstGeom>
          </p:spPr>
          <p:txBody>
            <a:bodyPr lIns="0" tIns="0" rIns="0" bIns="0" rtlCol="0" anchor="t">
              <a:spAutoFit/>
            </a:bodyPr>
            <a:lstStyle/>
            <a:p>
              <a:pPr marL="0" lvl="0" indent="0" algn="l">
                <a:lnSpc>
                  <a:spcPts val="8799"/>
                </a:lnSpc>
              </a:pPr>
              <a:r>
                <a:rPr lang="en-US" sz="8799">
                  <a:solidFill>
                    <a:srgbClr val="FFFFFF"/>
                  </a:solidFill>
                  <a:latin typeface="Gilda Display"/>
                  <a:ea typeface="Gilda Display"/>
                  <a:cs typeface="Gilda Display"/>
                  <a:sym typeface="Gilda Display"/>
                </a:rPr>
                <a:t>Reviewing Civics Courses</a:t>
              </a:r>
            </a:p>
          </p:txBody>
        </p:sp>
        <p:sp>
          <p:nvSpPr>
            <p:cNvPr id="5" name="TextBox 5"/>
            <p:cNvSpPr txBox="1"/>
            <p:nvPr/>
          </p:nvSpPr>
          <p:spPr>
            <a:xfrm>
              <a:off x="0" y="2130537"/>
              <a:ext cx="18770600"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FFFFFF"/>
                  </a:solidFill>
                  <a:latin typeface="HK Grotesk Bold"/>
                  <a:ea typeface="HK Grotesk Bold"/>
                  <a:cs typeface="HK Grotesk Bold"/>
                  <a:sym typeface="HK Grotesk Bold"/>
                </a:rPr>
                <a:t>Consider these things when reviewing potential Civic Institutions transfer courses:</a:t>
              </a:r>
            </a:p>
          </p:txBody>
        </p:sp>
      </p:grpSp>
      <p:grpSp>
        <p:nvGrpSpPr>
          <p:cNvPr id="6" name="Group 6"/>
          <p:cNvGrpSpPr/>
          <p:nvPr/>
        </p:nvGrpSpPr>
        <p:grpSpPr>
          <a:xfrm>
            <a:off x="666750" y="3838575"/>
            <a:ext cx="5448300" cy="5721747"/>
            <a:chOff x="0" y="0"/>
            <a:chExt cx="7264400" cy="7628996"/>
          </a:xfrm>
        </p:grpSpPr>
        <p:sp>
          <p:nvSpPr>
            <p:cNvPr id="7" name="TextBox 7"/>
            <p:cNvSpPr txBox="1"/>
            <p:nvPr/>
          </p:nvSpPr>
          <p:spPr>
            <a:xfrm>
              <a:off x="0" y="-9525"/>
              <a:ext cx="7264400" cy="12287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FFFFFF"/>
                  </a:solidFill>
                  <a:latin typeface="HK Grotesk Bold"/>
                  <a:ea typeface="HK Grotesk Bold"/>
                  <a:cs typeface="HK Grotesk Bold"/>
                  <a:sym typeface="HK Grotesk Bold"/>
                </a:rPr>
                <a:t>Civic Institutions Learning Outcome</a:t>
              </a:r>
            </a:p>
          </p:txBody>
        </p:sp>
        <p:sp>
          <p:nvSpPr>
            <p:cNvPr id="8" name="TextBox 8"/>
            <p:cNvSpPr txBox="1"/>
            <p:nvPr/>
          </p:nvSpPr>
          <p:spPr>
            <a:xfrm>
              <a:off x="0" y="1774825"/>
              <a:ext cx="7264400" cy="5854171"/>
            </a:xfrm>
            <a:prstGeom prst="rect">
              <a:avLst/>
            </a:prstGeom>
          </p:spPr>
          <p:txBody>
            <a:bodyPr lIns="0" tIns="0" rIns="0" bIns="0" rtlCol="0" anchor="t">
              <a:spAutoFit/>
            </a:bodyPr>
            <a:lstStyle/>
            <a:p>
              <a:pPr marL="0" lvl="0" indent="0" algn="l">
                <a:lnSpc>
                  <a:spcPts val="3209"/>
                </a:lnSpc>
              </a:pPr>
              <a:r>
                <a:rPr lang="en-US" sz="2468">
                  <a:solidFill>
                    <a:srgbClr val="FFFFFF"/>
                  </a:solidFill>
                  <a:latin typeface="HK Grotesk Light"/>
                  <a:ea typeface="HK Grotesk Light"/>
                  <a:cs typeface="HK Grotesk Light"/>
                  <a:sym typeface="HK Grotesk Light"/>
                </a:rPr>
                <a:t>From one or more perspectives, students will demonstrate understanding of civic institutions by analyzing the U.S. Constitution and other founding documents; assessing the development of principles and institutions of governance including the judiciary; and applying historical, economic, and other domains of knowledge to inform civic action and participation in public policy and decision making.</a:t>
              </a:r>
            </a:p>
          </p:txBody>
        </p:sp>
      </p:grpSp>
      <p:grpSp>
        <p:nvGrpSpPr>
          <p:cNvPr id="9" name="Group 9"/>
          <p:cNvGrpSpPr/>
          <p:nvPr/>
        </p:nvGrpSpPr>
        <p:grpSpPr>
          <a:xfrm>
            <a:off x="6419850" y="3838575"/>
            <a:ext cx="5448300" cy="2265691"/>
            <a:chOff x="0" y="0"/>
            <a:chExt cx="7264400" cy="3020921"/>
          </a:xfrm>
        </p:grpSpPr>
        <p:sp>
          <p:nvSpPr>
            <p:cNvPr id="10" name="TextBox 10"/>
            <p:cNvSpPr txBox="1"/>
            <p:nvPr/>
          </p:nvSpPr>
          <p:spPr>
            <a:xfrm>
              <a:off x="0" y="-9525"/>
              <a:ext cx="7264400" cy="12287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FFFFFF"/>
                  </a:solidFill>
                  <a:latin typeface="HK Grotesk Bold"/>
                  <a:ea typeface="HK Grotesk Bold"/>
                  <a:cs typeface="HK Grotesk Bold"/>
                  <a:sym typeface="HK Grotesk Bold"/>
                </a:rPr>
                <a:t>Alignment with all 7 ABOR Areas</a:t>
              </a:r>
            </a:p>
          </p:txBody>
        </p:sp>
        <p:sp>
          <p:nvSpPr>
            <p:cNvPr id="11" name="TextBox 11"/>
            <p:cNvSpPr txBox="1"/>
            <p:nvPr/>
          </p:nvSpPr>
          <p:spPr>
            <a:xfrm>
              <a:off x="0" y="1786798"/>
              <a:ext cx="7264400" cy="1234122"/>
            </a:xfrm>
            <a:prstGeom prst="rect">
              <a:avLst/>
            </a:prstGeom>
          </p:spPr>
          <p:txBody>
            <a:bodyPr lIns="0" tIns="0" rIns="0" bIns="0" rtlCol="0" anchor="t">
              <a:spAutoFit/>
            </a:bodyPr>
            <a:lstStyle/>
            <a:p>
              <a:pPr marL="0" lvl="0" indent="0" algn="l">
                <a:lnSpc>
                  <a:spcPts val="3729"/>
                </a:lnSpc>
              </a:pPr>
              <a:r>
                <a:rPr lang="en-US" sz="2868">
                  <a:solidFill>
                    <a:srgbClr val="FFFFFF"/>
                  </a:solidFill>
                  <a:latin typeface="HK Grotesk"/>
                  <a:ea typeface="HK Grotesk"/>
                  <a:cs typeface="HK Grotesk"/>
                  <a:sym typeface="HK Grotesk"/>
                </a:rPr>
                <a:t>See ABOR Policy 2-210 General Education</a:t>
              </a:r>
            </a:p>
          </p:txBody>
        </p:sp>
      </p:grpSp>
      <p:grpSp>
        <p:nvGrpSpPr>
          <p:cNvPr id="12" name="Group 12"/>
          <p:cNvGrpSpPr/>
          <p:nvPr/>
        </p:nvGrpSpPr>
        <p:grpSpPr>
          <a:xfrm>
            <a:off x="12020550" y="3838575"/>
            <a:ext cx="5448300" cy="5059442"/>
            <a:chOff x="0" y="0"/>
            <a:chExt cx="7264400" cy="6745922"/>
          </a:xfrm>
        </p:grpSpPr>
        <p:sp>
          <p:nvSpPr>
            <p:cNvPr id="13" name="TextBox 13"/>
            <p:cNvSpPr txBox="1"/>
            <p:nvPr/>
          </p:nvSpPr>
          <p:spPr>
            <a:xfrm>
              <a:off x="0" y="-9525"/>
              <a:ext cx="7264400"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FFFFFF"/>
                  </a:solidFill>
                  <a:latin typeface="HK Grotesk Bold"/>
                  <a:ea typeface="HK Grotesk Bold"/>
                  <a:cs typeface="HK Grotesk Bold"/>
                  <a:sym typeface="HK Grotesk Bold"/>
                </a:rPr>
                <a:t>Perspective-taking</a:t>
              </a:r>
            </a:p>
          </p:txBody>
        </p:sp>
        <p:sp>
          <p:nvSpPr>
            <p:cNvPr id="14" name="TextBox 14"/>
            <p:cNvSpPr txBox="1"/>
            <p:nvPr/>
          </p:nvSpPr>
          <p:spPr>
            <a:xfrm>
              <a:off x="0" y="1155700"/>
              <a:ext cx="7264400" cy="5590222"/>
            </a:xfrm>
            <a:prstGeom prst="rect">
              <a:avLst/>
            </a:prstGeom>
          </p:spPr>
          <p:txBody>
            <a:bodyPr lIns="0" tIns="0" rIns="0" bIns="0" rtlCol="0" anchor="t">
              <a:spAutoFit/>
            </a:bodyPr>
            <a:lstStyle/>
            <a:p>
              <a:pPr marL="0" lvl="0" indent="0" algn="l">
                <a:lnSpc>
                  <a:spcPts val="3729"/>
                </a:lnSpc>
              </a:pPr>
              <a:r>
                <a:rPr lang="en-US" sz="2868">
                  <a:solidFill>
                    <a:srgbClr val="FFFFFF"/>
                  </a:solidFill>
                  <a:latin typeface="HK Grotesk Light"/>
                  <a:ea typeface="HK Grotesk Light"/>
                  <a:cs typeface="HK Grotesk Light"/>
                  <a:sym typeface="HK Grotesk Light"/>
                </a:rPr>
                <a:t>In order to ensure alignment with the perspective-taking foundations of the Gen Ed program, Civic Institutions courses must name one or more perspectives that will be taken in the course. These may be disciplinary perspectives, professional perspectives, or social positions.</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E1B32"/>
        </a:solidFill>
        <a:effectLst/>
      </p:bgPr>
    </p:bg>
    <p:spTree>
      <p:nvGrpSpPr>
        <p:cNvPr id="1" name=""/>
        <p:cNvGrpSpPr/>
        <p:nvPr/>
      </p:nvGrpSpPr>
      <p:grpSpPr>
        <a:xfrm>
          <a:off x="0" y="0"/>
          <a:ext cx="0" cy="0"/>
          <a:chOff x="0" y="0"/>
          <a:chExt cx="0" cy="0"/>
        </a:xfrm>
      </p:grpSpPr>
      <p:sp>
        <p:nvSpPr>
          <p:cNvPr id="2" name="Freeform 2"/>
          <p:cNvSpPr/>
          <p:nvPr/>
        </p:nvSpPr>
        <p:spPr>
          <a:xfrm rot="-1629838">
            <a:off x="14040966" y="4334597"/>
            <a:ext cx="12640239" cy="11904807"/>
          </a:xfrm>
          <a:custGeom>
            <a:avLst/>
            <a:gdLst/>
            <a:ahLst/>
            <a:cxnLst/>
            <a:rect l="l" t="t" r="r" b="b"/>
            <a:pathLst>
              <a:path w="12640239" h="11904807">
                <a:moveTo>
                  <a:pt x="0" y="0"/>
                </a:moveTo>
                <a:lnTo>
                  <a:pt x="12640238" y="0"/>
                </a:lnTo>
                <a:lnTo>
                  <a:pt x="12640238" y="11904806"/>
                </a:lnTo>
                <a:lnTo>
                  <a:pt x="0" y="1190480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grpSp>
        <p:nvGrpSpPr>
          <p:cNvPr id="3" name="Group 3"/>
          <p:cNvGrpSpPr/>
          <p:nvPr/>
        </p:nvGrpSpPr>
        <p:grpSpPr>
          <a:xfrm>
            <a:off x="666750" y="581025"/>
            <a:ext cx="14077950" cy="2062247"/>
            <a:chOff x="0" y="0"/>
            <a:chExt cx="18770600" cy="2749662"/>
          </a:xfrm>
        </p:grpSpPr>
        <p:sp>
          <p:nvSpPr>
            <p:cNvPr id="4" name="TextBox 4"/>
            <p:cNvSpPr txBox="1"/>
            <p:nvPr/>
          </p:nvSpPr>
          <p:spPr>
            <a:xfrm>
              <a:off x="0" y="171450"/>
              <a:ext cx="18770600" cy="1612476"/>
            </a:xfrm>
            <a:prstGeom prst="rect">
              <a:avLst/>
            </a:prstGeom>
          </p:spPr>
          <p:txBody>
            <a:bodyPr lIns="0" tIns="0" rIns="0" bIns="0" rtlCol="0" anchor="t">
              <a:spAutoFit/>
            </a:bodyPr>
            <a:lstStyle/>
            <a:p>
              <a:pPr marL="0" lvl="0" indent="0" algn="l">
                <a:lnSpc>
                  <a:spcPts val="8799"/>
                </a:lnSpc>
              </a:pPr>
              <a:r>
                <a:rPr lang="en-US" sz="8799">
                  <a:solidFill>
                    <a:srgbClr val="FFFFFF"/>
                  </a:solidFill>
                  <a:latin typeface="Gilda Display"/>
                  <a:ea typeface="Gilda Display"/>
                  <a:cs typeface="Gilda Display"/>
                  <a:sym typeface="Gilda Display"/>
                </a:rPr>
                <a:t>Reviewing Civics Courses</a:t>
              </a:r>
            </a:p>
          </p:txBody>
        </p:sp>
        <p:sp>
          <p:nvSpPr>
            <p:cNvPr id="5" name="TextBox 5"/>
            <p:cNvSpPr txBox="1"/>
            <p:nvPr/>
          </p:nvSpPr>
          <p:spPr>
            <a:xfrm>
              <a:off x="0" y="2130537"/>
              <a:ext cx="18770600"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FFFFFF"/>
                  </a:solidFill>
                  <a:latin typeface="HK Grotesk Bold"/>
                  <a:ea typeface="HK Grotesk Bold"/>
                  <a:cs typeface="HK Grotesk Bold"/>
                  <a:sym typeface="HK Grotesk Bold"/>
                </a:rPr>
                <a:t>What to look for when evaluating Transfer Courses:</a:t>
              </a:r>
            </a:p>
          </p:txBody>
        </p:sp>
      </p:grpSp>
      <p:grpSp>
        <p:nvGrpSpPr>
          <p:cNvPr id="6" name="Group 6"/>
          <p:cNvGrpSpPr/>
          <p:nvPr/>
        </p:nvGrpSpPr>
        <p:grpSpPr>
          <a:xfrm>
            <a:off x="666750" y="3838575"/>
            <a:ext cx="7444025" cy="5443829"/>
            <a:chOff x="0" y="0"/>
            <a:chExt cx="9925366" cy="7258439"/>
          </a:xfrm>
        </p:grpSpPr>
        <p:sp>
          <p:nvSpPr>
            <p:cNvPr id="7" name="TextBox 7"/>
            <p:cNvSpPr txBox="1"/>
            <p:nvPr/>
          </p:nvSpPr>
          <p:spPr>
            <a:xfrm>
              <a:off x="0" y="0"/>
              <a:ext cx="9925366" cy="617851"/>
            </a:xfrm>
            <a:prstGeom prst="rect">
              <a:avLst/>
            </a:prstGeom>
          </p:spPr>
          <p:txBody>
            <a:bodyPr lIns="0" tIns="0" rIns="0" bIns="0" rtlCol="0" anchor="t">
              <a:spAutoFit/>
            </a:bodyPr>
            <a:lstStyle/>
            <a:p>
              <a:pPr marL="0" lvl="0" indent="0" algn="l">
                <a:lnSpc>
                  <a:spcPts val="3648"/>
                </a:lnSpc>
                <a:spcBef>
                  <a:spcPct val="0"/>
                </a:spcBef>
              </a:pPr>
              <a:r>
                <a:rPr lang="en-US" sz="3040" b="1">
                  <a:solidFill>
                    <a:srgbClr val="FFFFFF"/>
                  </a:solidFill>
                  <a:latin typeface="HK Grotesk Bold"/>
                  <a:ea typeface="HK Grotesk Bold"/>
                  <a:cs typeface="HK Grotesk Bold"/>
                  <a:sym typeface="HK Grotesk Bold"/>
                </a:rPr>
                <a:t>Green Flags</a:t>
              </a:r>
            </a:p>
          </p:txBody>
        </p:sp>
        <p:sp>
          <p:nvSpPr>
            <p:cNvPr id="8" name="TextBox 8"/>
            <p:cNvSpPr txBox="1"/>
            <p:nvPr/>
          </p:nvSpPr>
          <p:spPr>
            <a:xfrm>
              <a:off x="0" y="1181382"/>
              <a:ext cx="9925366" cy="6077056"/>
            </a:xfrm>
            <a:prstGeom prst="rect">
              <a:avLst/>
            </a:prstGeom>
          </p:spPr>
          <p:txBody>
            <a:bodyPr lIns="0" tIns="0" rIns="0" bIns="0" rtlCol="0" anchor="t">
              <a:spAutoFit/>
            </a:bodyPr>
            <a:lstStyle/>
            <a:p>
              <a:pPr marL="605863" lvl="1" indent="-302932" algn="l">
                <a:lnSpc>
                  <a:spcPts val="3648"/>
                </a:lnSpc>
                <a:buFont typeface="Arial"/>
                <a:buChar char="•"/>
              </a:pPr>
              <a:r>
                <a:rPr lang="en-US" sz="2806">
                  <a:solidFill>
                    <a:srgbClr val="FFFFFF"/>
                  </a:solidFill>
                  <a:latin typeface="HK Grotesk Light"/>
                  <a:ea typeface="HK Grotesk Light"/>
                  <a:cs typeface="HK Grotesk Light"/>
                  <a:sym typeface="HK Grotesk Light"/>
                </a:rPr>
                <a:t>Is about some time period of US History and includes contemporary application </a:t>
              </a:r>
            </a:p>
            <a:p>
              <a:pPr marL="605863" lvl="1" indent="-302932" algn="l">
                <a:lnSpc>
                  <a:spcPts val="3648"/>
                </a:lnSpc>
                <a:buFont typeface="Arial"/>
                <a:buChar char="•"/>
              </a:pPr>
              <a:r>
                <a:rPr lang="en-US" sz="2806">
                  <a:solidFill>
                    <a:srgbClr val="FFFFFF"/>
                  </a:solidFill>
                  <a:latin typeface="HK Grotesk Light"/>
                  <a:ea typeface="HK Grotesk Light"/>
                  <a:cs typeface="HK Grotesk Light"/>
                  <a:sym typeface="HK Grotesk Light"/>
                </a:rPr>
                <a:t>Includes Civic action, behaviors, duty, commitment, engagement</a:t>
              </a:r>
            </a:p>
            <a:p>
              <a:pPr marL="605863" lvl="1" indent="-302932" algn="l">
                <a:lnSpc>
                  <a:spcPts val="3648"/>
                </a:lnSpc>
                <a:buFont typeface="Arial"/>
                <a:buChar char="•"/>
              </a:pPr>
              <a:r>
                <a:rPr lang="en-US" sz="2806">
                  <a:solidFill>
                    <a:srgbClr val="FFFFFF"/>
                  </a:solidFill>
                  <a:latin typeface="HK Grotesk Light"/>
                  <a:ea typeface="HK Grotesk Light"/>
                  <a:cs typeface="HK Grotesk Light"/>
                  <a:sym typeface="HK Grotesk Light"/>
                </a:rPr>
                <a:t>Includes Civic Institutions-established organizations that serve the community and helps uphold societal values, rights, responsibilities</a:t>
              </a:r>
            </a:p>
            <a:p>
              <a:pPr marL="605863" lvl="1" indent="-302932" algn="l">
                <a:lnSpc>
                  <a:spcPts val="3648"/>
                </a:lnSpc>
                <a:buFont typeface="Arial"/>
                <a:buChar char="•"/>
              </a:pPr>
              <a:r>
                <a:rPr lang="en-US" sz="2806">
                  <a:solidFill>
                    <a:srgbClr val="FFFFFF"/>
                  </a:solidFill>
                  <a:latin typeface="HK Grotesk Light"/>
                  <a:ea typeface="HK Grotesk Light"/>
                  <a:cs typeface="HK Grotesk Light"/>
                  <a:sym typeface="HK Grotesk Light"/>
                </a:rPr>
                <a:t>How these shaped our government, constitution, court cases, economy</a:t>
              </a:r>
            </a:p>
          </p:txBody>
        </p:sp>
      </p:grpSp>
      <p:grpSp>
        <p:nvGrpSpPr>
          <p:cNvPr id="9" name="Group 9"/>
          <p:cNvGrpSpPr/>
          <p:nvPr/>
        </p:nvGrpSpPr>
        <p:grpSpPr>
          <a:xfrm>
            <a:off x="9637564" y="3838575"/>
            <a:ext cx="7186331" cy="4441587"/>
            <a:chOff x="0" y="0"/>
            <a:chExt cx="9581774" cy="5922116"/>
          </a:xfrm>
        </p:grpSpPr>
        <p:sp>
          <p:nvSpPr>
            <p:cNvPr id="10" name="TextBox 10"/>
            <p:cNvSpPr txBox="1"/>
            <p:nvPr/>
          </p:nvSpPr>
          <p:spPr>
            <a:xfrm>
              <a:off x="0" y="-9525"/>
              <a:ext cx="9581774"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FFFFFF"/>
                  </a:solidFill>
                  <a:latin typeface="HK Grotesk Bold"/>
                  <a:ea typeface="HK Grotesk Bold"/>
                  <a:cs typeface="HK Grotesk Bold"/>
                  <a:sym typeface="HK Grotesk Bold"/>
                </a:rPr>
                <a:t>Red Flags</a:t>
              </a:r>
            </a:p>
          </p:txBody>
        </p:sp>
        <p:sp>
          <p:nvSpPr>
            <p:cNvPr id="11" name="TextBox 11"/>
            <p:cNvSpPr txBox="1"/>
            <p:nvPr/>
          </p:nvSpPr>
          <p:spPr>
            <a:xfrm>
              <a:off x="0" y="1165225"/>
              <a:ext cx="9581774" cy="4756891"/>
            </a:xfrm>
            <a:prstGeom prst="rect">
              <a:avLst/>
            </a:prstGeom>
          </p:spPr>
          <p:txBody>
            <a:bodyPr lIns="0" tIns="0" rIns="0" bIns="0" rtlCol="0" anchor="t">
              <a:spAutoFit/>
            </a:bodyPr>
            <a:lstStyle/>
            <a:p>
              <a:pPr marL="597774" lvl="1" indent="-298887" algn="l">
                <a:lnSpc>
                  <a:spcPts val="3599"/>
                </a:lnSpc>
                <a:buFont typeface="Arial"/>
                <a:buChar char="•"/>
              </a:pPr>
              <a:r>
                <a:rPr lang="en-US" sz="2768">
                  <a:solidFill>
                    <a:srgbClr val="FFFFFF"/>
                  </a:solidFill>
                  <a:latin typeface="HK Grotesk Light"/>
                  <a:ea typeface="HK Grotesk Light"/>
                  <a:cs typeface="HK Grotesk Light"/>
                  <a:sym typeface="HK Grotesk Light"/>
                </a:rPr>
                <a:t>Can’t just be a US history course</a:t>
              </a:r>
            </a:p>
            <a:p>
              <a:pPr marL="597774" lvl="1" indent="-298887" algn="l">
                <a:lnSpc>
                  <a:spcPts val="3599"/>
                </a:lnSpc>
                <a:buFont typeface="Arial"/>
                <a:buChar char="•"/>
              </a:pPr>
              <a:r>
                <a:rPr lang="en-US" sz="2768">
                  <a:solidFill>
                    <a:srgbClr val="FFFFFF"/>
                  </a:solidFill>
                  <a:latin typeface="HK Grotesk Light"/>
                  <a:ea typeface="HK Grotesk Light"/>
                  <a:cs typeface="HK Grotesk Light"/>
                  <a:sym typeface="HK Grotesk Light"/>
                </a:rPr>
                <a:t>Only focuses on the present without historical context</a:t>
              </a:r>
            </a:p>
            <a:p>
              <a:pPr marL="597774" lvl="1" indent="-298887" algn="l">
                <a:lnSpc>
                  <a:spcPts val="3599"/>
                </a:lnSpc>
                <a:buFont typeface="Arial"/>
                <a:buChar char="•"/>
              </a:pPr>
              <a:r>
                <a:rPr lang="en-US" sz="2768">
                  <a:solidFill>
                    <a:srgbClr val="FFFFFF"/>
                  </a:solidFill>
                  <a:latin typeface="HK Grotesk Light"/>
                  <a:ea typeface="HK Grotesk Light"/>
                  <a:cs typeface="HK Grotesk Light"/>
                  <a:sym typeface="HK Grotesk Light"/>
                </a:rPr>
                <a:t>Is not US based</a:t>
              </a:r>
            </a:p>
            <a:p>
              <a:pPr marL="597774" lvl="1" indent="-298887" algn="l">
                <a:lnSpc>
                  <a:spcPts val="3599"/>
                </a:lnSpc>
                <a:buFont typeface="Arial"/>
                <a:buChar char="•"/>
              </a:pPr>
              <a:r>
                <a:rPr lang="en-US" sz="2768">
                  <a:solidFill>
                    <a:srgbClr val="FFFFFF"/>
                  </a:solidFill>
                  <a:latin typeface="HK Grotesk Light"/>
                  <a:ea typeface="HK Grotesk Light"/>
                  <a:cs typeface="HK Grotesk Light"/>
                  <a:sym typeface="HK Grotesk Light"/>
                </a:rPr>
                <a:t>Does not describe multiple perspectives that topics could be viewed through</a:t>
              </a:r>
            </a:p>
            <a:p>
              <a:pPr marL="597774" lvl="1" indent="-298887" algn="l">
                <a:lnSpc>
                  <a:spcPts val="3599"/>
                </a:lnSpc>
                <a:buFont typeface="Arial"/>
                <a:buChar char="•"/>
              </a:pPr>
              <a:r>
                <a:rPr lang="en-US" sz="2768">
                  <a:solidFill>
                    <a:srgbClr val="FFFFFF"/>
                  </a:solidFill>
                  <a:latin typeface="HK Grotesk Light"/>
                  <a:ea typeface="HK Grotesk Light"/>
                  <a:cs typeface="HK Grotesk Light"/>
                  <a:sym typeface="HK Grotesk Light"/>
                </a:rPr>
                <a:t>Does not connect to any US core documents or judicial decisions</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E1B32"/>
        </a:solidFill>
        <a:effectLst/>
      </p:bgPr>
    </p:bg>
    <p:spTree>
      <p:nvGrpSpPr>
        <p:cNvPr id="1" name=""/>
        <p:cNvGrpSpPr/>
        <p:nvPr/>
      </p:nvGrpSpPr>
      <p:grpSpPr>
        <a:xfrm>
          <a:off x="0" y="0"/>
          <a:ext cx="0" cy="0"/>
          <a:chOff x="0" y="0"/>
          <a:chExt cx="0" cy="0"/>
        </a:xfrm>
      </p:grpSpPr>
      <p:grpSp>
        <p:nvGrpSpPr>
          <p:cNvPr id="2" name="Group 2"/>
          <p:cNvGrpSpPr/>
          <p:nvPr/>
        </p:nvGrpSpPr>
        <p:grpSpPr>
          <a:xfrm>
            <a:off x="2256848" y="2607217"/>
            <a:ext cx="13581083" cy="5522013"/>
            <a:chOff x="0" y="0"/>
            <a:chExt cx="18108111" cy="7362683"/>
          </a:xfrm>
        </p:grpSpPr>
        <p:sp>
          <p:nvSpPr>
            <p:cNvPr id="3" name="TextBox 3"/>
            <p:cNvSpPr txBox="1"/>
            <p:nvPr/>
          </p:nvSpPr>
          <p:spPr>
            <a:xfrm>
              <a:off x="257627" y="133350"/>
              <a:ext cx="17850484" cy="1375803"/>
            </a:xfrm>
            <a:prstGeom prst="rect">
              <a:avLst/>
            </a:prstGeom>
          </p:spPr>
          <p:txBody>
            <a:bodyPr lIns="0" tIns="0" rIns="0" bIns="0" rtlCol="0" anchor="t">
              <a:spAutoFit/>
            </a:bodyPr>
            <a:lstStyle/>
            <a:p>
              <a:pPr marL="0" lvl="0" indent="0" algn="l">
                <a:lnSpc>
                  <a:spcPts val="7436"/>
                </a:lnSpc>
              </a:pPr>
              <a:r>
                <a:rPr lang="en-US" sz="7436">
                  <a:solidFill>
                    <a:srgbClr val="FFFFFF"/>
                  </a:solidFill>
                  <a:latin typeface="Gilda Display"/>
                  <a:ea typeface="Gilda Display"/>
                  <a:cs typeface="Gilda Display"/>
                  <a:sym typeface="Gilda Display"/>
                </a:rPr>
                <a:t>AGEC- Fall 2026 Updates</a:t>
              </a:r>
            </a:p>
          </p:txBody>
        </p:sp>
        <p:sp>
          <p:nvSpPr>
            <p:cNvPr id="4" name="TextBox 4"/>
            <p:cNvSpPr txBox="1"/>
            <p:nvPr/>
          </p:nvSpPr>
          <p:spPr>
            <a:xfrm>
              <a:off x="0" y="2104883"/>
              <a:ext cx="17850484" cy="5257800"/>
            </a:xfrm>
            <a:prstGeom prst="rect">
              <a:avLst/>
            </a:prstGeom>
          </p:spPr>
          <p:txBody>
            <a:bodyPr lIns="0" tIns="0" rIns="0" bIns="0" rtlCol="0" anchor="t">
              <a:spAutoFit/>
            </a:bodyPr>
            <a:lstStyle/>
            <a:p>
              <a:pPr algn="l">
                <a:lnSpc>
                  <a:spcPts val="4064"/>
                </a:lnSpc>
              </a:pPr>
              <a:r>
                <a:rPr lang="en-US" sz="3387">
                  <a:solidFill>
                    <a:srgbClr val="FFFFFF"/>
                  </a:solidFill>
                  <a:latin typeface="HK Grotesk"/>
                  <a:ea typeface="HK Grotesk"/>
                  <a:cs typeface="HK Grotesk"/>
                  <a:sym typeface="HK Grotesk"/>
                </a:rPr>
                <a:t>Community Colleges are adjusting the AGEC for Fall 2026:</a:t>
              </a:r>
            </a:p>
            <a:p>
              <a:pPr marL="731315" lvl="1" indent="-365657" algn="l">
                <a:lnSpc>
                  <a:spcPts val="4064"/>
                </a:lnSpc>
                <a:buFont typeface="Arial"/>
                <a:buChar char="•"/>
              </a:pPr>
              <a:r>
                <a:rPr lang="en-US" sz="3387">
                  <a:solidFill>
                    <a:srgbClr val="FFFFFF"/>
                  </a:solidFill>
                  <a:latin typeface="HK Grotesk"/>
                  <a:ea typeface="HK Grotesk"/>
                  <a:cs typeface="HK Grotesk"/>
                  <a:sym typeface="HK Grotesk"/>
                </a:rPr>
                <a:t>One AGEC, no longer AGEC-A, B, or S</a:t>
              </a:r>
            </a:p>
            <a:p>
              <a:pPr marL="731315" lvl="1" indent="-365657" algn="l">
                <a:lnSpc>
                  <a:spcPts val="4064"/>
                </a:lnSpc>
                <a:buFont typeface="Arial"/>
                <a:buChar char="•"/>
              </a:pPr>
              <a:r>
                <a:rPr lang="en-US" sz="3387">
                  <a:solidFill>
                    <a:srgbClr val="FFFFFF"/>
                  </a:solidFill>
                  <a:latin typeface="HK Grotesk"/>
                  <a:ea typeface="HK Grotesk"/>
                  <a:cs typeface="HK Grotesk"/>
                  <a:sym typeface="HK Grotesk"/>
                </a:rPr>
                <a:t>Required AGEC course category, </a:t>
              </a:r>
              <a:r>
                <a:rPr lang="en-US" sz="3387" b="1">
                  <a:solidFill>
                    <a:srgbClr val="FFFFFF"/>
                  </a:solidFill>
                  <a:latin typeface="HK Grotesk Bold"/>
                  <a:ea typeface="HK Grotesk Bold"/>
                  <a:cs typeface="HK Grotesk Bold"/>
                  <a:sym typeface="HK Grotesk Bold"/>
                </a:rPr>
                <a:t>Institution of the Americas</a:t>
              </a:r>
            </a:p>
            <a:p>
              <a:pPr marL="1462630" lvl="2" indent="-487543" algn="l">
                <a:lnSpc>
                  <a:spcPts val="4064"/>
                </a:lnSpc>
                <a:buFont typeface="Arial"/>
                <a:buChar char="⚬"/>
              </a:pPr>
              <a:r>
                <a:rPr lang="en-US" sz="3387">
                  <a:solidFill>
                    <a:srgbClr val="FFFFFF"/>
                  </a:solidFill>
                  <a:latin typeface="HK Grotesk"/>
                  <a:ea typeface="HK Grotesk"/>
                  <a:cs typeface="HK Grotesk"/>
                  <a:sym typeface="HK Grotesk"/>
                </a:rPr>
                <a:t>Some similarities to Civic Institutitions </a:t>
              </a:r>
            </a:p>
            <a:p>
              <a:pPr marL="731315" lvl="1" indent="-365657" algn="l">
                <a:lnSpc>
                  <a:spcPts val="4064"/>
                </a:lnSpc>
                <a:buFont typeface="Arial"/>
                <a:buChar char="•"/>
              </a:pPr>
              <a:r>
                <a:rPr lang="en-US" sz="3387">
                  <a:solidFill>
                    <a:srgbClr val="FFFFFF"/>
                  </a:solidFill>
                  <a:latin typeface="HK Grotesk"/>
                  <a:ea typeface="HK Grotesk"/>
                  <a:cs typeface="HK Grotesk"/>
                  <a:sym typeface="HK Grotesk"/>
                </a:rPr>
                <a:t>Working on list of  Civic Institutions transfer course list from Pima CC and other Arizona CCs institutions </a:t>
              </a:r>
            </a:p>
            <a:p>
              <a:pPr algn="l">
                <a:lnSpc>
                  <a:spcPts val="4064"/>
                </a:lnSpc>
              </a:pPr>
              <a:endParaRPr lang="en-US" sz="3387">
                <a:solidFill>
                  <a:srgbClr val="FFFFFF"/>
                </a:solidFill>
                <a:latin typeface="HK Grotesk"/>
                <a:ea typeface="HK Grotesk"/>
                <a:cs typeface="HK Grotesk"/>
                <a:sym typeface="HK Grotesk"/>
              </a:endParaRPr>
            </a:p>
            <a:p>
              <a:pPr marL="0" lvl="0" indent="0" algn="l">
                <a:lnSpc>
                  <a:spcPts val="2744"/>
                </a:lnSpc>
              </a:pPr>
              <a:r>
                <a:rPr lang="en-US" sz="2287">
                  <a:solidFill>
                    <a:srgbClr val="FFFFFF"/>
                  </a:solidFill>
                  <a:latin typeface="HK Grotesk"/>
                  <a:ea typeface="HK Grotesk"/>
                  <a:cs typeface="HK Grotesk"/>
                  <a:sym typeface="HK Grotesk"/>
                </a:rPr>
                <a:t>https://www.aztransfer.com/resources/documents/agec/agec_redesign_categories_criteria_final.pdf</a:t>
              </a:r>
            </a:p>
          </p:txBody>
        </p:sp>
      </p:grpSp>
      <p:sp>
        <p:nvSpPr>
          <p:cNvPr id="5" name="Freeform 5"/>
          <p:cNvSpPr/>
          <p:nvPr/>
        </p:nvSpPr>
        <p:spPr>
          <a:xfrm rot="-1268288">
            <a:off x="14134560" y="4583587"/>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1268288">
            <a:off x="-5263690" y="-5040215"/>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2" name="Freeform 2"/>
          <p:cNvSpPr/>
          <p:nvPr/>
        </p:nvSpPr>
        <p:spPr>
          <a:xfrm rot="-4945975">
            <a:off x="15101778" y="-5016438"/>
            <a:ext cx="10936025" cy="10299747"/>
          </a:xfrm>
          <a:custGeom>
            <a:avLst/>
            <a:gdLst/>
            <a:ahLst/>
            <a:cxnLst/>
            <a:rect l="l" t="t" r="r" b="b"/>
            <a:pathLst>
              <a:path w="10936025" h="10299747">
                <a:moveTo>
                  <a:pt x="0" y="0"/>
                </a:moveTo>
                <a:lnTo>
                  <a:pt x="10936025" y="0"/>
                </a:lnTo>
                <a:lnTo>
                  <a:pt x="10936025" y="10299748"/>
                </a:lnTo>
                <a:lnTo>
                  <a:pt x="0" y="102997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429875" y="666750"/>
            <a:ext cx="7191375" cy="8953500"/>
            <a:chOff x="0" y="0"/>
            <a:chExt cx="1114132" cy="1387131"/>
          </a:xfrm>
        </p:grpSpPr>
        <p:sp>
          <p:nvSpPr>
            <p:cNvPr id="4" name="Freeform 4"/>
            <p:cNvSpPr/>
            <p:nvPr/>
          </p:nvSpPr>
          <p:spPr>
            <a:xfrm>
              <a:off x="0" y="0"/>
              <a:ext cx="1114132" cy="1387131"/>
            </a:xfrm>
            <a:custGeom>
              <a:avLst/>
              <a:gdLst/>
              <a:ahLst/>
              <a:cxnLst/>
              <a:rect l="l" t="t" r="r" b="b"/>
              <a:pathLst>
                <a:path w="1114132" h="1387131">
                  <a:moveTo>
                    <a:pt x="43062" y="0"/>
                  </a:moveTo>
                  <a:lnTo>
                    <a:pt x="1071070" y="0"/>
                  </a:lnTo>
                  <a:cubicBezTo>
                    <a:pt x="1094853" y="0"/>
                    <a:pt x="1114132" y="19280"/>
                    <a:pt x="1114132" y="43062"/>
                  </a:cubicBezTo>
                  <a:lnTo>
                    <a:pt x="1114132" y="1344069"/>
                  </a:lnTo>
                  <a:cubicBezTo>
                    <a:pt x="1114132" y="1367852"/>
                    <a:pt x="1094853" y="1387131"/>
                    <a:pt x="1071070" y="1387131"/>
                  </a:cubicBezTo>
                  <a:lnTo>
                    <a:pt x="43062" y="1387131"/>
                  </a:lnTo>
                  <a:cubicBezTo>
                    <a:pt x="19280" y="1387131"/>
                    <a:pt x="0" y="1367852"/>
                    <a:pt x="0" y="1344069"/>
                  </a:cubicBezTo>
                  <a:lnTo>
                    <a:pt x="0" y="43062"/>
                  </a:lnTo>
                  <a:cubicBezTo>
                    <a:pt x="0" y="19280"/>
                    <a:pt x="19280" y="0"/>
                    <a:pt x="43062" y="0"/>
                  </a:cubicBezTo>
                  <a:close/>
                </a:path>
              </a:pathLst>
            </a:custGeom>
            <a:blipFill>
              <a:blip r:embed="rId4"/>
              <a:stretch>
                <a:fillRect t="-199" b="-199"/>
              </a:stretch>
            </a:blipFill>
            <a:ln w="28575" cap="rnd">
              <a:solidFill>
                <a:srgbClr val="FFFFFF"/>
              </a:solidFill>
              <a:prstDash val="solid"/>
              <a:round/>
            </a:ln>
          </p:spPr>
          <p:txBody>
            <a:bodyPr/>
            <a:lstStyle/>
            <a:p>
              <a:endParaRPr lang="en-US"/>
            </a:p>
          </p:txBody>
        </p:sp>
      </p:grpSp>
      <p:sp>
        <p:nvSpPr>
          <p:cNvPr id="5" name="TextBox 5"/>
          <p:cNvSpPr txBox="1"/>
          <p:nvPr/>
        </p:nvSpPr>
        <p:spPr>
          <a:xfrm>
            <a:off x="666750" y="838173"/>
            <a:ext cx="8324850" cy="1166494"/>
          </a:xfrm>
          <a:prstGeom prst="rect">
            <a:avLst/>
          </a:prstGeom>
        </p:spPr>
        <p:txBody>
          <a:bodyPr lIns="0" tIns="0" rIns="0" bIns="0" rtlCol="0" anchor="t">
            <a:spAutoFit/>
          </a:bodyPr>
          <a:lstStyle/>
          <a:p>
            <a:pPr marL="0" lvl="0" indent="0" algn="l">
              <a:lnSpc>
                <a:spcPts val="8799"/>
              </a:lnSpc>
            </a:pPr>
            <a:r>
              <a:rPr lang="en-US" sz="8799">
                <a:solidFill>
                  <a:srgbClr val="FFFFFF"/>
                </a:solidFill>
                <a:latin typeface="Gilda Display"/>
                <a:ea typeface="Gilda Display"/>
                <a:cs typeface="Gilda Display"/>
                <a:sym typeface="Gilda Display"/>
              </a:rPr>
              <a:t>Case Studies</a:t>
            </a:r>
          </a:p>
        </p:txBody>
      </p:sp>
      <p:sp>
        <p:nvSpPr>
          <p:cNvPr id="6" name="TextBox 6"/>
          <p:cNvSpPr txBox="1"/>
          <p:nvPr/>
        </p:nvSpPr>
        <p:spPr>
          <a:xfrm>
            <a:off x="1028700" y="2885128"/>
            <a:ext cx="8383328" cy="5647436"/>
          </a:xfrm>
          <a:prstGeom prst="rect">
            <a:avLst/>
          </a:prstGeom>
        </p:spPr>
        <p:txBody>
          <a:bodyPr lIns="0" tIns="0" rIns="0" bIns="0" rtlCol="0" anchor="t">
            <a:spAutoFit/>
          </a:bodyPr>
          <a:lstStyle/>
          <a:p>
            <a:pPr algn="l">
              <a:lnSpc>
                <a:spcPts val="4966"/>
              </a:lnSpc>
            </a:pPr>
            <a:r>
              <a:rPr lang="en-US" sz="3820">
                <a:solidFill>
                  <a:srgbClr val="FFFFFF"/>
                </a:solidFill>
                <a:latin typeface="HK Grotesk"/>
                <a:ea typeface="HK Grotesk"/>
                <a:cs typeface="HK Grotesk"/>
                <a:sym typeface="HK Grotesk"/>
              </a:rPr>
              <a:t>For each scenario, you and your small group will discuss:</a:t>
            </a:r>
          </a:p>
          <a:p>
            <a:pPr marL="824739" lvl="1" indent="-412370" algn="l">
              <a:lnSpc>
                <a:spcPts val="4966"/>
              </a:lnSpc>
              <a:buFont typeface="Arial"/>
              <a:buChar char="•"/>
            </a:pPr>
            <a:r>
              <a:rPr lang="en-US" sz="3820">
                <a:solidFill>
                  <a:srgbClr val="FFFFFF"/>
                </a:solidFill>
                <a:latin typeface="HK Grotesk"/>
                <a:ea typeface="HK Grotesk"/>
                <a:cs typeface="HK Grotesk"/>
                <a:sym typeface="HK Grotesk"/>
              </a:rPr>
              <a:t>How would you advise the student?</a:t>
            </a:r>
          </a:p>
          <a:p>
            <a:pPr marL="824739" lvl="1" indent="-412370" algn="l">
              <a:lnSpc>
                <a:spcPts val="4966"/>
              </a:lnSpc>
              <a:buFont typeface="Arial"/>
              <a:buChar char="•"/>
            </a:pPr>
            <a:r>
              <a:rPr lang="en-US" sz="3820">
                <a:solidFill>
                  <a:srgbClr val="FFFFFF"/>
                </a:solidFill>
                <a:latin typeface="HK Grotesk"/>
                <a:ea typeface="HK Grotesk"/>
                <a:cs typeface="HK Grotesk"/>
                <a:sym typeface="HK Grotesk"/>
              </a:rPr>
              <a:t>What questions would you ask the student?</a:t>
            </a:r>
          </a:p>
          <a:p>
            <a:pPr marL="824739" lvl="1" indent="-412370" algn="l">
              <a:lnSpc>
                <a:spcPts val="4966"/>
              </a:lnSpc>
              <a:buFont typeface="Arial"/>
              <a:buChar char="•"/>
            </a:pPr>
            <a:r>
              <a:rPr lang="en-US" sz="3820">
                <a:solidFill>
                  <a:srgbClr val="FFFFFF"/>
                </a:solidFill>
                <a:latin typeface="HK Grotesk"/>
                <a:ea typeface="HK Grotesk"/>
                <a:cs typeface="HK Grotesk"/>
                <a:sym typeface="HK Grotesk"/>
              </a:rPr>
              <a:t>What would you look for in UAccess?</a:t>
            </a:r>
          </a:p>
          <a:p>
            <a:pPr marL="824739" lvl="1" indent="-412370" algn="l">
              <a:lnSpc>
                <a:spcPts val="4966"/>
              </a:lnSpc>
              <a:buFont typeface="Arial"/>
              <a:buChar char="•"/>
            </a:pPr>
            <a:r>
              <a:rPr lang="en-US" sz="3820">
                <a:solidFill>
                  <a:srgbClr val="FFFFFF"/>
                </a:solidFill>
                <a:latin typeface="HK Grotesk"/>
                <a:ea typeface="HK Grotesk"/>
                <a:cs typeface="HK Grotesk"/>
                <a:sym typeface="HK Grotesk"/>
              </a:rPr>
              <a:t>What other resources could you use?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E1B32"/>
        </a:solidFill>
        <a:effectLst/>
      </p:bgPr>
    </p:bg>
    <p:spTree>
      <p:nvGrpSpPr>
        <p:cNvPr id="1" name=""/>
        <p:cNvGrpSpPr/>
        <p:nvPr/>
      </p:nvGrpSpPr>
      <p:grpSpPr>
        <a:xfrm>
          <a:off x="0" y="0"/>
          <a:ext cx="0" cy="0"/>
          <a:chOff x="0" y="0"/>
          <a:chExt cx="0" cy="0"/>
        </a:xfrm>
      </p:grpSpPr>
      <p:grpSp>
        <p:nvGrpSpPr>
          <p:cNvPr id="2" name="Group 2"/>
          <p:cNvGrpSpPr/>
          <p:nvPr/>
        </p:nvGrpSpPr>
        <p:grpSpPr>
          <a:xfrm>
            <a:off x="2903171" y="2581530"/>
            <a:ext cx="12481657" cy="4086763"/>
            <a:chOff x="0" y="0"/>
            <a:chExt cx="16642210" cy="5449018"/>
          </a:xfrm>
        </p:grpSpPr>
        <p:sp>
          <p:nvSpPr>
            <p:cNvPr id="3" name="TextBox 3"/>
            <p:cNvSpPr txBox="1"/>
            <p:nvPr/>
          </p:nvSpPr>
          <p:spPr>
            <a:xfrm>
              <a:off x="0" y="180975"/>
              <a:ext cx="16642210" cy="1833249"/>
            </a:xfrm>
            <a:prstGeom prst="rect">
              <a:avLst/>
            </a:prstGeom>
          </p:spPr>
          <p:txBody>
            <a:bodyPr lIns="0" tIns="0" rIns="0" bIns="0" rtlCol="0" anchor="t">
              <a:spAutoFit/>
            </a:bodyPr>
            <a:lstStyle/>
            <a:p>
              <a:pPr marL="0" lvl="0" indent="0" algn="l">
                <a:lnSpc>
                  <a:spcPts val="9936"/>
                </a:lnSpc>
              </a:pPr>
              <a:r>
                <a:rPr lang="en-US" sz="9936">
                  <a:solidFill>
                    <a:srgbClr val="FFFFFF"/>
                  </a:solidFill>
                  <a:latin typeface="Gilda Display"/>
                  <a:ea typeface="Gilda Display"/>
                  <a:cs typeface="Gilda Display"/>
                  <a:sym typeface="Gilda Display"/>
                </a:rPr>
                <a:t>Jed</a:t>
              </a:r>
            </a:p>
          </p:txBody>
        </p:sp>
        <p:sp>
          <p:nvSpPr>
            <p:cNvPr id="4" name="TextBox 4"/>
            <p:cNvSpPr txBox="1"/>
            <p:nvPr/>
          </p:nvSpPr>
          <p:spPr>
            <a:xfrm>
              <a:off x="0" y="2695830"/>
              <a:ext cx="16642210" cy="2753188"/>
            </a:xfrm>
            <a:prstGeom prst="rect">
              <a:avLst/>
            </a:prstGeom>
          </p:spPr>
          <p:txBody>
            <a:bodyPr lIns="0" tIns="0" rIns="0" bIns="0" rtlCol="0" anchor="t">
              <a:spAutoFit/>
            </a:bodyPr>
            <a:lstStyle/>
            <a:p>
              <a:pPr marL="0" lvl="0" indent="0" algn="l">
                <a:lnSpc>
                  <a:spcPts val="4064"/>
                </a:lnSpc>
              </a:pPr>
              <a:r>
                <a:rPr lang="en-US" sz="3387" b="1">
                  <a:solidFill>
                    <a:srgbClr val="FFFFFF"/>
                  </a:solidFill>
                  <a:latin typeface="HK Grotesk Bold"/>
                  <a:ea typeface="HK Grotesk Bold"/>
                  <a:cs typeface="HK Grotesk Bold"/>
                  <a:sym typeface="HK Grotesk Bold"/>
                </a:rPr>
                <a:t>Jed is a new BA Economics major at the UA entering in Fall 2026. He won’t know his AP scores for US History, Calculus, and Spanish Language &amp; Culture until July.  When you meet with him during orientation Course Scheduling, what will you advise?</a:t>
              </a:r>
            </a:p>
          </p:txBody>
        </p:sp>
      </p:grpSp>
      <p:sp>
        <p:nvSpPr>
          <p:cNvPr id="5" name="Freeform 5"/>
          <p:cNvSpPr/>
          <p:nvPr/>
        </p:nvSpPr>
        <p:spPr>
          <a:xfrm rot="-1268288">
            <a:off x="14134560" y="4583587"/>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1268288">
            <a:off x="-5263690" y="-5040215"/>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E1B32"/>
        </a:solidFill>
        <a:effectLst/>
      </p:bgPr>
    </p:bg>
    <p:spTree>
      <p:nvGrpSpPr>
        <p:cNvPr id="1" name=""/>
        <p:cNvGrpSpPr/>
        <p:nvPr/>
      </p:nvGrpSpPr>
      <p:grpSpPr>
        <a:xfrm>
          <a:off x="0" y="0"/>
          <a:ext cx="0" cy="0"/>
          <a:chOff x="0" y="0"/>
          <a:chExt cx="0" cy="0"/>
        </a:xfrm>
      </p:grpSpPr>
      <p:grpSp>
        <p:nvGrpSpPr>
          <p:cNvPr id="2" name="Group 2"/>
          <p:cNvGrpSpPr/>
          <p:nvPr/>
        </p:nvGrpSpPr>
        <p:grpSpPr>
          <a:xfrm>
            <a:off x="2903171" y="2323419"/>
            <a:ext cx="12481657" cy="4602986"/>
            <a:chOff x="0" y="0"/>
            <a:chExt cx="16642210" cy="6137315"/>
          </a:xfrm>
        </p:grpSpPr>
        <p:sp>
          <p:nvSpPr>
            <p:cNvPr id="3" name="TextBox 3"/>
            <p:cNvSpPr txBox="1"/>
            <p:nvPr/>
          </p:nvSpPr>
          <p:spPr>
            <a:xfrm>
              <a:off x="0" y="180975"/>
              <a:ext cx="16642210" cy="1833249"/>
            </a:xfrm>
            <a:prstGeom prst="rect">
              <a:avLst/>
            </a:prstGeom>
          </p:spPr>
          <p:txBody>
            <a:bodyPr lIns="0" tIns="0" rIns="0" bIns="0" rtlCol="0" anchor="t">
              <a:spAutoFit/>
            </a:bodyPr>
            <a:lstStyle/>
            <a:p>
              <a:pPr marL="0" lvl="0" indent="0" algn="l">
                <a:lnSpc>
                  <a:spcPts val="9936"/>
                </a:lnSpc>
              </a:pPr>
              <a:r>
                <a:rPr lang="en-US" sz="9936">
                  <a:solidFill>
                    <a:srgbClr val="FFFFFF"/>
                  </a:solidFill>
                  <a:latin typeface="Gilda Display"/>
                  <a:ea typeface="Gilda Display"/>
                  <a:cs typeface="Gilda Display"/>
                  <a:sym typeface="Gilda Display"/>
                </a:rPr>
                <a:t>Kate</a:t>
              </a:r>
            </a:p>
          </p:txBody>
        </p:sp>
        <p:sp>
          <p:nvSpPr>
            <p:cNvPr id="4" name="TextBox 4"/>
            <p:cNvSpPr txBox="1"/>
            <p:nvPr/>
          </p:nvSpPr>
          <p:spPr>
            <a:xfrm>
              <a:off x="0" y="2695830"/>
              <a:ext cx="16642210" cy="3441485"/>
            </a:xfrm>
            <a:prstGeom prst="rect">
              <a:avLst/>
            </a:prstGeom>
          </p:spPr>
          <p:txBody>
            <a:bodyPr lIns="0" tIns="0" rIns="0" bIns="0" rtlCol="0" anchor="t">
              <a:spAutoFit/>
            </a:bodyPr>
            <a:lstStyle/>
            <a:p>
              <a:pPr marL="0" lvl="0" indent="0" algn="l">
                <a:lnSpc>
                  <a:spcPts val="4064"/>
                </a:lnSpc>
              </a:pPr>
              <a:r>
                <a:rPr lang="en-US" sz="3387" b="1">
                  <a:solidFill>
                    <a:srgbClr val="FFFFFF"/>
                  </a:solidFill>
                  <a:latin typeface="HK Grotesk Bold"/>
                  <a:ea typeface="HK Grotesk Bold"/>
                  <a:cs typeface="HK Grotesk Bold"/>
                  <a:sym typeface="HK Grotesk Bold"/>
                </a:rPr>
                <a:t>Kate is a Fall 2026 incoming Human Development and Family Science major who placed into MATH 100 with a PPL of 10. She has no transfer credit in UAccess. At her orientation Course Scheduling she asks what general education courses she should be completing in her first semester.</a:t>
              </a:r>
            </a:p>
          </p:txBody>
        </p:sp>
      </p:grpSp>
      <p:sp>
        <p:nvSpPr>
          <p:cNvPr id="5" name="Freeform 5"/>
          <p:cNvSpPr/>
          <p:nvPr/>
        </p:nvSpPr>
        <p:spPr>
          <a:xfrm rot="-1268288">
            <a:off x="14134560" y="4583587"/>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1268288">
            <a:off x="-5263690" y="-5040215"/>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E1B32"/>
        </a:solidFill>
        <a:effectLst/>
      </p:bgPr>
    </p:bg>
    <p:spTree>
      <p:nvGrpSpPr>
        <p:cNvPr id="1" name=""/>
        <p:cNvGrpSpPr/>
        <p:nvPr/>
      </p:nvGrpSpPr>
      <p:grpSpPr>
        <a:xfrm>
          <a:off x="0" y="0"/>
          <a:ext cx="0" cy="0"/>
          <a:chOff x="0" y="0"/>
          <a:chExt cx="0" cy="0"/>
        </a:xfrm>
      </p:grpSpPr>
      <p:grpSp>
        <p:nvGrpSpPr>
          <p:cNvPr id="2" name="Group 2"/>
          <p:cNvGrpSpPr/>
          <p:nvPr/>
        </p:nvGrpSpPr>
        <p:grpSpPr>
          <a:xfrm>
            <a:off x="2105025" y="2506997"/>
            <a:ext cx="12639675" cy="4905408"/>
            <a:chOff x="0" y="0"/>
            <a:chExt cx="16852900" cy="6540544"/>
          </a:xfrm>
        </p:grpSpPr>
        <p:sp>
          <p:nvSpPr>
            <p:cNvPr id="3" name="TextBox 3"/>
            <p:cNvSpPr txBox="1"/>
            <p:nvPr/>
          </p:nvSpPr>
          <p:spPr>
            <a:xfrm>
              <a:off x="0" y="171450"/>
              <a:ext cx="16852900" cy="1612476"/>
            </a:xfrm>
            <a:prstGeom prst="rect">
              <a:avLst/>
            </a:prstGeom>
          </p:spPr>
          <p:txBody>
            <a:bodyPr lIns="0" tIns="0" rIns="0" bIns="0" rtlCol="0" anchor="t">
              <a:spAutoFit/>
            </a:bodyPr>
            <a:lstStyle/>
            <a:p>
              <a:pPr marL="0" lvl="0" indent="0" algn="l">
                <a:lnSpc>
                  <a:spcPts val="8799"/>
                </a:lnSpc>
              </a:pPr>
              <a:r>
                <a:rPr lang="en-US" sz="8799">
                  <a:solidFill>
                    <a:srgbClr val="FFFFFF"/>
                  </a:solidFill>
                  <a:latin typeface="Gilda Display"/>
                  <a:ea typeface="Gilda Display"/>
                  <a:cs typeface="Gilda Display"/>
                  <a:sym typeface="Gilda Display"/>
                </a:rPr>
                <a:t>General Education</a:t>
              </a:r>
            </a:p>
          </p:txBody>
        </p:sp>
        <p:sp>
          <p:nvSpPr>
            <p:cNvPr id="4" name="TextBox 4"/>
            <p:cNvSpPr txBox="1"/>
            <p:nvPr/>
          </p:nvSpPr>
          <p:spPr>
            <a:xfrm>
              <a:off x="0" y="3251244"/>
              <a:ext cx="16852900" cy="3289300"/>
            </a:xfrm>
            <a:prstGeom prst="rect">
              <a:avLst/>
            </a:prstGeom>
          </p:spPr>
          <p:txBody>
            <a:bodyPr lIns="0" tIns="0" rIns="0" bIns="0" rtlCol="0" anchor="t">
              <a:spAutoFit/>
            </a:bodyPr>
            <a:lstStyle/>
            <a:p>
              <a:pPr marL="0" lvl="0" indent="0" algn="l">
                <a:lnSpc>
                  <a:spcPts val="3900"/>
                </a:lnSpc>
              </a:pPr>
              <a:r>
                <a:rPr lang="en-US" sz="3000">
                  <a:solidFill>
                    <a:srgbClr val="FFFFFF"/>
                  </a:solidFill>
                  <a:latin typeface="HK Grotesk Light"/>
                  <a:ea typeface="HK Grotesk Light"/>
                  <a:cs typeface="HK Grotesk Light"/>
                  <a:sym typeface="HK Grotesk Light"/>
                </a:rPr>
                <a:t>Changes to the General Education curriculum are approved (and being approved) to take effect for students in the 2026-2027 catalog year. Current students with a catalog year prior to Fall 2026 will continue to follow the current curriculum and policies, unless they opt to change to the 2026-2027 catalog year through the </a:t>
              </a:r>
              <a:r>
                <a:rPr lang="en-US" sz="3000" u="sng">
                  <a:solidFill>
                    <a:srgbClr val="FFFFFF"/>
                  </a:solidFill>
                  <a:latin typeface="HK Grotesk Light"/>
                  <a:ea typeface="HK Grotesk Light"/>
                  <a:cs typeface="HK Grotesk Light"/>
                  <a:sym typeface="HK Grotesk Light"/>
                  <a:hlinkClick r:id="rId2" tooltip="https://catalog.arizona.edu/policy/program-graduation/student/catalog-choice"/>
                </a:rPr>
                <a:t>Choice of Catalog policy</a:t>
              </a:r>
              <a:r>
                <a:rPr lang="en-US" sz="3000">
                  <a:solidFill>
                    <a:srgbClr val="FFFFFF"/>
                  </a:solidFill>
                  <a:latin typeface="HK Grotesk Light"/>
                  <a:ea typeface="HK Grotesk Light"/>
                  <a:cs typeface="HK Grotesk Light"/>
                  <a:sym typeface="HK Grotesk Light"/>
                </a:rPr>
                <a:t>. </a:t>
              </a:r>
            </a:p>
          </p:txBody>
        </p:sp>
        <p:sp>
          <p:nvSpPr>
            <p:cNvPr id="5" name="TextBox 5"/>
            <p:cNvSpPr txBox="1"/>
            <p:nvPr/>
          </p:nvSpPr>
          <p:spPr>
            <a:xfrm>
              <a:off x="0" y="2086063"/>
              <a:ext cx="16852900" cy="619125"/>
            </a:xfrm>
            <a:prstGeom prst="rect">
              <a:avLst/>
            </a:prstGeom>
          </p:spPr>
          <p:txBody>
            <a:bodyPr lIns="0" tIns="0" rIns="0" bIns="0" rtlCol="0" anchor="t">
              <a:spAutoFit/>
            </a:bodyPr>
            <a:lstStyle/>
            <a:p>
              <a:pPr marL="0" lvl="0" indent="0" algn="l">
                <a:lnSpc>
                  <a:spcPts val="3600"/>
                </a:lnSpc>
              </a:pPr>
              <a:r>
                <a:rPr lang="en-US" sz="3000" b="1">
                  <a:solidFill>
                    <a:srgbClr val="FFFFFF"/>
                  </a:solidFill>
                  <a:latin typeface="HK Grotesk Bold"/>
                  <a:ea typeface="HK Grotesk Bold"/>
                  <a:cs typeface="HK Grotesk Bold"/>
                  <a:sym typeface="HK Grotesk Bold"/>
                </a:rPr>
                <a:t>Fall 2026 Catalog</a:t>
              </a:r>
            </a:p>
          </p:txBody>
        </p:sp>
      </p:grpSp>
      <p:sp>
        <p:nvSpPr>
          <p:cNvPr id="6" name="Freeform 6"/>
          <p:cNvSpPr/>
          <p:nvPr/>
        </p:nvSpPr>
        <p:spPr>
          <a:xfrm rot="-1268288">
            <a:off x="14795639" y="5873497"/>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E1B32"/>
        </a:solidFill>
        <a:effectLst/>
      </p:bgPr>
    </p:bg>
    <p:spTree>
      <p:nvGrpSpPr>
        <p:cNvPr id="1" name=""/>
        <p:cNvGrpSpPr/>
        <p:nvPr/>
      </p:nvGrpSpPr>
      <p:grpSpPr>
        <a:xfrm>
          <a:off x="0" y="0"/>
          <a:ext cx="0" cy="0"/>
          <a:chOff x="0" y="0"/>
          <a:chExt cx="0" cy="0"/>
        </a:xfrm>
      </p:grpSpPr>
      <p:grpSp>
        <p:nvGrpSpPr>
          <p:cNvPr id="2" name="Group 2"/>
          <p:cNvGrpSpPr/>
          <p:nvPr/>
        </p:nvGrpSpPr>
        <p:grpSpPr>
          <a:xfrm>
            <a:off x="2903171" y="2323419"/>
            <a:ext cx="12481657" cy="4602986"/>
            <a:chOff x="0" y="0"/>
            <a:chExt cx="16642210" cy="6137315"/>
          </a:xfrm>
        </p:grpSpPr>
        <p:sp>
          <p:nvSpPr>
            <p:cNvPr id="3" name="TextBox 3"/>
            <p:cNvSpPr txBox="1"/>
            <p:nvPr/>
          </p:nvSpPr>
          <p:spPr>
            <a:xfrm>
              <a:off x="0" y="180975"/>
              <a:ext cx="16642210" cy="1833249"/>
            </a:xfrm>
            <a:prstGeom prst="rect">
              <a:avLst/>
            </a:prstGeom>
          </p:spPr>
          <p:txBody>
            <a:bodyPr lIns="0" tIns="0" rIns="0" bIns="0" rtlCol="0" anchor="t">
              <a:spAutoFit/>
            </a:bodyPr>
            <a:lstStyle/>
            <a:p>
              <a:pPr marL="0" lvl="0" indent="0" algn="l">
                <a:lnSpc>
                  <a:spcPts val="9936"/>
                </a:lnSpc>
              </a:pPr>
              <a:r>
                <a:rPr lang="en-US" sz="9936">
                  <a:solidFill>
                    <a:srgbClr val="FFFFFF"/>
                  </a:solidFill>
                  <a:latin typeface="Gilda Display"/>
                  <a:ea typeface="Gilda Display"/>
                  <a:cs typeface="Gilda Display"/>
                  <a:sym typeface="Gilda Display"/>
                </a:rPr>
                <a:t>Joey</a:t>
              </a:r>
            </a:p>
          </p:txBody>
        </p:sp>
        <p:sp>
          <p:nvSpPr>
            <p:cNvPr id="4" name="TextBox 4"/>
            <p:cNvSpPr txBox="1"/>
            <p:nvPr/>
          </p:nvSpPr>
          <p:spPr>
            <a:xfrm>
              <a:off x="0" y="2695830"/>
              <a:ext cx="16642210" cy="3441485"/>
            </a:xfrm>
            <a:prstGeom prst="rect">
              <a:avLst/>
            </a:prstGeom>
          </p:spPr>
          <p:txBody>
            <a:bodyPr lIns="0" tIns="0" rIns="0" bIns="0" rtlCol="0" anchor="t">
              <a:spAutoFit/>
            </a:bodyPr>
            <a:lstStyle/>
            <a:p>
              <a:pPr marL="0" lvl="0" indent="0" algn="l">
                <a:lnSpc>
                  <a:spcPts val="4064"/>
                </a:lnSpc>
              </a:pPr>
              <a:r>
                <a:rPr lang="en-US" sz="3387" b="1">
                  <a:solidFill>
                    <a:srgbClr val="FFFFFF"/>
                  </a:solidFill>
                  <a:latin typeface="HK Grotesk Bold"/>
                  <a:ea typeface="HK Grotesk Bold"/>
                  <a:cs typeface="HK Grotesk Bold"/>
                  <a:sym typeface="HK Grotesk Bold"/>
                </a:rPr>
                <a:t>Joey is a Fall 2026 transfer student to the Rehabilitation Studies and Services major. Joey did not complete an AGEC in her time at Paradise Valley Community College.  She had taken POS 113 “United States and Arizona Social Studies” and asks if it will complete her Civic Institutions requirement. </a:t>
              </a:r>
            </a:p>
          </p:txBody>
        </p:sp>
      </p:grpSp>
      <p:sp>
        <p:nvSpPr>
          <p:cNvPr id="5" name="Freeform 5"/>
          <p:cNvSpPr/>
          <p:nvPr/>
        </p:nvSpPr>
        <p:spPr>
          <a:xfrm rot="-1268288">
            <a:off x="14134560" y="4583587"/>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1268288">
            <a:off x="-5263690" y="-5040215"/>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E1B32"/>
        </a:solidFill>
        <a:effectLst/>
      </p:bgPr>
    </p:bg>
    <p:spTree>
      <p:nvGrpSpPr>
        <p:cNvPr id="1" name=""/>
        <p:cNvGrpSpPr/>
        <p:nvPr/>
      </p:nvGrpSpPr>
      <p:grpSpPr>
        <a:xfrm>
          <a:off x="0" y="0"/>
          <a:ext cx="0" cy="0"/>
          <a:chOff x="0" y="0"/>
          <a:chExt cx="0" cy="0"/>
        </a:xfrm>
      </p:grpSpPr>
      <p:grpSp>
        <p:nvGrpSpPr>
          <p:cNvPr id="2" name="Group 2"/>
          <p:cNvGrpSpPr/>
          <p:nvPr/>
        </p:nvGrpSpPr>
        <p:grpSpPr>
          <a:xfrm>
            <a:off x="2903171" y="2581530"/>
            <a:ext cx="12481657" cy="4086763"/>
            <a:chOff x="0" y="0"/>
            <a:chExt cx="16642210" cy="5449018"/>
          </a:xfrm>
        </p:grpSpPr>
        <p:sp>
          <p:nvSpPr>
            <p:cNvPr id="3" name="TextBox 3"/>
            <p:cNvSpPr txBox="1"/>
            <p:nvPr/>
          </p:nvSpPr>
          <p:spPr>
            <a:xfrm>
              <a:off x="0" y="180975"/>
              <a:ext cx="16642210" cy="1833249"/>
            </a:xfrm>
            <a:prstGeom prst="rect">
              <a:avLst/>
            </a:prstGeom>
          </p:spPr>
          <p:txBody>
            <a:bodyPr lIns="0" tIns="0" rIns="0" bIns="0" rtlCol="0" anchor="t">
              <a:spAutoFit/>
            </a:bodyPr>
            <a:lstStyle/>
            <a:p>
              <a:pPr marL="0" lvl="0" indent="0" algn="l">
                <a:lnSpc>
                  <a:spcPts val="9936"/>
                </a:lnSpc>
              </a:pPr>
              <a:r>
                <a:rPr lang="en-US" sz="9936">
                  <a:solidFill>
                    <a:srgbClr val="FFFFFF"/>
                  </a:solidFill>
                  <a:latin typeface="Gilda Display"/>
                  <a:ea typeface="Gilda Display"/>
                  <a:cs typeface="Gilda Display"/>
                  <a:sym typeface="Gilda Display"/>
                </a:rPr>
                <a:t>Abby</a:t>
              </a:r>
            </a:p>
          </p:txBody>
        </p:sp>
        <p:sp>
          <p:nvSpPr>
            <p:cNvPr id="4" name="TextBox 4"/>
            <p:cNvSpPr txBox="1"/>
            <p:nvPr/>
          </p:nvSpPr>
          <p:spPr>
            <a:xfrm>
              <a:off x="0" y="2695830"/>
              <a:ext cx="16642210" cy="2753188"/>
            </a:xfrm>
            <a:prstGeom prst="rect">
              <a:avLst/>
            </a:prstGeom>
          </p:spPr>
          <p:txBody>
            <a:bodyPr lIns="0" tIns="0" rIns="0" bIns="0" rtlCol="0" anchor="t">
              <a:spAutoFit/>
            </a:bodyPr>
            <a:lstStyle/>
            <a:p>
              <a:pPr marL="0" lvl="0" indent="0" algn="l">
                <a:lnSpc>
                  <a:spcPts val="4064"/>
                </a:lnSpc>
              </a:pPr>
              <a:r>
                <a:rPr lang="en-US" sz="3387" b="1">
                  <a:solidFill>
                    <a:srgbClr val="FFFFFF"/>
                  </a:solidFill>
                  <a:latin typeface="HK Grotesk Bold"/>
                  <a:ea typeface="HK Grotesk Bold"/>
                  <a:cs typeface="HK Grotesk Bold"/>
                  <a:sym typeface="HK Grotesk Bold"/>
                </a:rPr>
                <a:t>Abby took a course in Fall 2026 that in Spring 2027 was approved as a Civic Institutions course, but it was not when she took it. She has not otherwise completed the Civic Institutions requirement. What do you advise?</a:t>
              </a:r>
            </a:p>
          </p:txBody>
        </p:sp>
      </p:grpSp>
      <p:sp>
        <p:nvSpPr>
          <p:cNvPr id="5" name="Freeform 5"/>
          <p:cNvSpPr/>
          <p:nvPr/>
        </p:nvSpPr>
        <p:spPr>
          <a:xfrm rot="-1268288">
            <a:off x="14134560" y="4583587"/>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1268288">
            <a:off x="-5263690" y="-5040215"/>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E1B32"/>
        </a:solidFill>
        <a:effectLst/>
      </p:bgPr>
    </p:bg>
    <p:spTree>
      <p:nvGrpSpPr>
        <p:cNvPr id="1" name=""/>
        <p:cNvGrpSpPr/>
        <p:nvPr/>
      </p:nvGrpSpPr>
      <p:grpSpPr>
        <a:xfrm>
          <a:off x="0" y="0"/>
          <a:ext cx="0" cy="0"/>
          <a:chOff x="0" y="0"/>
          <a:chExt cx="0" cy="0"/>
        </a:xfrm>
      </p:grpSpPr>
      <p:grpSp>
        <p:nvGrpSpPr>
          <p:cNvPr id="2" name="Group 2"/>
          <p:cNvGrpSpPr/>
          <p:nvPr/>
        </p:nvGrpSpPr>
        <p:grpSpPr>
          <a:xfrm>
            <a:off x="2903171" y="2581530"/>
            <a:ext cx="12481657" cy="4086763"/>
            <a:chOff x="0" y="0"/>
            <a:chExt cx="16642210" cy="5449018"/>
          </a:xfrm>
        </p:grpSpPr>
        <p:sp>
          <p:nvSpPr>
            <p:cNvPr id="3" name="TextBox 3"/>
            <p:cNvSpPr txBox="1"/>
            <p:nvPr/>
          </p:nvSpPr>
          <p:spPr>
            <a:xfrm>
              <a:off x="0" y="180975"/>
              <a:ext cx="16642210" cy="1833249"/>
            </a:xfrm>
            <a:prstGeom prst="rect">
              <a:avLst/>
            </a:prstGeom>
          </p:spPr>
          <p:txBody>
            <a:bodyPr lIns="0" tIns="0" rIns="0" bIns="0" rtlCol="0" anchor="t">
              <a:spAutoFit/>
            </a:bodyPr>
            <a:lstStyle/>
            <a:p>
              <a:pPr marL="0" lvl="0" indent="0" algn="l">
                <a:lnSpc>
                  <a:spcPts val="9936"/>
                </a:lnSpc>
              </a:pPr>
              <a:r>
                <a:rPr lang="en-US" sz="9936">
                  <a:solidFill>
                    <a:srgbClr val="FFFFFF"/>
                  </a:solidFill>
                  <a:latin typeface="Gilda Display"/>
                  <a:ea typeface="Gilda Display"/>
                  <a:cs typeface="Gilda Display"/>
                  <a:sym typeface="Gilda Display"/>
                </a:rPr>
                <a:t>Will</a:t>
              </a:r>
            </a:p>
          </p:txBody>
        </p:sp>
        <p:sp>
          <p:nvSpPr>
            <p:cNvPr id="4" name="TextBox 4"/>
            <p:cNvSpPr txBox="1"/>
            <p:nvPr/>
          </p:nvSpPr>
          <p:spPr>
            <a:xfrm>
              <a:off x="0" y="2695830"/>
              <a:ext cx="16642210" cy="2753188"/>
            </a:xfrm>
            <a:prstGeom prst="rect">
              <a:avLst/>
            </a:prstGeom>
          </p:spPr>
          <p:txBody>
            <a:bodyPr lIns="0" tIns="0" rIns="0" bIns="0" rtlCol="0" anchor="t">
              <a:spAutoFit/>
            </a:bodyPr>
            <a:lstStyle/>
            <a:p>
              <a:pPr marL="0" lvl="0" indent="0" algn="l">
                <a:lnSpc>
                  <a:spcPts val="4064"/>
                </a:lnSpc>
              </a:pPr>
              <a:r>
                <a:rPr lang="en-US" sz="3387" b="1">
                  <a:solidFill>
                    <a:srgbClr val="FFFFFF"/>
                  </a:solidFill>
                  <a:latin typeface="HK Grotesk Bold"/>
                  <a:ea typeface="HK Grotesk Bold"/>
                  <a:cs typeface="HK Grotesk Bold"/>
                  <a:sym typeface="HK Grotesk Bold"/>
                </a:rPr>
                <a:t>Will started at the University of Arizona in Fall 2024 and took some time off under Back2UA.  While at Pima he completed an AGEC.  However, it is not satisfying his Foundation Math requirement. He asks you if he needs to complete his math? </a:t>
              </a:r>
            </a:p>
          </p:txBody>
        </p:sp>
      </p:grpSp>
      <p:sp>
        <p:nvSpPr>
          <p:cNvPr id="5" name="Freeform 5"/>
          <p:cNvSpPr/>
          <p:nvPr/>
        </p:nvSpPr>
        <p:spPr>
          <a:xfrm rot="-1268288">
            <a:off x="14134560" y="4583587"/>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1268288">
            <a:off x="-5263690" y="-5040215"/>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E1B32"/>
        </a:solidFill>
        <a:effectLst/>
      </p:bgPr>
    </p:bg>
    <p:spTree>
      <p:nvGrpSpPr>
        <p:cNvPr id="1" name=""/>
        <p:cNvGrpSpPr/>
        <p:nvPr/>
      </p:nvGrpSpPr>
      <p:grpSpPr>
        <a:xfrm>
          <a:off x="0" y="0"/>
          <a:ext cx="0" cy="0"/>
          <a:chOff x="0" y="0"/>
          <a:chExt cx="0" cy="0"/>
        </a:xfrm>
      </p:grpSpPr>
      <p:grpSp>
        <p:nvGrpSpPr>
          <p:cNvPr id="2" name="Group 2"/>
          <p:cNvGrpSpPr/>
          <p:nvPr/>
        </p:nvGrpSpPr>
        <p:grpSpPr>
          <a:xfrm>
            <a:off x="2903171" y="1672671"/>
            <a:ext cx="12481657" cy="8194072"/>
            <a:chOff x="0" y="0"/>
            <a:chExt cx="16642210" cy="10925430"/>
          </a:xfrm>
        </p:grpSpPr>
        <p:sp>
          <p:nvSpPr>
            <p:cNvPr id="3" name="TextBox 3"/>
            <p:cNvSpPr txBox="1"/>
            <p:nvPr/>
          </p:nvSpPr>
          <p:spPr>
            <a:xfrm>
              <a:off x="0" y="180975"/>
              <a:ext cx="16642210" cy="1833249"/>
            </a:xfrm>
            <a:prstGeom prst="rect">
              <a:avLst/>
            </a:prstGeom>
          </p:spPr>
          <p:txBody>
            <a:bodyPr lIns="0" tIns="0" rIns="0" bIns="0" rtlCol="0" anchor="t">
              <a:spAutoFit/>
            </a:bodyPr>
            <a:lstStyle/>
            <a:p>
              <a:pPr marL="0" lvl="0" indent="0" algn="l">
                <a:lnSpc>
                  <a:spcPts val="9936"/>
                </a:lnSpc>
              </a:pPr>
              <a:r>
                <a:rPr lang="en-US" sz="9936">
                  <a:solidFill>
                    <a:srgbClr val="FFFFFF"/>
                  </a:solidFill>
                  <a:latin typeface="Gilda Display"/>
                  <a:ea typeface="Gilda Display"/>
                  <a:cs typeface="Gilda Display"/>
                  <a:sym typeface="Gilda Display"/>
                </a:rPr>
                <a:t>Danny</a:t>
              </a:r>
            </a:p>
          </p:txBody>
        </p:sp>
        <p:sp>
          <p:nvSpPr>
            <p:cNvPr id="4" name="TextBox 4"/>
            <p:cNvSpPr txBox="1"/>
            <p:nvPr/>
          </p:nvSpPr>
          <p:spPr>
            <a:xfrm>
              <a:off x="0" y="2695830"/>
              <a:ext cx="16642210" cy="8229600"/>
            </a:xfrm>
            <a:prstGeom prst="rect">
              <a:avLst/>
            </a:prstGeom>
          </p:spPr>
          <p:txBody>
            <a:bodyPr lIns="0" tIns="0" rIns="0" bIns="0" rtlCol="0" anchor="t">
              <a:spAutoFit/>
            </a:bodyPr>
            <a:lstStyle/>
            <a:p>
              <a:pPr algn="l">
                <a:lnSpc>
                  <a:spcPts val="4064"/>
                </a:lnSpc>
              </a:pPr>
              <a:r>
                <a:rPr lang="en-US" sz="3387" b="1">
                  <a:solidFill>
                    <a:srgbClr val="FFFFFF"/>
                  </a:solidFill>
                  <a:latin typeface="HK Grotesk Bold"/>
                  <a:ea typeface="HK Grotesk Bold"/>
                  <a:cs typeface="HK Grotesk Bold"/>
                  <a:sym typeface="HK Grotesk Bold"/>
                </a:rPr>
                <a:t>Danny took a course at Gonzaga University.  He wonders if this course that he completed can be used for Civic Institutions:</a:t>
              </a:r>
            </a:p>
            <a:p>
              <a:pPr algn="l">
                <a:lnSpc>
                  <a:spcPts val="4064"/>
                </a:lnSpc>
              </a:pPr>
              <a:endParaRPr lang="en-US" sz="3387" b="1">
                <a:solidFill>
                  <a:srgbClr val="FFFFFF"/>
                </a:solidFill>
                <a:latin typeface="HK Grotesk Bold"/>
                <a:ea typeface="HK Grotesk Bold"/>
                <a:cs typeface="HK Grotesk Bold"/>
                <a:sym typeface="HK Grotesk Bold"/>
              </a:endParaRPr>
            </a:p>
            <a:p>
              <a:pPr algn="l">
                <a:lnSpc>
                  <a:spcPts val="4064"/>
                </a:lnSpc>
              </a:pPr>
              <a:r>
                <a:rPr lang="en-US" sz="3387">
                  <a:solidFill>
                    <a:srgbClr val="FFFFFF"/>
                  </a:solidFill>
                  <a:latin typeface="HK Grotesk"/>
                  <a:ea typeface="HK Grotesk"/>
                  <a:cs typeface="HK Grotesk"/>
                  <a:sym typeface="HK Grotesk"/>
                </a:rPr>
                <a:t>POLS 301. Politics of Food. (3 Credits)  </a:t>
              </a:r>
            </a:p>
            <a:p>
              <a:pPr algn="l">
                <a:lnSpc>
                  <a:spcPts val="4064"/>
                </a:lnSpc>
              </a:pPr>
              <a:r>
                <a:rPr lang="en-US" sz="3387">
                  <a:solidFill>
                    <a:srgbClr val="FFFFFF"/>
                  </a:solidFill>
                  <a:latin typeface="HK Grotesk"/>
                  <a:ea typeface="HK Grotesk"/>
                  <a:cs typeface="HK Grotesk"/>
                  <a:sym typeface="HK Grotesk"/>
                </a:rPr>
                <a:t>Examines the nature and origins of local, state, and federal policies impacting the U.S. food system. Major topics include food safety, nutrition guidelines, the problems of hunger and obesity. Significant attention is paid to the interplay of ordinary citizens, corporations, and local, state and federal governments and the role of each in the policy making process. Spring, alternate years. Offered occasionally.</a:t>
              </a:r>
            </a:p>
            <a:p>
              <a:pPr marL="0" lvl="0" indent="0" algn="l">
                <a:lnSpc>
                  <a:spcPts val="4064"/>
                </a:lnSpc>
              </a:pPr>
              <a:endParaRPr lang="en-US" sz="3387">
                <a:solidFill>
                  <a:srgbClr val="FFFFFF"/>
                </a:solidFill>
                <a:latin typeface="HK Grotesk"/>
                <a:ea typeface="HK Grotesk"/>
                <a:cs typeface="HK Grotesk"/>
                <a:sym typeface="HK Grotesk"/>
              </a:endParaRPr>
            </a:p>
          </p:txBody>
        </p:sp>
      </p:grpSp>
      <p:sp>
        <p:nvSpPr>
          <p:cNvPr id="5" name="Freeform 5"/>
          <p:cNvSpPr/>
          <p:nvPr/>
        </p:nvSpPr>
        <p:spPr>
          <a:xfrm rot="-1268288">
            <a:off x="14134560" y="4583587"/>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1268288">
            <a:off x="-5263690" y="-5040215"/>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426452">
            <a:off x="-6467738" y="4735933"/>
            <a:ext cx="10936025" cy="10299747"/>
          </a:xfrm>
          <a:custGeom>
            <a:avLst/>
            <a:gdLst/>
            <a:ahLst/>
            <a:cxnLst/>
            <a:rect l="l" t="t" r="r" b="b"/>
            <a:pathLst>
              <a:path w="10936025" h="10299747">
                <a:moveTo>
                  <a:pt x="0" y="0"/>
                </a:moveTo>
                <a:lnTo>
                  <a:pt x="10936025" y="0"/>
                </a:lnTo>
                <a:lnTo>
                  <a:pt x="10936025" y="10299748"/>
                </a:lnTo>
                <a:lnTo>
                  <a:pt x="0" y="102997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429875" y="666750"/>
            <a:ext cx="7191375" cy="8953500"/>
            <a:chOff x="0" y="0"/>
            <a:chExt cx="1114132" cy="1387131"/>
          </a:xfrm>
        </p:grpSpPr>
        <p:sp>
          <p:nvSpPr>
            <p:cNvPr id="4" name="Freeform 4"/>
            <p:cNvSpPr/>
            <p:nvPr/>
          </p:nvSpPr>
          <p:spPr>
            <a:xfrm>
              <a:off x="0" y="0"/>
              <a:ext cx="1114132" cy="1387131"/>
            </a:xfrm>
            <a:custGeom>
              <a:avLst/>
              <a:gdLst/>
              <a:ahLst/>
              <a:cxnLst/>
              <a:rect l="l" t="t" r="r" b="b"/>
              <a:pathLst>
                <a:path w="1114132" h="1387131">
                  <a:moveTo>
                    <a:pt x="43062" y="0"/>
                  </a:moveTo>
                  <a:lnTo>
                    <a:pt x="1071070" y="0"/>
                  </a:lnTo>
                  <a:cubicBezTo>
                    <a:pt x="1094853" y="0"/>
                    <a:pt x="1114132" y="19280"/>
                    <a:pt x="1114132" y="43062"/>
                  </a:cubicBezTo>
                  <a:lnTo>
                    <a:pt x="1114132" y="1344069"/>
                  </a:lnTo>
                  <a:cubicBezTo>
                    <a:pt x="1114132" y="1367852"/>
                    <a:pt x="1094853" y="1387131"/>
                    <a:pt x="1071070" y="1387131"/>
                  </a:cubicBezTo>
                  <a:lnTo>
                    <a:pt x="43062" y="1387131"/>
                  </a:lnTo>
                  <a:cubicBezTo>
                    <a:pt x="19280" y="1387131"/>
                    <a:pt x="0" y="1367852"/>
                    <a:pt x="0" y="1344069"/>
                  </a:cubicBezTo>
                  <a:lnTo>
                    <a:pt x="0" y="43062"/>
                  </a:lnTo>
                  <a:cubicBezTo>
                    <a:pt x="0" y="19280"/>
                    <a:pt x="19280" y="0"/>
                    <a:pt x="43062" y="0"/>
                  </a:cubicBezTo>
                  <a:close/>
                </a:path>
              </a:pathLst>
            </a:custGeom>
            <a:blipFill>
              <a:blip r:embed="rId4"/>
              <a:stretch>
                <a:fillRect t="-199" b="-199"/>
              </a:stretch>
            </a:blipFill>
            <a:ln w="28575" cap="rnd">
              <a:solidFill>
                <a:srgbClr val="FFFFFF"/>
              </a:solidFill>
              <a:prstDash val="solid"/>
              <a:round/>
            </a:ln>
          </p:spPr>
          <p:txBody>
            <a:bodyPr/>
            <a:lstStyle/>
            <a:p>
              <a:endParaRPr lang="en-US"/>
            </a:p>
          </p:txBody>
        </p:sp>
      </p:grpSp>
      <p:sp>
        <p:nvSpPr>
          <p:cNvPr id="5" name="TextBox 5"/>
          <p:cNvSpPr txBox="1"/>
          <p:nvPr/>
        </p:nvSpPr>
        <p:spPr>
          <a:xfrm>
            <a:off x="1368367" y="1778410"/>
            <a:ext cx="8324850" cy="1166494"/>
          </a:xfrm>
          <a:prstGeom prst="rect">
            <a:avLst/>
          </a:prstGeom>
        </p:spPr>
        <p:txBody>
          <a:bodyPr lIns="0" tIns="0" rIns="0" bIns="0" rtlCol="0" anchor="t">
            <a:spAutoFit/>
          </a:bodyPr>
          <a:lstStyle/>
          <a:p>
            <a:pPr marL="0" lvl="0" indent="0" algn="l">
              <a:lnSpc>
                <a:spcPts val="8799"/>
              </a:lnSpc>
            </a:pPr>
            <a:r>
              <a:rPr lang="en-US" sz="8799">
                <a:solidFill>
                  <a:srgbClr val="9E1B32"/>
                </a:solidFill>
                <a:latin typeface="Gilda Display"/>
                <a:ea typeface="Gilda Display"/>
                <a:cs typeface="Gilda Display"/>
                <a:sym typeface="Gilda Display"/>
              </a:rPr>
              <a:t>Policy Changes</a:t>
            </a:r>
          </a:p>
        </p:txBody>
      </p:sp>
      <p:sp>
        <p:nvSpPr>
          <p:cNvPr id="6" name="TextBox 6"/>
          <p:cNvSpPr txBox="1"/>
          <p:nvPr/>
        </p:nvSpPr>
        <p:spPr>
          <a:xfrm>
            <a:off x="3283400" y="3144812"/>
            <a:ext cx="4416623" cy="571500"/>
          </a:xfrm>
          <a:prstGeom prst="rect">
            <a:avLst/>
          </a:prstGeom>
        </p:spPr>
        <p:txBody>
          <a:bodyPr lIns="0" tIns="0" rIns="0" bIns="0" rtlCol="0" anchor="t">
            <a:spAutoFit/>
          </a:bodyPr>
          <a:lstStyle/>
          <a:p>
            <a:pPr algn="ctr">
              <a:lnSpc>
                <a:spcPts val="4559"/>
              </a:lnSpc>
              <a:spcBef>
                <a:spcPct val="0"/>
              </a:spcBef>
            </a:pPr>
            <a:r>
              <a:rPr lang="en-US" sz="3799" b="1">
                <a:solidFill>
                  <a:srgbClr val="9E1B32"/>
                </a:solidFill>
                <a:latin typeface="HK Grotesk Bold"/>
                <a:ea typeface="HK Grotesk Bold"/>
                <a:cs typeface="HK Grotesk Bold"/>
                <a:sym typeface="HK Grotesk Bold"/>
              </a:rPr>
              <a:t>Writing Foundations</a:t>
            </a:r>
          </a:p>
        </p:txBody>
      </p:sp>
      <p:sp>
        <p:nvSpPr>
          <p:cNvPr id="7" name="TextBox 7"/>
          <p:cNvSpPr txBox="1"/>
          <p:nvPr/>
        </p:nvSpPr>
        <p:spPr>
          <a:xfrm>
            <a:off x="1329667" y="4668985"/>
            <a:ext cx="8324089" cy="3074725"/>
          </a:xfrm>
          <a:prstGeom prst="rect">
            <a:avLst/>
          </a:prstGeom>
        </p:spPr>
        <p:txBody>
          <a:bodyPr lIns="0" tIns="0" rIns="0" bIns="0" rtlCol="0" anchor="t">
            <a:spAutoFit/>
          </a:bodyPr>
          <a:lstStyle/>
          <a:p>
            <a:pPr marL="679149" lvl="1" indent="-339575" algn="l">
              <a:lnSpc>
                <a:spcPts val="4089"/>
              </a:lnSpc>
              <a:buFont typeface="Arial"/>
              <a:buChar char="•"/>
            </a:pPr>
            <a:r>
              <a:rPr lang="en-US" sz="3145">
                <a:solidFill>
                  <a:srgbClr val="0C234B"/>
                </a:solidFill>
                <a:latin typeface="HK Grotesk Light"/>
                <a:ea typeface="HK Grotesk Light"/>
                <a:cs typeface="HK Grotesk Light"/>
                <a:sym typeface="HK Grotesk Light"/>
              </a:rPr>
              <a:t>ENGL Prefix discontinuation</a:t>
            </a:r>
          </a:p>
          <a:p>
            <a:pPr algn="l">
              <a:lnSpc>
                <a:spcPts val="4089"/>
              </a:lnSpc>
            </a:pPr>
            <a:endParaRPr lang="en-US" sz="3145">
              <a:solidFill>
                <a:srgbClr val="0C234B"/>
              </a:solidFill>
              <a:latin typeface="HK Grotesk Light"/>
              <a:ea typeface="HK Grotesk Light"/>
              <a:cs typeface="HK Grotesk Light"/>
              <a:sym typeface="HK Grotesk Light"/>
            </a:endParaRPr>
          </a:p>
          <a:p>
            <a:pPr marL="679149" lvl="1" indent="-339575" algn="l">
              <a:lnSpc>
                <a:spcPts val="4089"/>
              </a:lnSpc>
              <a:buFont typeface="Arial"/>
              <a:buChar char="•"/>
            </a:pPr>
            <a:r>
              <a:rPr lang="en-US" sz="3145">
                <a:solidFill>
                  <a:srgbClr val="0C234B"/>
                </a:solidFill>
                <a:latin typeface="HK Grotesk Light"/>
                <a:ea typeface="HK Grotesk Light"/>
                <a:cs typeface="HK Grotesk Light"/>
                <a:sym typeface="HK Grotesk Light"/>
              </a:rPr>
              <a:t>Transfer Portfolio Discontinued</a:t>
            </a:r>
          </a:p>
          <a:p>
            <a:pPr algn="l">
              <a:lnSpc>
                <a:spcPts val="4089"/>
              </a:lnSpc>
            </a:pPr>
            <a:endParaRPr lang="en-US" sz="3145">
              <a:solidFill>
                <a:srgbClr val="0C234B"/>
              </a:solidFill>
              <a:latin typeface="HK Grotesk Light"/>
              <a:ea typeface="HK Grotesk Light"/>
              <a:cs typeface="HK Grotesk Light"/>
              <a:sym typeface="HK Grotesk Light"/>
            </a:endParaRPr>
          </a:p>
          <a:p>
            <a:pPr marL="679149" lvl="1" indent="-339575" algn="l">
              <a:lnSpc>
                <a:spcPts val="4089"/>
              </a:lnSpc>
              <a:buFont typeface="Arial"/>
              <a:buChar char="•"/>
            </a:pPr>
            <a:r>
              <a:rPr lang="en-US" sz="3145">
                <a:solidFill>
                  <a:srgbClr val="0C234B"/>
                </a:solidFill>
                <a:latin typeface="HK Grotesk Light"/>
                <a:ea typeface="HK Grotesk Light"/>
                <a:cs typeface="HK Grotesk Light"/>
                <a:sym typeface="HK Grotesk Light"/>
              </a:rPr>
              <a:t>300-Level course to satisfy Foundation Writing requirements for transfer students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E1B32"/>
        </a:solidFill>
        <a:effectLst/>
      </p:bgPr>
    </p:bg>
    <p:spTree>
      <p:nvGrpSpPr>
        <p:cNvPr id="1" name=""/>
        <p:cNvGrpSpPr/>
        <p:nvPr/>
      </p:nvGrpSpPr>
      <p:grpSpPr>
        <a:xfrm>
          <a:off x="0" y="0"/>
          <a:ext cx="0" cy="0"/>
          <a:chOff x="0" y="0"/>
          <a:chExt cx="0" cy="0"/>
        </a:xfrm>
      </p:grpSpPr>
      <p:sp>
        <p:nvSpPr>
          <p:cNvPr id="2" name="Freeform 2"/>
          <p:cNvSpPr/>
          <p:nvPr/>
        </p:nvSpPr>
        <p:spPr>
          <a:xfrm rot="2700000">
            <a:off x="11869985" y="-4182005"/>
            <a:ext cx="12640239" cy="11904807"/>
          </a:xfrm>
          <a:custGeom>
            <a:avLst/>
            <a:gdLst/>
            <a:ahLst/>
            <a:cxnLst/>
            <a:rect l="l" t="t" r="r" b="b"/>
            <a:pathLst>
              <a:path w="12640239" h="11904807">
                <a:moveTo>
                  <a:pt x="0" y="0"/>
                </a:moveTo>
                <a:lnTo>
                  <a:pt x="12640239" y="0"/>
                </a:lnTo>
                <a:lnTo>
                  <a:pt x="12640239" y="11904807"/>
                </a:lnTo>
                <a:lnTo>
                  <a:pt x="0" y="1190480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3" name="Group 3"/>
          <p:cNvGrpSpPr/>
          <p:nvPr/>
        </p:nvGrpSpPr>
        <p:grpSpPr>
          <a:xfrm>
            <a:off x="666750" y="1588524"/>
            <a:ext cx="14077950" cy="2062247"/>
            <a:chOff x="0" y="0"/>
            <a:chExt cx="18770600" cy="2749662"/>
          </a:xfrm>
        </p:grpSpPr>
        <p:sp>
          <p:nvSpPr>
            <p:cNvPr id="4" name="TextBox 4"/>
            <p:cNvSpPr txBox="1"/>
            <p:nvPr/>
          </p:nvSpPr>
          <p:spPr>
            <a:xfrm>
              <a:off x="0" y="171450"/>
              <a:ext cx="18770600" cy="1612476"/>
            </a:xfrm>
            <a:prstGeom prst="rect">
              <a:avLst/>
            </a:prstGeom>
          </p:spPr>
          <p:txBody>
            <a:bodyPr lIns="0" tIns="0" rIns="0" bIns="0" rtlCol="0" anchor="t">
              <a:spAutoFit/>
            </a:bodyPr>
            <a:lstStyle/>
            <a:p>
              <a:pPr marL="0" lvl="0" indent="0" algn="l">
                <a:lnSpc>
                  <a:spcPts val="8799"/>
                </a:lnSpc>
              </a:pPr>
              <a:r>
                <a:rPr lang="en-US" sz="8799">
                  <a:solidFill>
                    <a:srgbClr val="FFFFFF"/>
                  </a:solidFill>
                  <a:latin typeface="Gilda Display"/>
                  <a:ea typeface="Gilda Display"/>
                  <a:cs typeface="Gilda Display"/>
                  <a:sym typeface="Gilda Display"/>
                </a:rPr>
                <a:t>Transfer Portfolio</a:t>
              </a:r>
            </a:p>
          </p:txBody>
        </p:sp>
        <p:sp>
          <p:nvSpPr>
            <p:cNvPr id="5" name="TextBox 5"/>
            <p:cNvSpPr txBox="1"/>
            <p:nvPr/>
          </p:nvSpPr>
          <p:spPr>
            <a:xfrm>
              <a:off x="0" y="2130537"/>
              <a:ext cx="18770600"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FFFFFF"/>
                  </a:solidFill>
                  <a:latin typeface="HK Grotesk Bold"/>
                  <a:ea typeface="HK Grotesk Bold"/>
                  <a:cs typeface="HK Grotesk Bold"/>
                  <a:sym typeface="HK Grotesk Bold"/>
                </a:rPr>
                <a:t>The end of the era is August 1, 2026!</a:t>
              </a:r>
            </a:p>
          </p:txBody>
        </p:sp>
      </p:grpSp>
      <p:grpSp>
        <p:nvGrpSpPr>
          <p:cNvPr id="6" name="Group 6"/>
          <p:cNvGrpSpPr/>
          <p:nvPr/>
        </p:nvGrpSpPr>
        <p:grpSpPr>
          <a:xfrm>
            <a:off x="666750" y="5143500"/>
            <a:ext cx="5448300" cy="2231231"/>
            <a:chOff x="0" y="0"/>
            <a:chExt cx="7264400" cy="2974975"/>
          </a:xfrm>
        </p:grpSpPr>
        <p:sp>
          <p:nvSpPr>
            <p:cNvPr id="7" name="TextBox 7"/>
            <p:cNvSpPr txBox="1"/>
            <p:nvPr/>
          </p:nvSpPr>
          <p:spPr>
            <a:xfrm>
              <a:off x="0" y="-9525"/>
              <a:ext cx="7264400"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FFFFFF"/>
                  </a:solidFill>
                  <a:latin typeface="HK Grotesk Bold"/>
                  <a:ea typeface="HK Grotesk Bold"/>
                  <a:cs typeface="HK Grotesk Bold"/>
                  <a:sym typeface="HK Grotesk Bold"/>
                </a:rPr>
                <a:t>August 1, 2026</a:t>
              </a:r>
            </a:p>
          </p:txBody>
        </p:sp>
        <p:sp>
          <p:nvSpPr>
            <p:cNvPr id="8" name="TextBox 8"/>
            <p:cNvSpPr txBox="1"/>
            <p:nvPr/>
          </p:nvSpPr>
          <p:spPr>
            <a:xfrm>
              <a:off x="0" y="1165225"/>
              <a:ext cx="7264400" cy="1809750"/>
            </a:xfrm>
            <a:prstGeom prst="rect">
              <a:avLst/>
            </a:prstGeom>
          </p:spPr>
          <p:txBody>
            <a:bodyPr lIns="0" tIns="0" rIns="0" bIns="0" rtlCol="0" anchor="t">
              <a:spAutoFit/>
            </a:bodyPr>
            <a:lstStyle/>
            <a:p>
              <a:pPr marL="0" lvl="0" indent="0" algn="l">
                <a:lnSpc>
                  <a:spcPts val="3656"/>
                </a:lnSpc>
              </a:pPr>
              <a:r>
                <a:rPr lang="en-US" sz="2812">
                  <a:solidFill>
                    <a:srgbClr val="FFFFFF"/>
                  </a:solidFill>
                  <a:latin typeface="HK Grotesk Light"/>
                  <a:ea typeface="HK Grotesk Light"/>
                  <a:cs typeface="HK Grotesk Light"/>
                  <a:sym typeface="HK Grotesk Light"/>
                </a:rPr>
                <a:t>This is the last day that students can submit a portfolio for a Foundations Writing waiver.</a:t>
              </a:r>
            </a:p>
          </p:txBody>
        </p:sp>
      </p:grpSp>
      <p:grpSp>
        <p:nvGrpSpPr>
          <p:cNvPr id="9" name="Group 9"/>
          <p:cNvGrpSpPr/>
          <p:nvPr/>
        </p:nvGrpSpPr>
        <p:grpSpPr>
          <a:xfrm>
            <a:off x="6419850" y="5143500"/>
            <a:ext cx="5448300" cy="3145631"/>
            <a:chOff x="0" y="0"/>
            <a:chExt cx="7264400" cy="4194175"/>
          </a:xfrm>
        </p:grpSpPr>
        <p:sp>
          <p:nvSpPr>
            <p:cNvPr id="10" name="TextBox 10"/>
            <p:cNvSpPr txBox="1"/>
            <p:nvPr/>
          </p:nvSpPr>
          <p:spPr>
            <a:xfrm>
              <a:off x="0" y="-9525"/>
              <a:ext cx="7264400"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FFFFFF"/>
                  </a:solidFill>
                  <a:latin typeface="HK Grotesk Bold"/>
                  <a:ea typeface="HK Grotesk Bold"/>
                  <a:cs typeface="HK Grotesk Bold"/>
                  <a:sym typeface="HK Grotesk Bold"/>
                </a:rPr>
                <a:t>Transfer Equivalency</a:t>
              </a:r>
            </a:p>
          </p:txBody>
        </p:sp>
        <p:sp>
          <p:nvSpPr>
            <p:cNvPr id="11" name="TextBox 11"/>
            <p:cNvSpPr txBox="1"/>
            <p:nvPr/>
          </p:nvSpPr>
          <p:spPr>
            <a:xfrm>
              <a:off x="0" y="1165225"/>
              <a:ext cx="7264400" cy="3028950"/>
            </a:xfrm>
            <a:prstGeom prst="rect">
              <a:avLst/>
            </a:prstGeom>
          </p:spPr>
          <p:txBody>
            <a:bodyPr lIns="0" tIns="0" rIns="0" bIns="0" rtlCol="0" anchor="t">
              <a:spAutoFit/>
            </a:bodyPr>
            <a:lstStyle/>
            <a:p>
              <a:pPr marL="0" lvl="0" indent="0" algn="l">
                <a:lnSpc>
                  <a:spcPts val="3656"/>
                </a:lnSpc>
              </a:pPr>
              <a:r>
                <a:rPr lang="en-US" sz="2812">
                  <a:solidFill>
                    <a:srgbClr val="FFFFFF"/>
                  </a:solidFill>
                  <a:latin typeface="HK Grotesk Light"/>
                  <a:ea typeface="HK Grotesk Light"/>
                  <a:cs typeface="HK Grotesk Light"/>
                  <a:sym typeface="HK Grotesk Light"/>
                </a:rPr>
                <a:t>Transfer students should submit course equivalency requests through the Transfer Credit Evaluation team in the Registrar’s Office.</a:t>
              </a:r>
            </a:p>
          </p:txBody>
        </p:sp>
      </p:grpSp>
      <p:grpSp>
        <p:nvGrpSpPr>
          <p:cNvPr id="12" name="Group 12"/>
          <p:cNvGrpSpPr/>
          <p:nvPr/>
        </p:nvGrpSpPr>
        <p:grpSpPr>
          <a:xfrm>
            <a:off x="12172950" y="5143500"/>
            <a:ext cx="5448300" cy="3145631"/>
            <a:chOff x="0" y="0"/>
            <a:chExt cx="7264400" cy="4194175"/>
          </a:xfrm>
        </p:grpSpPr>
        <p:sp>
          <p:nvSpPr>
            <p:cNvPr id="13" name="TextBox 13"/>
            <p:cNvSpPr txBox="1"/>
            <p:nvPr/>
          </p:nvSpPr>
          <p:spPr>
            <a:xfrm>
              <a:off x="0" y="-9525"/>
              <a:ext cx="7264400"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FFFFFF"/>
                  </a:solidFill>
                  <a:latin typeface="HK Grotesk Bold"/>
                  <a:ea typeface="HK Grotesk Bold"/>
                  <a:cs typeface="HK Grotesk Bold"/>
                  <a:sym typeface="HK Grotesk Bold"/>
                </a:rPr>
                <a:t>New Course Option</a:t>
              </a:r>
            </a:p>
          </p:txBody>
        </p:sp>
        <p:sp>
          <p:nvSpPr>
            <p:cNvPr id="14" name="TextBox 14"/>
            <p:cNvSpPr txBox="1"/>
            <p:nvPr/>
          </p:nvSpPr>
          <p:spPr>
            <a:xfrm>
              <a:off x="0" y="1165225"/>
              <a:ext cx="7264400" cy="3028950"/>
            </a:xfrm>
            <a:prstGeom prst="rect">
              <a:avLst/>
            </a:prstGeom>
          </p:spPr>
          <p:txBody>
            <a:bodyPr lIns="0" tIns="0" rIns="0" bIns="0" rtlCol="0" anchor="t">
              <a:spAutoFit/>
            </a:bodyPr>
            <a:lstStyle/>
            <a:p>
              <a:pPr marL="0" lvl="0" indent="0" algn="l">
                <a:lnSpc>
                  <a:spcPts val="3656"/>
                </a:lnSpc>
              </a:pPr>
              <a:r>
                <a:rPr lang="en-US" sz="2812">
                  <a:solidFill>
                    <a:srgbClr val="FFFFFF"/>
                  </a:solidFill>
                  <a:latin typeface="HK Grotesk Light"/>
                  <a:ea typeface="HK Grotesk Light"/>
                  <a:cs typeface="HK Grotesk Light"/>
                  <a:sym typeface="HK Grotesk Light"/>
                </a:rPr>
                <a:t>If previous coursework doesn’t satisfy Foundation Writing requirements, students can be advised to take WRIT 305 (ENGL 306T) to meet the requirement.</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905659">
            <a:off x="12157302" y="-3845018"/>
            <a:ext cx="12640239" cy="11904807"/>
          </a:xfrm>
          <a:custGeom>
            <a:avLst/>
            <a:gdLst/>
            <a:ahLst/>
            <a:cxnLst/>
            <a:rect l="l" t="t" r="r" b="b"/>
            <a:pathLst>
              <a:path w="12640239" h="11904807">
                <a:moveTo>
                  <a:pt x="0" y="0"/>
                </a:moveTo>
                <a:lnTo>
                  <a:pt x="12640238" y="0"/>
                </a:lnTo>
                <a:lnTo>
                  <a:pt x="12640238" y="11904807"/>
                </a:lnTo>
                <a:lnTo>
                  <a:pt x="0" y="1190480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3" name="Group 3"/>
          <p:cNvGrpSpPr/>
          <p:nvPr/>
        </p:nvGrpSpPr>
        <p:grpSpPr>
          <a:xfrm>
            <a:off x="666750" y="1625395"/>
            <a:ext cx="14077950" cy="2062247"/>
            <a:chOff x="0" y="0"/>
            <a:chExt cx="18770600" cy="2749662"/>
          </a:xfrm>
        </p:grpSpPr>
        <p:sp>
          <p:nvSpPr>
            <p:cNvPr id="4" name="TextBox 4"/>
            <p:cNvSpPr txBox="1"/>
            <p:nvPr/>
          </p:nvSpPr>
          <p:spPr>
            <a:xfrm>
              <a:off x="0" y="171450"/>
              <a:ext cx="18770600" cy="1612476"/>
            </a:xfrm>
            <a:prstGeom prst="rect">
              <a:avLst/>
            </a:prstGeom>
          </p:spPr>
          <p:txBody>
            <a:bodyPr lIns="0" tIns="0" rIns="0" bIns="0" rtlCol="0" anchor="t">
              <a:spAutoFit/>
            </a:bodyPr>
            <a:lstStyle/>
            <a:p>
              <a:pPr marL="0" lvl="0" indent="0" algn="l">
                <a:lnSpc>
                  <a:spcPts val="8799"/>
                </a:lnSpc>
              </a:pPr>
              <a:r>
                <a:rPr lang="en-US" sz="8799">
                  <a:solidFill>
                    <a:srgbClr val="9E1B32"/>
                  </a:solidFill>
                  <a:latin typeface="Gilda Display"/>
                  <a:ea typeface="Gilda Display"/>
                  <a:cs typeface="Gilda Display"/>
                  <a:sym typeface="Gilda Display"/>
                </a:rPr>
                <a:t>Introducing WRIT 305</a:t>
              </a:r>
            </a:p>
          </p:txBody>
        </p:sp>
        <p:sp>
          <p:nvSpPr>
            <p:cNvPr id="5" name="TextBox 5"/>
            <p:cNvSpPr txBox="1"/>
            <p:nvPr/>
          </p:nvSpPr>
          <p:spPr>
            <a:xfrm>
              <a:off x="0" y="2130537"/>
              <a:ext cx="18770600"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9E1B32"/>
                  </a:solidFill>
                  <a:latin typeface="HK Grotesk Bold"/>
                  <a:ea typeface="HK Grotesk Bold"/>
                  <a:cs typeface="HK Grotesk Bold"/>
                  <a:sym typeface="HK Grotesk Bold"/>
                </a:rPr>
                <a:t>A great option for transfer students!</a:t>
              </a:r>
            </a:p>
          </p:txBody>
        </p:sp>
      </p:grpSp>
      <p:grpSp>
        <p:nvGrpSpPr>
          <p:cNvPr id="6" name="Group 6"/>
          <p:cNvGrpSpPr/>
          <p:nvPr/>
        </p:nvGrpSpPr>
        <p:grpSpPr>
          <a:xfrm>
            <a:off x="666750" y="5143500"/>
            <a:ext cx="5448300" cy="2688431"/>
            <a:chOff x="0" y="0"/>
            <a:chExt cx="7264400" cy="3584575"/>
          </a:xfrm>
        </p:grpSpPr>
        <p:sp>
          <p:nvSpPr>
            <p:cNvPr id="7" name="TextBox 7"/>
            <p:cNvSpPr txBox="1"/>
            <p:nvPr/>
          </p:nvSpPr>
          <p:spPr>
            <a:xfrm>
              <a:off x="0" y="-9525"/>
              <a:ext cx="7264400"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9E1B32"/>
                  </a:solidFill>
                  <a:latin typeface="HK Grotesk Bold"/>
                  <a:ea typeface="HK Grotesk Bold"/>
                  <a:cs typeface="HK Grotesk Bold"/>
                  <a:sym typeface="HK Grotesk Bold"/>
                </a:rPr>
                <a:t>Course Rebrand</a:t>
              </a:r>
            </a:p>
          </p:txBody>
        </p:sp>
        <p:sp>
          <p:nvSpPr>
            <p:cNvPr id="8" name="TextBox 8"/>
            <p:cNvSpPr txBox="1"/>
            <p:nvPr/>
          </p:nvSpPr>
          <p:spPr>
            <a:xfrm>
              <a:off x="0" y="1165225"/>
              <a:ext cx="7264400" cy="2419350"/>
            </a:xfrm>
            <a:prstGeom prst="rect">
              <a:avLst/>
            </a:prstGeom>
          </p:spPr>
          <p:txBody>
            <a:bodyPr lIns="0" tIns="0" rIns="0" bIns="0" rtlCol="0" anchor="t">
              <a:spAutoFit/>
            </a:bodyPr>
            <a:lstStyle/>
            <a:p>
              <a:pPr marL="0" lvl="0" indent="0" algn="l">
                <a:lnSpc>
                  <a:spcPts val="3656"/>
                </a:lnSpc>
              </a:pPr>
              <a:r>
                <a:rPr lang="en-US" sz="2812">
                  <a:solidFill>
                    <a:srgbClr val="9E1B32"/>
                  </a:solidFill>
                  <a:latin typeface="HK Grotesk Light"/>
                  <a:ea typeface="HK Grotesk Light"/>
                  <a:cs typeface="HK Grotesk Light"/>
                  <a:sym typeface="HK Grotesk Light"/>
                </a:rPr>
                <a:t>Beginning Fall 2026, WRIT 305 will become a Foundations Writing course option, replacing WRIT 306T.</a:t>
              </a:r>
            </a:p>
          </p:txBody>
        </p:sp>
      </p:grpSp>
      <p:grpSp>
        <p:nvGrpSpPr>
          <p:cNvPr id="9" name="Group 9"/>
          <p:cNvGrpSpPr/>
          <p:nvPr/>
        </p:nvGrpSpPr>
        <p:grpSpPr>
          <a:xfrm>
            <a:off x="6419850" y="5143500"/>
            <a:ext cx="5448300" cy="2688431"/>
            <a:chOff x="0" y="0"/>
            <a:chExt cx="7264400" cy="3584575"/>
          </a:xfrm>
        </p:grpSpPr>
        <p:sp>
          <p:nvSpPr>
            <p:cNvPr id="10" name="TextBox 10"/>
            <p:cNvSpPr txBox="1"/>
            <p:nvPr/>
          </p:nvSpPr>
          <p:spPr>
            <a:xfrm>
              <a:off x="0" y="-9525"/>
              <a:ext cx="7264400"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9E1B32"/>
                  </a:solidFill>
                  <a:latin typeface="HK Grotesk Bold"/>
                  <a:ea typeface="HK Grotesk Bold"/>
                  <a:cs typeface="HK Grotesk Bold"/>
                  <a:sym typeface="HK Grotesk Bold"/>
                </a:rPr>
                <a:t>Recommended Population</a:t>
              </a:r>
            </a:p>
          </p:txBody>
        </p:sp>
        <p:sp>
          <p:nvSpPr>
            <p:cNvPr id="11" name="TextBox 11"/>
            <p:cNvSpPr txBox="1"/>
            <p:nvPr/>
          </p:nvSpPr>
          <p:spPr>
            <a:xfrm>
              <a:off x="0" y="1165225"/>
              <a:ext cx="7264400" cy="2419350"/>
            </a:xfrm>
            <a:prstGeom prst="rect">
              <a:avLst/>
            </a:prstGeom>
          </p:spPr>
          <p:txBody>
            <a:bodyPr lIns="0" tIns="0" rIns="0" bIns="0" rtlCol="0" anchor="t">
              <a:spAutoFit/>
            </a:bodyPr>
            <a:lstStyle/>
            <a:p>
              <a:pPr marL="0" lvl="0" indent="0" algn="l">
                <a:lnSpc>
                  <a:spcPts val="3656"/>
                </a:lnSpc>
              </a:pPr>
              <a:r>
                <a:rPr lang="en-US" sz="2812">
                  <a:solidFill>
                    <a:srgbClr val="9E1B32"/>
                  </a:solidFill>
                  <a:latin typeface="HK Grotesk Light"/>
                  <a:ea typeface="HK Grotesk Light"/>
                  <a:cs typeface="HK Grotesk Light"/>
                  <a:sym typeface="HK Grotesk Light"/>
                </a:rPr>
                <a:t>This course is designed for students with more than </a:t>
              </a:r>
              <a:r>
                <a:rPr lang="en-US" sz="2812" b="1">
                  <a:solidFill>
                    <a:srgbClr val="9E1B32"/>
                  </a:solidFill>
                  <a:latin typeface="HK Grotesk Bold"/>
                  <a:ea typeface="HK Grotesk Bold"/>
                  <a:cs typeface="HK Grotesk Bold"/>
                  <a:sym typeface="HK Grotesk Bold"/>
                </a:rPr>
                <a:t>40</a:t>
              </a:r>
              <a:r>
                <a:rPr lang="en-US" sz="2812">
                  <a:solidFill>
                    <a:srgbClr val="9E1B32"/>
                  </a:solidFill>
                  <a:latin typeface="HK Grotesk Light"/>
                  <a:ea typeface="HK Grotesk Light"/>
                  <a:cs typeface="HK Grotesk Light"/>
                  <a:sym typeface="HK Grotesk Light"/>
                </a:rPr>
                <a:t> transfer units AND one or no transferable writing courses.</a:t>
              </a:r>
            </a:p>
          </p:txBody>
        </p:sp>
      </p:grpSp>
      <p:grpSp>
        <p:nvGrpSpPr>
          <p:cNvPr id="12" name="Group 12"/>
          <p:cNvGrpSpPr/>
          <p:nvPr/>
        </p:nvGrpSpPr>
        <p:grpSpPr>
          <a:xfrm>
            <a:off x="12172950" y="5143500"/>
            <a:ext cx="5448300" cy="3145631"/>
            <a:chOff x="0" y="0"/>
            <a:chExt cx="7264400" cy="4194175"/>
          </a:xfrm>
        </p:grpSpPr>
        <p:sp>
          <p:nvSpPr>
            <p:cNvPr id="13" name="TextBox 13"/>
            <p:cNvSpPr txBox="1"/>
            <p:nvPr/>
          </p:nvSpPr>
          <p:spPr>
            <a:xfrm>
              <a:off x="0" y="-9525"/>
              <a:ext cx="7264400"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9E1B32"/>
                  </a:solidFill>
                  <a:latin typeface="HK Grotesk Bold"/>
                  <a:ea typeface="HK Grotesk Bold"/>
                  <a:cs typeface="HK Grotesk Bold"/>
                  <a:sym typeface="HK Grotesk Bold"/>
                </a:rPr>
                <a:t>Course Logistics</a:t>
              </a:r>
            </a:p>
          </p:txBody>
        </p:sp>
        <p:sp>
          <p:nvSpPr>
            <p:cNvPr id="14" name="TextBox 14"/>
            <p:cNvSpPr txBox="1"/>
            <p:nvPr/>
          </p:nvSpPr>
          <p:spPr>
            <a:xfrm>
              <a:off x="0" y="1165225"/>
              <a:ext cx="7264400" cy="3028950"/>
            </a:xfrm>
            <a:prstGeom prst="rect">
              <a:avLst/>
            </a:prstGeom>
          </p:spPr>
          <p:txBody>
            <a:bodyPr lIns="0" tIns="0" rIns="0" bIns="0" rtlCol="0" anchor="t">
              <a:spAutoFit/>
            </a:bodyPr>
            <a:lstStyle/>
            <a:p>
              <a:pPr algn="l">
                <a:lnSpc>
                  <a:spcPts val="3656"/>
                </a:lnSpc>
              </a:pPr>
              <a:r>
                <a:rPr lang="en-US" sz="2812">
                  <a:solidFill>
                    <a:srgbClr val="9E1B32"/>
                  </a:solidFill>
                  <a:latin typeface="HK Grotesk Light"/>
                  <a:ea typeface="HK Grotesk Light"/>
                  <a:cs typeface="HK Grotesk Light"/>
                  <a:sym typeface="HK Grotesk Light"/>
                </a:rPr>
                <a:t>Currently only offered in Fall &amp; Spring in 7W2 session (online only)</a:t>
              </a:r>
            </a:p>
            <a:p>
              <a:pPr algn="l">
                <a:lnSpc>
                  <a:spcPts val="3656"/>
                </a:lnSpc>
              </a:pPr>
              <a:endParaRPr lang="en-US" sz="2812">
                <a:solidFill>
                  <a:srgbClr val="9E1B32"/>
                </a:solidFill>
                <a:latin typeface="HK Grotesk Light"/>
                <a:ea typeface="HK Grotesk Light"/>
                <a:cs typeface="HK Grotesk Light"/>
                <a:sym typeface="HK Grotesk Light"/>
              </a:endParaRPr>
            </a:p>
            <a:p>
              <a:pPr marL="0" lvl="0" indent="0" algn="l">
                <a:lnSpc>
                  <a:spcPts val="3656"/>
                </a:lnSpc>
              </a:pPr>
              <a:r>
                <a:rPr lang="en-US" sz="2812">
                  <a:solidFill>
                    <a:srgbClr val="9E1B32"/>
                  </a:solidFill>
                  <a:latin typeface="HK Grotesk Light"/>
                  <a:ea typeface="HK Grotesk Light"/>
                  <a:cs typeface="HK Grotesk Light"/>
                  <a:sym typeface="HK Grotesk Light"/>
                </a:rPr>
                <a:t>TBD on offering frequency over time.</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426452">
            <a:off x="-6467738" y="4735933"/>
            <a:ext cx="10936025" cy="10299747"/>
          </a:xfrm>
          <a:custGeom>
            <a:avLst/>
            <a:gdLst/>
            <a:ahLst/>
            <a:cxnLst/>
            <a:rect l="l" t="t" r="r" b="b"/>
            <a:pathLst>
              <a:path w="10936025" h="10299747">
                <a:moveTo>
                  <a:pt x="0" y="0"/>
                </a:moveTo>
                <a:lnTo>
                  <a:pt x="10936025" y="0"/>
                </a:lnTo>
                <a:lnTo>
                  <a:pt x="10936025" y="10299748"/>
                </a:lnTo>
                <a:lnTo>
                  <a:pt x="0" y="102997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429875" y="666750"/>
            <a:ext cx="7191375" cy="8953500"/>
            <a:chOff x="0" y="0"/>
            <a:chExt cx="1114132" cy="1387131"/>
          </a:xfrm>
        </p:grpSpPr>
        <p:sp>
          <p:nvSpPr>
            <p:cNvPr id="4" name="Freeform 4"/>
            <p:cNvSpPr/>
            <p:nvPr/>
          </p:nvSpPr>
          <p:spPr>
            <a:xfrm>
              <a:off x="0" y="0"/>
              <a:ext cx="1114132" cy="1387131"/>
            </a:xfrm>
            <a:custGeom>
              <a:avLst/>
              <a:gdLst/>
              <a:ahLst/>
              <a:cxnLst/>
              <a:rect l="l" t="t" r="r" b="b"/>
              <a:pathLst>
                <a:path w="1114132" h="1387131">
                  <a:moveTo>
                    <a:pt x="43062" y="0"/>
                  </a:moveTo>
                  <a:lnTo>
                    <a:pt x="1071070" y="0"/>
                  </a:lnTo>
                  <a:cubicBezTo>
                    <a:pt x="1094853" y="0"/>
                    <a:pt x="1114132" y="19280"/>
                    <a:pt x="1114132" y="43062"/>
                  </a:cubicBezTo>
                  <a:lnTo>
                    <a:pt x="1114132" y="1344069"/>
                  </a:lnTo>
                  <a:cubicBezTo>
                    <a:pt x="1114132" y="1367852"/>
                    <a:pt x="1094853" y="1387131"/>
                    <a:pt x="1071070" y="1387131"/>
                  </a:cubicBezTo>
                  <a:lnTo>
                    <a:pt x="43062" y="1387131"/>
                  </a:lnTo>
                  <a:cubicBezTo>
                    <a:pt x="19280" y="1387131"/>
                    <a:pt x="0" y="1367852"/>
                    <a:pt x="0" y="1344069"/>
                  </a:cubicBezTo>
                  <a:lnTo>
                    <a:pt x="0" y="43062"/>
                  </a:lnTo>
                  <a:cubicBezTo>
                    <a:pt x="0" y="19280"/>
                    <a:pt x="19280" y="0"/>
                    <a:pt x="43062" y="0"/>
                  </a:cubicBezTo>
                  <a:close/>
                </a:path>
              </a:pathLst>
            </a:custGeom>
            <a:blipFill>
              <a:blip r:embed="rId4"/>
              <a:stretch>
                <a:fillRect t="-10390" b="-10390"/>
              </a:stretch>
            </a:blipFill>
            <a:ln w="28575" cap="rnd">
              <a:solidFill>
                <a:srgbClr val="FFFFFF"/>
              </a:solidFill>
              <a:prstDash val="solid"/>
              <a:round/>
            </a:ln>
          </p:spPr>
          <p:txBody>
            <a:bodyPr/>
            <a:lstStyle/>
            <a:p>
              <a:endParaRPr lang="en-US"/>
            </a:p>
          </p:txBody>
        </p:sp>
      </p:grpSp>
      <p:sp>
        <p:nvSpPr>
          <p:cNvPr id="5" name="TextBox 5"/>
          <p:cNvSpPr txBox="1"/>
          <p:nvPr/>
        </p:nvSpPr>
        <p:spPr>
          <a:xfrm>
            <a:off x="1368367" y="1778410"/>
            <a:ext cx="8324850" cy="1166494"/>
          </a:xfrm>
          <a:prstGeom prst="rect">
            <a:avLst/>
          </a:prstGeom>
        </p:spPr>
        <p:txBody>
          <a:bodyPr lIns="0" tIns="0" rIns="0" bIns="0" rtlCol="0" anchor="t">
            <a:spAutoFit/>
          </a:bodyPr>
          <a:lstStyle/>
          <a:p>
            <a:pPr marL="0" lvl="0" indent="0" algn="l">
              <a:lnSpc>
                <a:spcPts val="8799"/>
              </a:lnSpc>
            </a:pPr>
            <a:r>
              <a:rPr lang="en-US" sz="8799">
                <a:solidFill>
                  <a:srgbClr val="9E1B32"/>
                </a:solidFill>
                <a:latin typeface="Gilda Display"/>
                <a:ea typeface="Gilda Display"/>
                <a:cs typeface="Gilda Display"/>
                <a:sym typeface="Gilda Display"/>
              </a:rPr>
              <a:t>Policy Changes</a:t>
            </a:r>
          </a:p>
        </p:txBody>
      </p:sp>
      <p:sp>
        <p:nvSpPr>
          <p:cNvPr id="6" name="TextBox 6"/>
          <p:cNvSpPr txBox="1"/>
          <p:nvPr/>
        </p:nvSpPr>
        <p:spPr>
          <a:xfrm>
            <a:off x="3526510" y="3144812"/>
            <a:ext cx="3930402" cy="571500"/>
          </a:xfrm>
          <a:prstGeom prst="rect">
            <a:avLst/>
          </a:prstGeom>
        </p:spPr>
        <p:txBody>
          <a:bodyPr lIns="0" tIns="0" rIns="0" bIns="0" rtlCol="0" anchor="t">
            <a:spAutoFit/>
          </a:bodyPr>
          <a:lstStyle/>
          <a:p>
            <a:pPr algn="ctr">
              <a:lnSpc>
                <a:spcPts val="4559"/>
              </a:lnSpc>
              <a:spcBef>
                <a:spcPct val="0"/>
              </a:spcBef>
            </a:pPr>
            <a:r>
              <a:rPr lang="en-US" sz="3799" b="1">
                <a:solidFill>
                  <a:srgbClr val="9E1B32"/>
                </a:solidFill>
                <a:latin typeface="HK Grotesk Bold"/>
                <a:ea typeface="HK Grotesk Bold"/>
                <a:cs typeface="HK Grotesk Bold"/>
                <a:sym typeface="HK Grotesk Bold"/>
              </a:rPr>
              <a:t>Math Foundations</a:t>
            </a:r>
          </a:p>
        </p:txBody>
      </p:sp>
      <p:sp>
        <p:nvSpPr>
          <p:cNvPr id="7" name="TextBox 7"/>
          <p:cNvSpPr txBox="1"/>
          <p:nvPr/>
        </p:nvSpPr>
        <p:spPr>
          <a:xfrm>
            <a:off x="1482748" y="4151571"/>
            <a:ext cx="8324089" cy="3589075"/>
          </a:xfrm>
          <a:prstGeom prst="rect">
            <a:avLst/>
          </a:prstGeom>
        </p:spPr>
        <p:txBody>
          <a:bodyPr lIns="0" tIns="0" rIns="0" bIns="0" rtlCol="0" anchor="t">
            <a:spAutoFit/>
          </a:bodyPr>
          <a:lstStyle/>
          <a:p>
            <a:pPr marL="679149" lvl="1" indent="-339575" algn="l">
              <a:lnSpc>
                <a:spcPts val="4089"/>
              </a:lnSpc>
              <a:buFont typeface="Arial"/>
              <a:buChar char="•"/>
            </a:pPr>
            <a:r>
              <a:rPr lang="en-US" sz="3145">
                <a:solidFill>
                  <a:srgbClr val="0C234B"/>
                </a:solidFill>
                <a:latin typeface="HK Grotesk Light"/>
                <a:ea typeface="HK Grotesk Light"/>
                <a:cs typeface="HK Grotesk Light"/>
                <a:sym typeface="HK Grotesk Light"/>
              </a:rPr>
              <a:t>Single GE Math list for all students/majors</a:t>
            </a:r>
          </a:p>
          <a:p>
            <a:pPr marL="1358298" lvl="2" indent="-452766" algn="l">
              <a:lnSpc>
                <a:spcPts val="4089"/>
              </a:lnSpc>
              <a:buFont typeface="Arial"/>
              <a:buChar char="⚬"/>
            </a:pPr>
            <a:r>
              <a:rPr lang="en-US" sz="3145">
                <a:solidFill>
                  <a:srgbClr val="0C234B"/>
                </a:solidFill>
                <a:latin typeface="HK Grotesk Light"/>
                <a:ea typeface="HK Grotesk Light"/>
                <a:cs typeface="HK Grotesk Light"/>
                <a:sym typeface="HK Grotesk Light"/>
              </a:rPr>
              <a:t>No More Math Strands</a:t>
            </a:r>
          </a:p>
          <a:p>
            <a:pPr marL="1358298" lvl="2" indent="-452766" algn="l">
              <a:lnSpc>
                <a:spcPts val="4089"/>
              </a:lnSpc>
              <a:buFont typeface="Arial"/>
              <a:buChar char="⚬"/>
            </a:pPr>
            <a:r>
              <a:rPr lang="en-US" sz="3145">
                <a:solidFill>
                  <a:srgbClr val="0C234B"/>
                </a:solidFill>
                <a:latin typeface="HK Grotesk Light"/>
                <a:ea typeface="HK Grotesk Light"/>
                <a:cs typeface="HK Grotesk Light"/>
                <a:sym typeface="HK Grotesk Light"/>
              </a:rPr>
              <a:t>Must have course credit</a:t>
            </a:r>
          </a:p>
          <a:p>
            <a:pPr algn="l">
              <a:lnSpc>
                <a:spcPts val="4089"/>
              </a:lnSpc>
            </a:pPr>
            <a:endParaRPr lang="en-US" sz="3145">
              <a:solidFill>
                <a:srgbClr val="0C234B"/>
              </a:solidFill>
              <a:latin typeface="HK Grotesk Light"/>
              <a:ea typeface="HK Grotesk Light"/>
              <a:cs typeface="HK Grotesk Light"/>
              <a:sym typeface="HK Grotesk Light"/>
            </a:endParaRPr>
          </a:p>
          <a:p>
            <a:pPr marL="679149" lvl="1" indent="-339575" algn="l">
              <a:lnSpc>
                <a:spcPts val="4089"/>
              </a:lnSpc>
              <a:buFont typeface="Arial"/>
              <a:buChar char="•"/>
            </a:pPr>
            <a:r>
              <a:rPr lang="en-US" sz="3145">
                <a:solidFill>
                  <a:srgbClr val="0C234B"/>
                </a:solidFill>
                <a:latin typeface="HK Grotesk Light"/>
                <a:ea typeface="HK Grotesk Light"/>
                <a:cs typeface="HK Grotesk Light"/>
                <a:sym typeface="HK Grotesk Light"/>
              </a:rPr>
              <a:t>GE Math Multiple Use Policy</a:t>
            </a:r>
          </a:p>
          <a:p>
            <a:pPr algn="l">
              <a:lnSpc>
                <a:spcPts val="4089"/>
              </a:lnSpc>
            </a:pPr>
            <a:endParaRPr lang="en-US" sz="3145">
              <a:solidFill>
                <a:srgbClr val="0C234B"/>
              </a:solidFill>
              <a:latin typeface="HK Grotesk Light"/>
              <a:ea typeface="HK Grotesk Light"/>
              <a:cs typeface="HK Grotesk Light"/>
              <a:sym typeface="HK Grotesk Light"/>
            </a:endParaRPr>
          </a:p>
          <a:p>
            <a:pPr algn="l">
              <a:lnSpc>
                <a:spcPts val="4089"/>
              </a:lnSpc>
            </a:pPr>
            <a:endParaRPr lang="en-US" sz="3145">
              <a:solidFill>
                <a:srgbClr val="0C234B"/>
              </a:solidFill>
              <a:latin typeface="HK Grotesk Light"/>
              <a:ea typeface="HK Grotesk Light"/>
              <a:cs typeface="HK Grotesk Light"/>
              <a:sym typeface="HK Grotesk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2" name="Freeform 2"/>
          <p:cNvSpPr/>
          <p:nvPr/>
        </p:nvSpPr>
        <p:spPr>
          <a:xfrm rot="4437773">
            <a:off x="11618279" y="-2182645"/>
            <a:ext cx="12640239" cy="11904807"/>
          </a:xfrm>
          <a:custGeom>
            <a:avLst/>
            <a:gdLst/>
            <a:ahLst/>
            <a:cxnLst/>
            <a:rect l="l" t="t" r="r" b="b"/>
            <a:pathLst>
              <a:path w="12640239" h="11904807">
                <a:moveTo>
                  <a:pt x="0" y="0"/>
                </a:moveTo>
                <a:lnTo>
                  <a:pt x="12640239" y="0"/>
                </a:lnTo>
                <a:lnTo>
                  <a:pt x="12640239" y="11904807"/>
                </a:lnTo>
                <a:lnTo>
                  <a:pt x="0" y="1190480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3" name="Group 3"/>
          <p:cNvGrpSpPr/>
          <p:nvPr/>
        </p:nvGrpSpPr>
        <p:grpSpPr>
          <a:xfrm>
            <a:off x="1432146" y="2134424"/>
            <a:ext cx="14077950" cy="2062247"/>
            <a:chOff x="0" y="0"/>
            <a:chExt cx="18770600" cy="2749662"/>
          </a:xfrm>
        </p:grpSpPr>
        <p:sp>
          <p:nvSpPr>
            <p:cNvPr id="4" name="TextBox 4"/>
            <p:cNvSpPr txBox="1"/>
            <p:nvPr/>
          </p:nvSpPr>
          <p:spPr>
            <a:xfrm>
              <a:off x="0" y="171450"/>
              <a:ext cx="18770600" cy="1612476"/>
            </a:xfrm>
            <a:prstGeom prst="rect">
              <a:avLst/>
            </a:prstGeom>
          </p:spPr>
          <p:txBody>
            <a:bodyPr lIns="0" tIns="0" rIns="0" bIns="0" rtlCol="0" anchor="t">
              <a:spAutoFit/>
            </a:bodyPr>
            <a:lstStyle/>
            <a:p>
              <a:pPr marL="0" lvl="0" indent="0" algn="l">
                <a:lnSpc>
                  <a:spcPts val="8799"/>
                </a:lnSpc>
              </a:pPr>
              <a:r>
                <a:rPr lang="en-US" sz="8799">
                  <a:solidFill>
                    <a:srgbClr val="FFFFFF"/>
                  </a:solidFill>
                  <a:latin typeface="Gilda Display"/>
                  <a:ea typeface="Gilda Display"/>
                  <a:cs typeface="Gilda Display"/>
                  <a:sym typeface="Gilda Display"/>
                </a:rPr>
                <a:t>One GE Math List</a:t>
              </a:r>
            </a:p>
          </p:txBody>
        </p:sp>
        <p:sp>
          <p:nvSpPr>
            <p:cNvPr id="5" name="TextBox 5"/>
            <p:cNvSpPr txBox="1"/>
            <p:nvPr/>
          </p:nvSpPr>
          <p:spPr>
            <a:xfrm>
              <a:off x="0" y="2130537"/>
              <a:ext cx="18770600"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FFFFFF"/>
                  </a:solidFill>
                  <a:latin typeface="HK Grotesk Bold"/>
                  <a:ea typeface="HK Grotesk Bold"/>
                  <a:cs typeface="HK Grotesk Bold"/>
                  <a:sym typeface="HK Grotesk Bold"/>
                </a:rPr>
                <a:t>This list will show for all majors!</a:t>
              </a:r>
            </a:p>
          </p:txBody>
        </p:sp>
      </p:grpSp>
      <p:sp>
        <p:nvSpPr>
          <p:cNvPr id="6" name="TextBox 6"/>
          <p:cNvSpPr txBox="1"/>
          <p:nvPr/>
        </p:nvSpPr>
        <p:spPr>
          <a:xfrm>
            <a:off x="1532836" y="4997355"/>
            <a:ext cx="14187923" cy="3337247"/>
          </a:xfrm>
          <a:prstGeom prst="rect">
            <a:avLst/>
          </a:prstGeom>
        </p:spPr>
        <p:txBody>
          <a:bodyPr lIns="0" tIns="0" rIns="0" bIns="0" rtlCol="0" anchor="t">
            <a:spAutoFit/>
          </a:bodyPr>
          <a:lstStyle/>
          <a:p>
            <a:pPr marL="0" lvl="0" indent="0" algn="l">
              <a:lnSpc>
                <a:spcPts val="5355"/>
              </a:lnSpc>
            </a:pPr>
            <a:r>
              <a:rPr lang="en-US" sz="4119">
                <a:solidFill>
                  <a:srgbClr val="FFFFFF"/>
                </a:solidFill>
                <a:latin typeface="HK Grotesk"/>
                <a:ea typeface="HK Grotesk"/>
                <a:cs typeface="HK Grotesk"/>
                <a:sym typeface="HK Grotesk"/>
              </a:rPr>
              <a:t>AREC 239, ISTA 116, LING 123, MATH 106, MATH 107, MATH 108, MATH 112, MATH 113, MATH 116, MATH 119A, MATH 120R, MATH 122B, MATH 125, MATH 129, MATH 163, MATH 263, PHIL 110, PHIL 202, PSY 230, SBS 200, BASV 314, APCV 302.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2" name="Freeform 2"/>
          <p:cNvSpPr/>
          <p:nvPr/>
        </p:nvSpPr>
        <p:spPr>
          <a:xfrm rot="1224468">
            <a:off x="-1764536" y="6084989"/>
            <a:ext cx="12640239" cy="11904807"/>
          </a:xfrm>
          <a:custGeom>
            <a:avLst/>
            <a:gdLst/>
            <a:ahLst/>
            <a:cxnLst/>
            <a:rect l="l" t="t" r="r" b="b"/>
            <a:pathLst>
              <a:path w="12640239" h="11904807">
                <a:moveTo>
                  <a:pt x="0" y="0"/>
                </a:moveTo>
                <a:lnTo>
                  <a:pt x="12640238" y="0"/>
                </a:lnTo>
                <a:lnTo>
                  <a:pt x="12640238" y="11904807"/>
                </a:lnTo>
                <a:lnTo>
                  <a:pt x="0" y="1190480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3" name="Group 3"/>
          <p:cNvGrpSpPr/>
          <p:nvPr/>
        </p:nvGrpSpPr>
        <p:grpSpPr>
          <a:xfrm>
            <a:off x="1166590" y="1779699"/>
            <a:ext cx="14077950" cy="2062247"/>
            <a:chOff x="0" y="0"/>
            <a:chExt cx="18770600" cy="2749662"/>
          </a:xfrm>
        </p:grpSpPr>
        <p:sp>
          <p:nvSpPr>
            <p:cNvPr id="4" name="TextBox 4"/>
            <p:cNvSpPr txBox="1"/>
            <p:nvPr/>
          </p:nvSpPr>
          <p:spPr>
            <a:xfrm>
              <a:off x="0" y="171450"/>
              <a:ext cx="18770600" cy="1612476"/>
            </a:xfrm>
            <a:prstGeom prst="rect">
              <a:avLst/>
            </a:prstGeom>
          </p:spPr>
          <p:txBody>
            <a:bodyPr lIns="0" tIns="0" rIns="0" bIns="0" rtlCol="0" anchor="t">
              <a:spAutoFit/>
            </a:bodyPr>
            <a:lstStyle/>
            <a:p>
              <a:pPr marL="0" lvl="0" indent="0" algn="ctr">
                <a:lnSpc>
                  <a:spcPts val="8799"/>
                </a:lnSpc>
              </a:pPr>
              <a:r>
                <a:rPr lang="en-US" sz="8799">
                  <a:solidFill>
                    <a:srgbClr val="FFFFFF"/>
                  </a:solidFill>
                  <a:latin typeface="Gilda Display"/>
                  <a:ea typeface="Gilda Display"/>
                  <a:cs typeface="Gilda Display"/>
                  <a:sym typeface="Gilda Display"/>
                </a:rPr>
                <a:t>GE Math List</a:t>
              </a:r>
            </a:p>
          </p:txBody>
        </p:sp>
        <p:sp>
          <p:nvSpPr>
            <p:cNvPr id="5" name="TextBox 5"/>
            <p:cNvSpPr txBox="1"/>
            <p:nvPr/>
          </p:nvSpPr>
          <p:spPr>
            <a:xfrm>
              <a:off x="0" y="2130537"/>
              <a:ext cx="18770600" cy="619125"/>
            </a:xfrm>
            <a:prstGeom prst="rect">
              <a:avLst/>
            </a:prstGeom>
          </p:spPr>
          <p:txBody>
            <a:bodyPr lIns="0" tIns="0" rIns="0" bIns="0" rtlCol="0" anchor="t">
              <a:spAutoFit/>
            </a:bodyPr>
            <a:lstStyle/>
            <a:p>
              <a:pPr marL="0" lvl="0" indent="0" algn="ctr">
                <a:lnSpc>
                  <a:spcPts val="3600"/>
                </a:lnSpc>
                <a:spcBef>
                  <a:spcPct val="0"/>
                </a:spcBef>
              </a:pPr>
              <a:r>
                <a:rPr lang="en-US" sz="3000" b="1">
                  <a:solidFill>
                    <a:srgbClr val="FFFFFF"/>
                  </a:solidFill>
                  <a:latin typeface="HK Grotesk Bold"/>
                  <a:ea typeface="HK Grotesk Bold"/>
                  <a:cs typeface="HK Grotesk Bold"/>
                  <a:sym typeface="HK Grotesk Bold"/>
                </a:rPr>
                <a:t>What this means...</a:t>
              </a:r>
            </a:p>
          </p:txBody>
        </p:sp>
      </p:grpSp>
      <p:grpSp>
        <p:nvGrpSpPr>
          <p:cNvPr id="6" name="Group 6"/>
          <p:cNvGrpSpPr/>
          <p:nvPr/>
        </p:nvGrpSpPr>
        <p:grpSpPr>
          <a:xfrm>
            <a:off x="666750" y="5143500"/>
            <a:ext cx="5045203" cy="2259092"/>
            <a:chOff x="0" y="0"/>
            <a:chExt cx="6726938" cy="3012122"/>
          </a:xfrm>
        </p:grpSpPr>
        <p:sp>
          <p:nvSpPr>
            <p:cNvPr id="7" name="TextBox 7"/>
            <p:cNvSpPr txBox="1"/>
            <p:nvPr/>
          </p:nvSpPr>
          <p:spPr>
            <a:xfrm>
              <a:off x="0" y="-9525"/>
              <a:ext cx="6726938"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FFFFFF"/>
                  </a:solidFill>
                  <a:latin typeface="HK Grotesk Bold"/>
                  <a:ea typeface="HK Grotesk Bold"/>
                  <a:cs typeface="HK Grotesk Bold"/>
                  <a:sym typeface="HK Grotesk Bold"/>
                </a:rPr>
                <a:t>Current List</a:t>
              </a:r>
            </a:p>
          </p:txBody>
        </p:sp>
        <p:sp>
          <p:nvSpPr>
            <p:cNvPr id="8" name="TextBox 8"/>
            <p:cNvSpPr txBox="1"/>
            <p:nvPr/>
          </p:nvSpPr>
          <p:spPr>
            <a:xfrm>
              <a:off x="0" y="1155700"/>
              <a:ext cx="6726938" cy="1856423"/>
            </a:xfrm>
            <a:prstGeom prst="rect">
              <a:avLst/>
            </a:prstGeom>
          </p:spPr>
          <p:txBody>
            <a:bodyPr lIns="0" tIns="0" rIns="0" bIns="0" rtlCol="0" anchor="t">
              <a:spAutoFit/>
            </a:bodyPr>
            <a:lstStyle/>
            <a:p>
              <a:pPr marL="0" lvl="0" indent="0" algn="l">
                <a:lnSpc>
                  <a:spcPts val="3729"/>
                </a:lnSpc>
              </a:pPr>
              <a:r>
                <a:rPr lang="en-US" sz="2868">
                  <a:solidFill>
                    <a:srgbClr val="FFFFFF"/>
                  </a:solidFill>
                  <a:latin typeface="HK Grotesk"/>
                  <a:ea typeface="HK Grotesk"/>
                  <a:cs typeface="HK Grotesk"/>
                  <a:sym typeface="HK Grotesk"/>
                </a:rPr>
                <a:t>The current list is all approved GE Math courses at or below the level of MATH 129.</a:t>
              </a:r>
            </a:p>
          </p:txBody>
        </p:sp>
      </p:grpSp>
      <p:grpSp>
        <p:nvGrpSpPr>
          <p:cNvPr id="9" name="Group 9"/>
          <p:cNvGrpSpPr/>
          <p:nvPr/>
        </p:nvGrpSpPr>
        <p:grpSpPr>
          <a:xfrm>
            <a:off x="6419850" y="5143500"/>
            <a:ext cx="5448300" cy="1792367"/>
            <a:chOff x="0" y="0"/>
            <a:chExt cx="7264400" cy="2389822"/>
          </a:xfrm>
        </p:grpSpPr>
        <p:sp>
          <p:nvSpPr>
            <p:cNvPr id="10" name="TextBox 10"/>
            <p:cNvSpPr txBox="1"/>
            <p:nvPr/>
          </p:nvSpPr>
          <p:spPr>
            <a:xfrm>
              <a:off x="0" y="-9525"/>
              <a:ext cx="7264400"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FFFFFF"/>
                  </a:solidFill>
                  <a:latin typeface="HK Grotesk Bold"/>
                  <a:ea typeface="HK Grotesk Bold"/>
                  <a:cs typeface="HK Grotesk Bold"/>
                  <a:sym typeface="HK Grotesk Bold"/>
                </a:rPr>
                <a:t>Applies to All Majors</a:t>
              </a:r>
            </a:p>
          </p:txBody>
        </p:sp>
        <p:sp>
          <p:nvSpPr>
            <p:cNvPr id="11" name="TextBox 11"/>
            <p:cNvSpPr txBox="1"/>
            <p:nvPr/>
          </p:nvSpPr>
          <p:spPr>
            <a:xfrm>
              <a:off x="0" y="1155700"/>
              <a:ext cx="7264400" cy="1234122"/>
            </a:xfrm>
            <a:prstGeom prst="rect">
              <a:avLst/>
            </a:prstGeom>
          </p:spPr>
          <p:txBody>
            <a:bodyPr lIns="0" tIns="0" rIns="0" bIns="0" rtlCol="0" anchor="t">
              <a:spAutoFit/>
            </a:bodyPr>
            <a:lstStyle/>
            <a:p>
              <a:pPr marL="0" lvl="0" indent="0" algn="l">
                <a:lnSpc>
                  <a:spcPts val="3729"/>
                </a:lnSpc>
              </a:pPr>
              <a:r>
                <a:rPr lang="en-US" sz="2868">
                  <a:solidFill>
                    <a:srgbClr val="FFFFFF"/>
                  </a:solidFill>
                  <a:latin typeface="HK Grotesk Light"/>
                  <a:ea typeface="HK Grotesk Light"/>
                  <a:cs typeface="HK Grotesk Light"/>
                  <a:sym typeface="HK Grotesk Light"/>
                </a:rPr>
                <a:t>Once the GE Math has been satisfied it applies to any major. </a:t>
              </a:r>
            </a:p>
          </p:txBody>
        </p:sp>
      </p:grpSp>
      <p:grpSp>
        <p:nvGrpSpPr>
          <p:cNvPr id="12" name="Group 12"/>
          <p:cNvGrpSpPr/>
          <p:nvPr/>
        </p:nvGrpSpPr>
        <p:grpSpPr>
          <a:xfrm>
            <a:off x="12156826" y="5088003"/>
            <a:ext cx="5448300" cy="3659267"/>
            <a:chOff x="0" y="0"/>
            <a:chExt cx="7264400" cy="4879022"/>
          </a:xfrm>
        </p:grpSpPr>
        <p:sp>
          <p:nvSpPr>
            <p:cNvPr id="13" name="TextBox 13"/>
            <p:cNvSpPr txBox="1"/>
            <p:nvPr/>
          </p:nvSpPr>
          <p:spPr>
            <a:xfrm>
              <a:off x="0" y="-9525"/>
              <a:ext cx="7264400"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FFFFFF"/>
                  </a:solidFill>
                  <a:latin typeface="HK Grotesk Bold"/>
                  <a:ea typeface="HK Grotesk Bold"/>
                  <a:cs typeface="HK Grotesk Bold"/>
                  <a:sym typeface="HK Grotesk Bold"/>
                </a:rPr>
                <a:t>Major Math Requirements</a:t>
              </a:r>
            </a:p>
          </p:txBody>
        </p:sp>
        <p:sp>
          <p:nvSpPr>
            <p:cNvPr id="14" name="TextBox 14"/>
            <p:cNvSpPr txBox="1"/>
            <p:nvPr/>
          </p:nvSpPr>
          <p:spPr>
            <a:xfrm>
              <a:off x="0" y="1155700"/>
              <a:ext cx="7264400" cy="3723322"/>
            </a:xfrm>
            <a:prstGeom prst="rect">
              <a:avLst/>
            </a:prstGeom>
          </p:spPr>
          <p:txBody>
            <a:bodyPr lIns="0" tIns="0" rIns="0" bIns="0" rtlCol="0" anchor="t">
              <a:spAutoFit/>
            </a:bodyPr>
            <a:lstStyle/>
            <a:p>
              <a:pPr marL="0" lvl="0" indent="0" algn="l">
                <a:lnSpc>
                  <a:spcPts val="3729"/>
                </a:lnSpc>
              </a:pPr>
              <a:r>
                <a:rPr lang="en-US" sz="2868">
                  <a:solidFill>
                    <a:srgbClr val="FFFFFF"/>
                  </a:solidFill>
                  <a:latin typeface="HK Grotesk"/>
                  <a:ea typeface="HK Grotesk"/>
                  <a:cs typeface="HK Grotesk"/>
                  <a:sym typeface="HK Grotesk"/>
                </a:rPr>
                <a:t>Major math requirements and promoting them in advising will be more important than ever.  Need to pay attention to the major requirement, which likely overlaps with Foundation Math.</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300" y="220152"/>
            <a:ext cx="7513983" cy="1502797"/>
          </a:xfrm>
          <a:custGeom>
            <a:avLst/>
            <a:gdLst/>
            <a:ahLst/>
            <a:cxnLst/>
            <a:rect l="l" t="t" r="r" b="b"/>
            <a:pathLst>
              <a:path w="7513983" h="1502797">
                <a:moveTo>
                  <a:pt x="0" y="0"/>
                </a:moveTo>
                <a:lnTo>
                  <a:pt x="7513982" y="0"/>
                </a:lnTo>
                <a:lnTo>
                  <a:pt x="7513982" y="1502796"/>
                </a:lnTo>
                <a:lnTo>
                  <a:pt x="0" y="15027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487813" y="315402"/>
            <a:ext cx="6236059" cy="1067971"/>
          </a:xfrm>
          <a:prstGeom prst="rect">
            <a:avLst/>
          </a:prstGeom>
        </p:spPr>
        <p:txBody>
          <a:bodyPr lIns="0" tIns="0" rIns="0" bIns="0" rtlCol="0" anchor="t">
            <a:spAutoFit/>
          </a:bodyPr>
          <a:lstStyle/>
          <a:p>
            <a:pPr algn="ctr">
              <a:lnSpc>
                <a:spcPts val="8133"/>
              </a:lnSpc>
            </a:pPr>
            <a:r>
              <a:rPr lang="en-US" sz="7673" b="1">
                <a:solidFill>
                  <a:srgbClr val="000000"/>
                </a:solidFill>
                <a:latin typeface="RoxboroughCF Bold"/>
                <a:ea typeface="RoxboroughCF Bold"/>
                <a:cs typeface="RoxboroughCF Bold"/>
                <a:sym typeface="RoxboroughCF Bold"/>
              </a:rPr>
              <a:t>Gen Ed Eras</a:t>
            </a:r>
          </a:p>
        </p:txBody>
      </p:sp>
      <p:sp>
        <p:nvSpPr>
          <p:cNvPr id="4" name="TextBox 4"/>
          <p:cNvSpPr txBox="1"/>
          <p:nvPr/>
        </p:nvSpPr>
        <p:spPr>
          <a:xfrm>
            <a:off x="729865" y="1532932"/>
            <a:ext cx="3364925" cy="800100"/>
          </a:xfrm>
          <a:prstGeom prst="rect">
            <a:avLst/>
          </a:prstGeom>
        </p:spPr>
        <p:txBody>
          <a:bodyPr lIns="0" tIns="0" rIns="0" bIns="0" rtlCol="0" anchor="t">
            <a:spAutoFit/>
          </a:bodyPr>
          <a:lstStyle/>
          <a:p>
            <a:pPr algn="l">
              <a:lnSpc>
                <a:spcPts val="3359"/>
              </a:lnSpc>
            </a:pPr>
            <a:r>
              <a:rPr lang="en-US" sz="2799" b="1">
                <a:solidFill>
                  <a:srgbClr val="000000"/>
                </a:solidFill>
                <a:latin typeface="Telegraf 1 Bold"/>
                <a:ea typeface="Telegraf 1 Bold"/>
                <a:cs typeface="Telegraf 1 Bold"/>
                <a:sym typeface="Telegraf 1 Bold"/>
              </a:rPr>
              <a:t>The Tiers Era</a:t>
            </a:r>
          </a:p>
          <a:p>
            <a:pPr marL="0" lvl="0" indent="0" algn="l">
              <a:lnSpc>
                <a:spcPts val="2760"/>
              </a:lnSpc>
              <a:spcBef>
                <a:spcPct val="0"/>
              </a:spcBef>
            </a:pPr>
            <a:r>
              <a:rPr lang="en-US" sz="2300">
                <a:solidFill>
                  <a:srgbClr val="000000"/>
                </a:solidFill>
                <a:latin typeface="Telegraf 1"/>
                <a:ea typeface="Telegraf 1"/>
                <a:cs typeface="Telegraf 1"/>
                <a:sym typeface="Telegraf 1"/>
              </a:rPr>
              <a:t>1998-2022</a:t>
            </a:r>
          </a:p>
        </p:txBody>
      </p:sp>
      <p:sp>
        <p:nvSpPr>
          <p:cNvPr id="5" name="TextBox 5"/>
          <p:cNvSpPr txBox="1"/>
          <p:nvPr/>
        </p:nvSpPr>
        <p:spPr>
          <a:xfrm>
            <a:off x="6166897" y="1553437"/>
            <a:ext cx="5029030" cy="800100"/>
          </a:xfrm>
          <a:prstGeom prst="rect">
            <a:avLst/>
          </a:prstGeom>
        </p:spPr>
        <p:txBody>
          <a:bodyPr lIns="0" tIns="0" rIns="0" bIns="0" rtlCol="0" anchor="t">
            <a:spAutoFit/>
          </a:bodyPr>
          <a:lstStyle/>
          <a:p>
            <a:pPr algn="l">
              <a:lnSpc>
                <a:spcPts val="3359"/>
              </a:lnSpc>
            </a:pPr>
            <a:r>
              <a:rPr lang="en-US" sz="2799" b="1">
                <a:solidFill>
                  <a:srgbClr val="000000"/>
                </a:solidFill>
                <a:latin typeface="Telegraf 1 Bold"/>
                <a:ea typeface="Telegraf 1 Bold"/>
                <a:cs typeface="Telegraf 1 Bold"/>
                <a:sym typeface="Telegraf 1 Bold"/>
              </a:rPr>
              <a:t>The Refresh Era </a:t>
            </a:r>
          </a:p>
          <a:p>
            <a:pPr marL="0" lvl="0" indent="0" algn="l">
              <a:lnSpc>
                <a:spcPts val="2760"/>
              </a:lnSpc>
              <a:spcBef>
                <a:spcPct val="0"/>
              </a:spcBef>
            </a:pPr>
            <a:r>
              <a:rPr lang="en-US" sz="2300">
                <a:solidFill>
                  <a:srgbClr val="000000"/>
                </a:solidFill>
                <a:latin typeface="Telegraf 1"/>
                <a:ea typeface="Telegraf 1"/>
                <a:cs typeface="Telegraf 1"/>
                <a:sym typeface="Telegraf 1"/>
              </a:rPr>
              <a:t>Spring 2022 through Aug 2026</a:t>
            </a:r>
          </a:p>
        </p:txBody>
      </p:sp>
      <p:sp>
        <p:nvSpPr>
          <p:cNvPr id="6" name="TextBox 6"/>
          <p:cNvSpPr txBox="1"/>
          <p:nvPr/>
        </p:nvSpPr>
        <p:spPr>
          <a:xfrm>
            <a:off x="6166897" y="2585148"/>
            <a:ext cx="5029030" cy="7228549"/>
          </a:xfrm>
          <a:prstGeom prst="rect">
            <a:avLst/>
          </a:prstGeom>
        </p:spPr>
        <p:txBody>
          <a:bodyPr lIns="0" tIns="0" rIns="0" bIns="0" rtlCol="0" anchor="t">
            <a:spAutoFit/>
          </a:bodyPr>
          <a:lstStyle/>
          <a:p>
            <a:pPr algn="l">
              <a:lnSpc>
                <a:spcPts val="2760"/>
              </a:lnSpc>
            </a:pPr>
            <a:r>
              <a:rPr lang="en-US" sz="2300" b="1">
                <a:solidFill>
                  <a:srgbClr val="000000"/>
                </a:solidFill>
                <a:latin typeface="Telegraf 1 Bold"/>
                <a:ea typeface="Telegraf 1 Bold"/>
                <a:cs typeface="Telegraf 1 Bold"/>
                <a:sym typeface="Telegraf 1 Bold"/>
              </a:rPr>
              <a:t>Curriculum: 32 units</a:t>
            </a:r>
          </a:p>
          <a:p>
            <a:pPr marL="496571" lvl="1" indent="-248285" algn="l">
              <a:lnSpc>
                <a:spcPts val="2760"/>
              </a:lnSpc>
              <a:buFont typeface="Arial"/>
              <a:buChar char="•"/>
            </a:pPr>
            <a:r>
              <a:rPr lang="en-US" sz="2300">
                <a:solidFill>
                  <a:srgbClr val="000000"/>
                </a:solidFill>
                <a:latin typeface="Telegraf 1"/>
                <a:ea typeface="Telegraf 1"/>
                <a:cs typeface="Telegraf 1"/>
                <a:sym typeface="Telegraf 1"/>
              </a:rPr>
              <a:t>UNIV 101 (1 unit)</a:t>
            </a:r>
          </a:p>
          <a:p>
            <a:pPr marL="496571" lvl="1" indent="-248285" algn="l">
              <a:lnSpc>
                <a:spcPts val="2760"/>
              </a:lnSpc>
              <a:buFont typeface="Arial"/>
              <a:buChar char="•"/>
            </a:pPr>
            <a:r>
              <a:rPr lang="en-US" sz="2300">
                <a:solidFill>
                  <a:srgbClr val="000000"/>
                </a:solidFill>
                <a:latin typeface="Telegraf 1"/>
                <a:ea typeface="Telegraf 1"/>
                <a:cs typeface="Telegraf 1"/>
                <a:sym typeface="Telegraf 1"/>
              </a:rPr>
              <a:t>Foundations (9 units)</a:t>
            </a:r>
          </a:p>
          <a:p>
            <a:pPr marL="993141" lvl="2" indent="-331047" algn="l">
              <a:lnSpc>
                <a:spcPts val="2760"/>
              </a:lnSpc>
              <a:buFont typeface="Arial"/>
              <a:buChar char="⚬"/>
            </a:pPr>
            <a:r>
              <a:rPr lang="en-US" sz="2300">
                <a:solidFill>
                  <a:srgbClr val="000000"/>
                </a:solidFill>
                <a:latin typeface="Telegraf 1"/>
                <a:ea typeface="Telegraf 1"/>
                <a:cs typeface="Telegraf 1"/>
                <a:sym typeface="Telegraf 1"/>
              </a:rPr>
              <a:t>Math (3 units)</a:t>
            </a:r>
          </a:p>
          <a:p>
            <a:pPr marL="993141" lvl="2" indent="-331047" algn="l">
              <a:lnSpc>
                <a:spcPts val="2760"/>
              </a:lnSpc>
              <a:buFont typeface="Arial"/>
              <a:buChar char="⚬"/>
            </a:pPr>
            <a:r>
              <a:rPr lang="en-US" sz="2300">
                <a:solidFill>
                  <a:srgbClr val="000000"/>
                </a:solidFill>
                <a:latin typeface="Telegraf 1"/>
                <a:ea typeface="Telegraf 1"/>
                <a:cs typeface="Telegraf 1"/>
                <a:sym typeface="Telegraf 1"/>
              </a:rPr>
              <a:t>Writing (3-7 units)</a:t>
            </a:r>
          </a:p>
          <a:p>
            <a:pPr marL="993141" lvl="2" indent="-331047" algn="l">
              <a:lnSpc>
                <a:spcPts val="2760"/>
              </a:lnSpc>
              <a:buFont typeface="Arial"/>
              <a:buChar char="⚬"/>
            </a:pPr>
            <a:r>
              <a:rPr lang="en-US" sz="2300">
                <a:solidFill>
                  <a:srgbClr val="000000"/>
                </a:solidFill>
                <a:latin typeface="Telegraf 1"/>
                <a:ea typeface="Telegraf 1"/>
                <a:cs typeface="Telegraf 1"/>
                <a:sym typeface="Telegraf 1"/>
              </a:rPr>
              <a:t>Second Language (variable)</a:t>
            </a:r>
          </a:p>
          <a:p>
            <a:pPr marL="496571" lvl="1" indent="-248285" algn="l">
              <a:lnSpc>
                <a:spcPts val="2760"/>
              </a:lnSpc>
              <a:buFont typeface="Arial"/>
              <a:buChar char="•"/>
            </a:pPr>
            <a:r>
              <a:rPr lang="en-US" sz="2300">
                <a:solidFill>
                  <a:srgbClr val="000000"/>
                </a:solidFill>
                <a:latin typeface="Telegraf 1"/>
                <a:ea typeface="Telegraf 1"/>
                <a:cs typeface="Telegraf 1"/>
                <a:sym typeface="Telegraf 1"/>
              </a:rPr>
              <a:t>Exploring Perspectives (12 units)</a:t>
            </a:r>
          </a:p>
          <a:p>
            <a:pPr marL="496571" lvl="1" indent="-248285" algn="l">
              <a:lnSpc>
                <a:spcPts val="2760"/>
              </a:lnSpc>
              <a:buFont typeface="Arial"/>
              <a:buChar char="•"/>
            </a:pPr>
            <a:r>
              <a:rPr lang="en-US" sz="2300">
                <a:solidFill>
                  <a:srgbClr val="000000"/>
                </a:solidFill>
                <a:latin typeface="Telegraf 1"/>
                <a:ea typeface="Telegraf 1"/>
                <a:cs typeface="Telegraf 1"/>
                <a:sym typeface="Telegraf 1"/>
              </a:rPr>
              <a:t>Building Connections (9 units)</a:t>
            </a:r>
          </a:p>
          <a:p>
            <a:pPr marL="496571" lvl="1" indent="-248285" algn="l">
              <a:lnSpc>
                <a:spcPts val="2760"/>
              </a:lnSpc>
              <a:buFont typeface="Arial"/>
              <a:buChar char="•"/>
            </a:pPr>
            <a:r>
              <a:rPr lang="en-US" sz="2300">
                <a:solidFill>
                  <a:srgbClr val="000000"/>
                </a:solidFill>
                <a:latin typeface="Telegraf 1"/>
                <a:ea typeface="Telegraf 1"/>
                <a:cs typeface="Telegraf 1"/>
                <a:sym typeface="Telegraf 1"/>
              </a:rPr>
              <a:t>UNIV 301 (1 unit)</a:t>
            </a:r>
          </a:p>
          <a:p>
            <a:pPr algn="l">
              <a:lnSpc>
                <a:spcPts val="2760"/>
              </a:lnSpc>
            </a:pPr>
            <a:endParaRPr lang="en-US" sz="2300">
              <a:solidFill>
                <a:srgbClr val="000000"/>
              </a:solidFill>
              <a:latin typeface="Telegraf 1"/>
              <a:ea typeface="Telegraf 1"/>
              <a:cs typeface="Telegraf 1"/>
              <a:sym typeface="Telegraf 1"/>
            </a:endParaRPr>
          </a:p>
          <a:p>
            <a:pPr algn="l">
              <a:lnSpc>
                <a:spcPts val="2760"/>
              </a:lnSpc>
            </a:pPr>
            <a:endParaRPr lang="en-US" sz="2300">
              <a:solidFill>
                <a:srgbClr val="000000"/>
              </a:solidFill>
              <a:latin typeface="Telegraf 1"/>
              <a:ea typeface="Telegraf 1"/>
              <a:cs typeface="Telegraf 1"/>
              <a:sym typeface="Telegraf 1"/>
            </a:endParaRPr>
          </a:p>
          <a:p>
            <a:pPr algn="l">
              <a:lnSpc>
                <a:spcPts val="2760"/>
              </a:lnSpc>
            </a:pPr>
            <a:endParaRPr lang="en-US" sz="2300">
              <a:solidFill>
                <a:srgbClr val="000000"/>
              </a:solidFill>
              <a:latin typeface="Telegraf 1"/>
              <a:ea typeface="Telegraf 1"/>
              <a:cs typeface="Telegraf 1"/>
              <a:sym typeface="Telegraf 1"/>
            </a:endParaRPr>
          </a:p>
          <a:p>
            <a:pPr algn="l">
              <a:lnSpc>
                <a:spcPts val="2760"/>
              </a:lnSpc>
            </a:pPr>
            <a:r>
              <a:rPr lang="en-US" sz="2300" b="1">
                <a:solidFill>
                  <a:srgbClr val="000000"/>
                </a:solidFill>
                <a:latin typeface="Telegraf 1 Bold"/>
                <a:ea typeface="Telegraf 1 Bold"/>
                <a:cs typeface="Telegraf 1 Bold"/>
                <a:sym typeface="Telegraf 1 Bold"/>
              </a:rPr>
              <a:t>Original Foundations</a:t>
            </a:r>
          </a:p>
          <a:p>
            <a:pPr marL="496571" lvl="1" indent="-248285" algn="l">
              <a:lnSpc>
                <a:spcPts val="2760"/>
              </a:lnSpc>
              <a:buFont typeface="Arial"/>
              <a:buChar char="•"/>
            </a:pPr>
            <a:r>
              <a:rPr lang="en-US" sz="2300">
                <a:solidFill>
                  <a:srgbClr val="000000"/>
                </a:solidFill>
                <a:latin typeface="Telegraf 1"/>
                <a:ea typeface="Telegraf 1"/>
                <a:cs typeface="Telegraf 1"/>
                <a:sym typeface="Telegraf 1"/>
              </a:rPr>
              <a:t>No 305 course for Composition</a:t>
            </a:r>
          </a:p>
          <a:p>
            <a:pPr marL="496571" lvl="1" indent="-248285" algn="l">
              <a:lnSpc>
                <a:spcPts val="2760"/>
              </a:lnSpc>
              <a:buFont typeface="Arial"/>
              <a:buChar char="•"/>
            </a:pPr>
            <a:r>
              <a:rPr lang="en-US" sz="2300">
                <a:solidFill>
                  <a:srgbClr val="000000"/>
                </a:solidFill>
                <a:latin typeface="Telegraf 1"/>
                <a:ea typeface="Telegraf 1"/>
                <a:cs typeface="Telegraf 1"/>
                <a:sym typeface="Telegraf 1"/>
              </a:rPr>
              <a:t>G, M, and S Math strands based on major</a:t>
            </a:r>
          </a:p>
          <a:p>
            <a:pPr marL="496571" lvl="1" indent="-248285" algn="l">
              <a:lnSpc>
                <a:spcPts val="2760"/>
              </a:lnSpc>
              <a:buFont typeface="Arial"/>
              <a:buChar char="•"/>
            </a:pPr>
            <a:r>
              <a:rPr lang="en-US" sz="2300" u="sng">
                <a:solidFill>
                  <a:srgbClr val="000000"/>
                </a:solidFill>
                <a:latin typeface="Telegraf 1"/>
                <a:ea typeface="Telegraf 1"/>
                <a:cs typeface="Telegraf 1"/>
                <a:sym typeface="Telegraf 1"/>
                <a:hlinkClick r:id="rId4" tooltip="https://catalog.arizona.edu/policy/program-graduation/general-education/foundations#second-language-requirement-for-undergraduate-degrees"/>
              </a:rPr>
              <a:t>Second Language</a:t>
            </a:r>
            <a:r>
              <a:rPr lang="en-US" sz="2300">
                <a:solidFill>
                  <a:srgbClr val="000000"/>
                </a:solidFill>
                <a:latin typeface="Telegraf 1"/>
                <a:ea typeface="Telegraf 1"/>
                <a:cs typeface="Telegraf 1"/>
                <a:sym typeface="Telegraf 1"/>
              </a:rPr>
              <a:t> 2nd semester proficiency for non-BA plans, 4th semester proficiency for BA plans, and exception for Engineering</a:t>
            </a:r>
          </a:p>
        </p:txBody>
      </p:sp>
      <p:sp>
        <p:nvSpPr>
          <p:cNvPr id="7" name="TextBox 7"/>
          <p:cNvSpPr txBox="1"/>
          <p:nvPr/>
        </p:nvSpPr>
        <p:spPr>
          <a:xfrm>
            <a:off x="11776952" y="1553437"/>
            <a:ext cx="3613403" cy="800100"/>
          </a:xfrm>
          <a:prstGeom prst="rect">
            <a:avLst/>
          </a:prstGeom>
        </p:spPr>
        <p:txBody>
          <a:bodyPr lIns="0" tIns="0" rIns="0" bIns="0" rtlCol="0" anchor="t">
            <a:spAutoFit/>
          </a:bodyPr>
          <a:lstStyle/>
          <a:p>
            <a:pPr algn="l">
              <a:lnSpc>
                <a:spcPts val="3359"/>
              </a:lnSpc>
            </a:pPr>
            <a:r>
              <a:rPr lang="en-US" sz="2799" b="1">
                <a:solidFill>
                  <a:srgbClr val="000000"/>
                </a:solidFill>
                <a:latin typeface="Telegraf 1 Bold"/>
                <a:ea typeface="Telegraf 1 Bold"/>
                <a:cs typeface="Telegraf 1 Bold"/>
                <a:sym typeface="Telegraf 1 Bold"/>
              </a:rPr>
              <a:t>The Next Era</a:t>
            </a:r>
          </a:p>
          <a:p>
            <a:pPr marL="0" lvl="0" indent="0" algn="l">
              <a:lnSpc>
                <a:spcPts val="2760"/>
              </a:lnSpc>
              <a:spcBef>
                <a:spcPct val="0"/>
              </a:spcBef>
            </a:pPr>
            <a:r>
              <a:rPr lang="en-US" sz="2300">
                <a:solidFill>
                  <a:srgbClr val="000000"/>
                </a:solidFill>
                <a:latin typeface="Telegraf 1"/>
                <a:ea typeface="Telegraf 1"/>
                <a:cs typeface="Telegraf 1"/>
                <a:sym typeface="Telegraf 1"/>
              </a:rPr>
              <a:t>Fall 2026-the far future</a:t>
            </a:r>
          </a:p>
        </p:txBody>
      </p:sp>
      <p:sp>
        <p:nvSpPr>
          <p:cNvPr id="8" name="TextBox 8"/>
          <p:cNvSpPr txBox="1"/>
          <p:nvPr/>
        </p:nvSpPr>
        <p:spPr>
          <a:xfrm>
            <a:off x="11776952" y="2585148"/>
            <a:ext cx="5029030" cy="6200775"/>
          </a:xfrm>
          <a:prstGeom prst="rect">
            <a:avLst/>
          </a:prstGeom>
        </p:spPr>
        <p:txBody>
          <a:bodyPr lIns="0" tIns="0" rIns="0" bIns="0" rtlCol="0" anchor="t">
            <a:spAutoFit/>
          </a:bodyPr>
          <a:lstStyle/>
          <a:p>
            <a:pPr algn="l">
              <a:lnSpc>
                <a:spcPts val="2760"/>
              </a:lnSpc>
            </a:pPr>
            <a:r>
              <a:rPr lang="en-US" sz="2300" b="1">
                <a:solidFill>
                  <a:srgbClr val="000000"/>
                </a:solidFill>
                <a:latin typeface="Telegraf 1 Bold"/>
                <a:ea typeface="Telegraf 1 Bold"/>
                <a:cs typeface="Telegraf 1 Bold"/>
                <a:sym typeface="Telegraf 1 Bold"/>
              </a:rPr>
              <a:t>Curriculum: 32 units</a:t>
            </a:r>
          </a:p>
          <a:p>
            <a:pPr marL="496571" lvl="1" indent="-248285" algn="l">
              <a:lnSpc>
                <a:spcPts val="2760"/>
              </a:lnSpc>
              <a:buFont typeface="Arial"/>
              <a:buChar char="•"/>
            </a:pPr>
            <a:r>
              <a:rPr lang="en-US" sz="2300">
                <a:solidFill>
                  <a:srgbClr val="000000"/>
                </a:solidFill>
                <a:latin typeface="Telegraf 1"/>
                <a:ea typeface="Telegraf 1"/>
                <a:cs typeface="Telegraf 1"/>
                <a:sym typeface="Telegraf 1"/>
              </a:rPr>
              <a:t>UNIV 101 (1 unit)</a:t>
            </a:r>
          </a:p>
          <a:p>
            <a:pPr marL="496571" lvl="1" indent="-248285" algn="l">
              <a:lnSpc>
                <a:spcPts val="2760"/>
              </a:lnSpc>
              <a:buFont typeface="Arial"/>
              <a:buChar char="•"/>
            </a:pPr>
            <a:r>
              <a:rPr lang="en-US" sz="2300">
                <a:solidFill>
                  <a:srgbClr val="000000"/>
                </a:solidFill>
                <a:latin typeface="Telegraf 1"/>
                <a:ea typeface="Telegraf 1"/>
                <a:cs typeface="Telegraf 1"/>
                <a:sym typeface="Telegraf 1"/>
              </a:rPr>
              <a:t>Foundations (9 units)</a:t>
            </a:r>
          </a:p>
          <a:p>
            <a:pPr marL="993141" lvl="2" indent="-331047" algn="l">
              <a:lnSpc>
                <a:spcPts val="2760"/>
              </a:lnSpc>
              <a:buFont typeface="Arial"/>
              <a:buChar char="⚬"/>
            </a:pPr>
            <a:r>
              <a:rPr lang="en-US" sz="2300">
                <a:solidFill>
                  <a:srgbClr val="000000"/>
                </a:solidFill>
                <a:latin typeface="Telegraf 1"/>
                <a:ea typeface="Telegraf 1"/>
                <a:cs typeface="Telegraf 1"/>
                <a:sym typeface="Telegraf 1"/>
              </a:rPr>
              <a:t>Math (3 units)</a:t>
            </a:r>
          </a:p>
          <a:p>
            <a:pPr marL="993141" lvl="2" indent="-331047" algn="l">
              <a:lnSpc>
                <a:spcPts val="2760"/>
              </a:lnSpc>
              <a:buFont typeface="Arial"/>
              <a:buChar char="⚬"/>
            </a:pPr>
            <a:r>
              <a:rPr lang="en-US" sz="2300">
                <a:solidFill>
                  <a:srgbClr val="000000"/>
                </a:solidFill>
                <a:latin typeface="Telegraf 1"/>
                <a:ea typeface="Telegraf 1"/>
                <a:cs typeface="Telegraf 1"/>
                <a:sym typeface="Telegraf 1"/>
              </a:rPr>
              <a:t>Writing (3-7 units)</a:t>
            </a:r>
          </a:p>
          <a:p>
            <a:pPr marL="993141" lvl="2" indent="-331047" algn="l">
              <a:lnSpc>
                <a:spcPts val="2760"/>
              </a:lnSpc>
              <a:buFont typeface="Arial"/>
              <a:buChar char="⚬"/>
            </a:pPr>
            <a:r>
              <a:rPr lang="en-US" sz="2300">
                <a:solidFill>
                  <a:srgbClr val="000000"/>
                </a:solidFill>
                <a:latin typeface="Telegraf 1"/>
                <a:ea typeface="Telegraf 1"/>
                <a:cs typeface="Telegraf 1"/>
                <a:sym typeface="Telegraf 1"/>
              </a:rPr>
              <a:t>Second Language (variable)</a:t>
            </a:r>
          </a:p>
          <a:p>
            <a:pPr marL="496571" lvl="1" indent="-248285" algn="l">
              <a:lnSpc>
                <a:spcPts val="2760"/>
              </a:lnSpc>
              <a:buFont typeface="Arial"/>
              <a:buChar char="•"/>
            </a:pPr>
            <a:r>
              <a:rPr lang="en-US" sz="2300">
                <a:solidFill>
                  <a:srgbClr val="000000"/>
                </a:solidFill>
                <a:latin typeface="Telegraf 1"/>
                <a:ea typeface="Telegraf 1"/>
                <a:cs typeface="Telegraf 1"/>
                <a:sym typeface="Telegraf 1"/>
              </a:rPr>
              <a:t>Exploring Perspectives (12 units)</a:t>
            </a:r>
          </a:p>
          <a:p>
            <a:pPr marL="496571" lvl="1" indent="-248285" algn="l">
              <a:lnSpc>
                <a:spcPts val="2760"/>
              </a:lnSpc>
              <a:buFont typeface="Arial"/>
              <a:buChar char="•"/>
            </a:pPr>
            <a:r>
              <a:rPr lang="en-US" sz="2300">
                <a:solidFill>
                  <a:srgbClr val="000000"/>
                </a:solidFill>
                <a:latin typeface="Telegraf 1"/>
                <a:ea typeface="Telegraf 1"/>
                <a:cs typeface="Telegraf 1"/>
                <a:sym typeface="Telegraf 1"/>
              </a:rPr>
              <a:t>Building Connections (6 units)</a:t>
            </a:r>
          </a:p>
          <a:p>
            <a:pPr marL="496571" lvl="1" indent="-248285" algn="l">
              <a:lnSpc>
                <a:spcPts val="2760"/>
              </a:lnSpc>
              <a:buFont typeface="Arial"/>
              <a:buChar char="•"/>
            </a:pPr>
            <a:r>
              <a:rPr lang="en-US" sz="2300">
                <a:solidFill>
                  <a:srgbClr val="000000"/>
                </a:solidFill>
                <a:latin typeface="Telegraf 1"/>
                <a:ea typeface="Telegraf 1"/>
                <a:cs typeface="Telegraf 1"/>
                <a:sym typeface="Telegraf 1"/>
              </a:rPr>
              <a:t>Civic Institutions (3 units)</a:t>
            </a:r>
          </a:p>
          <a:p>
            <a:pPr marL="496571" lvl="1" indent="-248285" algn="l">
              <a:lnSpc>
                <a:spcPts val="2760"/>
              </a:lnSpc>
              <a:buFont typeface="Arial"/>
              <a:buChar char="•"/>
            </a:pPr>
            <a:r>
              <a:rPr lang="en-US" sz="2300">
                <a:solidFill>
                  <a:srgbClr val="000000"/>
                </a:solidFill>
                <a:latin typeface="Telegraf 1"/>
                <a:ea typeface="Telegraf 1"/>
                <a:cs typeface="Telegraf 1"/>
                <a:sym typeface="Telegraf 1"/>
              </a:rPr>
              <a:t>UNIV 301 (1 unit)</a:t>
            </a:r>
          </a:p>
          <a:p>
            <a:pPr algn="l">
              <a:lnSpc>
                <a:spcPts val="2760"/>
              </a:lnSpc>
            </a:pPr>
            <a:endParaRPr lang="en-US" sz="2300">
              <a:solidFill>
                <a:srgbClr val="000000"/>
              </a:solidFill>
              <a:latin typeface="Telegraf 1"/>
              <a:ea typeface="Telegraf 1"/>
              <a:cs typeface="Telegraf 1"/>
              <a:sym typeface="Telegraf 1"/>
            </a:endParaRPr>
          </a:p>
          <a:p>
            <a:pPr algn="l">
              <a:lnSpc>
                <a:spcPts val="2760"/>
              </a:lnSpc>
            </a:pPr>
            <a:endParaRPr lang="en-US" sz="2300">
              <a:solidFill>
                <a:srgbClr val="000000"/>
              </a:solidFill>
              <a:latin typeface="Telegraf 1"/>
              <a:ea typeface="Telegraf 1"/>
              <a:cs typeface="Telegraf 1"/>
              <a:sym typeface="Telegraf 1"/>
            </a:endParaRPr>
          </a:p>
          <a:p>
            <a:pPr algn="l">
              <a:lnSpc>
                <a:spcPts val="2760"/>
              </a:lnSpc>
            </a:pPr>
            <a:r>
              <a:rPr lang="en-US" sz="2300" b="1">
                <a:solidFill>
                  <a:srgbClr val="000000"/>
                </a:solidFill>
                <a:latin typeface="Telegraf 1 Bold"/>
                <a:ea typeface="Telegraf 1 Bold"/>
                <a:cs typeface="Telegraf 1 Bold"/>
                <a:sym typeface="Telegraf 1 Bold"/>
              </a:rPr>
              <a:t>Fall 2026 Foundations</a:t>
            </a:r>
          </a:p>
          <a:p>
            <a:pPr marL="496571" lvl="1" indent="-248285" algn="l">
              <a:lnSpc>
                <a:spcPts val="2760"/>
              </a:lnSpc>
              <a:buFont typeface="Arial"/>
              <a:buChar char="•"/>
            </a:pPr>
            <a:r>
              <a:rPr lang="en-US" sz="2300">
                <a:solidFill>
                  <a:srgbClr val="000000"/>
                </a:solidFill>
                <a:latin typeface="Telegraf 1"/>
                <a:ea typeface="Telegraf 1"/>
                <a:cs typeface="Telegraf 1"/>
                <a:sym typeface="Telegraf 1"/>
              </a:rPr>
              <a:t>WRIT 305 option added to Composition, replacing Portfolio</a:t>
            </a:r>
          </a:p>
          <a:p>
            <a:pPr marL="496571" lvl="1" indent="-248285" algn="l">
              <a:lnSpc>
                <a:spcPts val="2760"/>
              </a:lnSpc>
              <a:buFont typeface="Arial"/>
              <a:buChar char="•"/>
            </a:pPr>
            <a:r>
              <a:rPr lang="en-US" sz="2300">
                <a:solidFill>
                  <a:srgbClr val="000000"/>
                </a:solidFill>
                <a:latin typeface="Telegraf 1"/>
                <a:ea typeface="Telegraf 1"/>
                <a:cs typeface="Telegraf 1"/>
                <a:sym typeface="Telegraf 1"/>
              </a:rPr>
              <a:t>Single Math Foundations list</a:t>
            </a:r>
          </a:p>
          <a:p>
            <a:pPr marL="496571" lvl="1" indent="-248285" algn="l">
              <a:lnSpc>
                <a:spcPts val="2760"/>
              </a:lnSpc>
              <a:buFont typeface="Arial"/>
              <a:buChar char="•"/>
            </a:pPr>
            <a:r>
              <a:rPr lang="en-US" sz="2300" u="sng">
                <a:solidFill>
                  <a:srgbClr val="000000"/>
                </a:solidFill>
                <a:latin typeface="Telegraf 1"/>
                <a:ea typeface="Telegraf 1"/>
                <a:cs typeface="Telegraf 1"/>
                <a:sym typeface="Telegraf 1"/>
                <a:hlinkClick r:id="rId4" tooltip="https://catalog.arizona.edu/policy/program-graduation/general-education/foundations#second-language-requirement-for-undergraduate-degrees"/>
              </a:rPr>
              <a:t>Second Language</a:t>
            </a:r>
            <a:r>
              <a:rPr lang="en-US" sz="2300">
                <a:solidFill>
                  <a:srgbClr val="000000"/>
                </a:solidFill>
                <a:latin typeface="Telegraf 1"/>
                <a:ea typeface="Telegraf 1"/>
                <a:cs typeface="Telegraf 1"/>
                <a:sym typeface="Telegraf 1"/>
              </a:rPr>
              <a:t> (no approved update)</a:t>
            </a:r>
          </a:p>
        </p:txBody>
      </p:sp>
      <p:sp>
        <p:nvSpPr>
          <p:cNvPr id="9" name="TextBox 9"/>
          <p:cNvSpPr txBox="1"/>
          <p:nvPr/>
        </p:nvSpPr>
        <p:spPr>
          <a:xfrm>
            <a:off x="729865" y="2585148"/>
            <a:ext cx="5029030" cy="7228549"/>
          </a:xfrm>
          <a:prstGeom prst="rect">
            <a:avLst/>
          </a:prstGeom>
        </p:spPr>
        <p:txBody>
          <a:bodyPr lIns="0" tIns="0" rIns="0" bIns="0" rtlCol="0" anchor="t">
            <a:spAutoFit/>
          </a:bodyPr>
          <a:lstStyle/>
          <a:p>
            <a:pPr algn="l">
              <a:lnSpc>
                <a:spcPts val="2760"/>
              </a:lnSpc>
            </a:pPr>
            <a:r>
              <a:rPr lang="en-US" sz="2300" b="1">
                <a:solidFill>
                  <a:srgbClr val="000000"/>
                </a:solidFill>
                <a:latin typeface="Telegraf 1 Bold"/>
                <a:ea typeface="Telegraf 1 Bold"/>
                <a:cs typeface="Telegraf 1 Bold"/>
                <a:sym typeface="Telegraf 1 Bold"/>
              </a:rPr>
              <a:t>Curriculum: 39 units</a:t>
            </a:r>
          </a:p>
          <a:p>
            <a:pPr marL="496571" lvl="1" indent="-248285" algn="l">
              <a:lnSpc>
                <a:spcPts val="2760"/>
              </a:lnSpc>
              <a:buFont typeface="Arial"/>
              <a:buChar char="•"/>
            </a:pPr>
            <a:r>
              <a:rPr lang="en-US" sz="2300">
                <a:solidFill>
                  <a:srgbClr val="000000"/>
                </a:solidFill>
                <a:latin typeface="Telegraf 1"/>
                <a:ea typeface="Telegraf 1"/>
                <a:cs typeface="Telegraf 1"/>
                <a:sym typeface="Telegraf 1"/>
              </a:rPr>
              <a:t>Foundations (9 units)</a:t>
            </a:r>
          </a:p>
          <a:p>
            <a:pPr marL="993141" lvl="2" indent="-331047" algn="l">
              <a:lnSpc>
                <a:spcPts val="2760"/>
              </a:lnSpc>
              <a:buFont typeface="Arial"/>
              <a:buChar char="⚬"/>
            </a:pPr>
            <a:r>
              <a:rPr lang="en-US" sz="2300">
                <a:solidFill>
                  <a:srgbClr val="000000"/>
                </a:solidFill>
                <a:latin typeface="Telegraf 1"/>
                <a:ea typeface="Telegraf 1"/>
                <a:cs typeface="Telegraf 1"/>
                <a:sym typeface="Telegraf 1"/>
              </a:rPr>
              <a:t>Math (3 units)</a:t>
            </a:r>
          </a:p>
          <a:p>
            <a:pPr marL="993141" lvl="2" indent="-331047" algn="l">
              <a:lnSpc>
                <a:spcPts val="2760"/>
              </a:lnSpc>
              <a:buFont typeface="Arial"/>
              <a:buChar char="⚬"/>
            </a:pPr>
            <a:r>
              <a:rPr lang="en-US" sz="2300">
                <a:solidFill>
                  <a:srgbClr val="000000"/>
                </a:solidFill>
                <a:latin typeface="Telegraf 1"/>
                <a:ea typeface="Telegraf 1"/>
                <a:cs typeface="Telegraf 1"/>
                <a:sym typeface="Telegraf 1"/>
              </a:rPr>
              <a:t>Writing (3-7 units)</a:t>
            </a:r>
          </a:p>
          <a:p>
            <a:pPr marL="993141" lvl="2" indent="-331047" algn="l">
              <a:lnSpc>
                <a:spcPts val="2760"/>
              </a:lnSpc>
              <a:buFont typeface="Arial"/>
              <a:buChar char="⚬"/>
            </a:pPr>
            <a:r>
              <a:rPr lang="en-US" sz="2300">
                <a:solidFill>
                  <a:srgbClr val="000000"/>
                </a:solidFill>
                <a:latin typeface="Telegraf 1"/>
                <a:ea typeface="Telegraf 1"/>
                <a:cs typeface="Telegraf 1"/>
                <a:sym typeface="Telegraf 1"/>
              </a:rPr>
              <a:t>Second Language (variable)</a:t>
            </a:r>
          </a:p>
          <a:p>
            <a:pPr marL="496571" lvl="1" indent="-248285" algn="l">
              <a:lnSpc>
                <a:spcPts val="2760"/>
              </a:lnSpc>
              <a:buFont typeface="Arial"/>
              <a:buChar char="•"/>
            </a:pPr>
            <a:r>
              <a:rPr lang="en-US" sz="2300">
                <a:solidFill>
                  <a:srgbClr val="000000"/>
                </a:solidFill>
                <a:latin typeface="Telegraf 1"/>
                <a:ea typeface="Telegraf 1"/>
                <a:cs typeface="Telegraf 1"/>
                <a:sym typeface="Telegraf 1"/>
              </a:rPr>
              <a:t>Tier One (18 units, 6 units each; course #s 150/160/170s)</a:t>
            </a:r>
          </a:p>
          <a:p>
            <a:pPr marL="993141" lvl="2" indent="-331047" algn="l">
              <a:lnSpc>
                <a:spcPts val="2760"/>
              </a:lnSpc>
              <a:buFont typeface="Arial"/>
              <a:buChar char="⚬"/>
            </a:pPr>
            <a:r>
              <a:rPr lang="en-US" sz="2300">
                <a:solidFill>
                  <a:srgbClr val="000000"/>
                </a:solidFill>
                <a:latin typeface="Telegraf 1"/>
                <a:ea typeface="Telegraf 1"/>
                <a:cs typeface="Telegraf 1"/>
                <a:sym typeface="Telegraf 1"/>
              </a:rPr>
              <a:t>“INDV”; “TRAD”; “NATS” </a:t>
            </a:r>
          </a:p>
          <a:p>
            <a:pPr marL="496571" lvl="1" indent="-248285" algn="l">
              <a:lnSpc>
                <a:spcPts val="2760"/>
              </a:lnSpc>
              <a:buFont typeface="Arial"/>
              <a:buChar char="•"/>
            </a:pPr>
            <a:r>
              <a:rPr lang="en-US" sz="2300">
                <a:solidFill>
                  <a:srgbClr val="000000"/>
                </a:solidFill>
                <a:latin typeface="Telegraf 1"/>
                <a:ea typeface="Telegraf 1"/>
                <a:cs typeface="Telegraf 1"/>
                <a:sym typeface="Telegraf 1"/>
              </a:rPr>
              <a:t>Tier Two (12 units, 3 units each)</a:t>
            </a:r>
          </a:p>
          <a:p>
            <a:pPr marL="993141" lvl="2" indent="-331047" algn="l">
              <a:lnSpc>
                <a:spcPts val="2760"/>
              </a:lnSpc>
              <a:buFont typeface="Arial"/>
              <a:buChar char="⚬"/>
            </a:pPr>
            <a:r>
              <a:rPr lang="en-US" sz="2300">
                <a:solidFill>
                  <a:srgbClr val="000000"/>
                </a:solidFill>
                <a:latin typeface="Telegraf 1"/>
                <a:ea typeface="Telegraf 1"/>
                <a:cs typeface="Telegraf 1"/>
                <a:sym typeface="Telegraf 1"/>
              </a:rPr>
              <a:t>“INDV”; “HUM”; “NATS”; ARTS </a:t>
            </a:r>
          </a:p>
          <a:p>
            <a:pPr algn="l">
              <a:lnSpc>
                <a:spcPts val="2760"/>
              </a:lnSpc>
            </a:pPr>
            <a:endParaRPr lang="en-US" sz="2300">
              <a:solidFill>
                <a:srgbClr val="000000"/>
              </a:solidFill>
              <a:latin typeface="Telegraf 1"/>
              <a:ea typeface="Telegraf 1"/>
              <a:cs typeface="Telegraf 1"/>
              <a:sym typeface="Telegraf 1"/>
            </a:endParaRPr>
          </a:p>
          <a:p>
            <a:pPr algn="l">
              <a:lnSpc>
                <a:spcPts val="2760"/>
              </a:lnSpc>
            </a:pPr>
            <a:endParaRPr lang="en-US" sz="2300">
              <a:solidFill>
                <a:srgbClr val="000000"/>
              </a:solidFill>
              <a:latin typeface="Telegraf 1"/>
              <a:ea typeface="Telegraf 1"/>
              <a:cs typeface="Telegraf 1"/>
              <a:sym typeface="Telegraf 1"/>
            </a:endParaRPr>
          </a:p>
          <a:p>
            <a:pPr algn="l">
              <a:lnSpc>
                <a:spcPts val="2760"/>
              </a:lnSpc>
            </a:pPr>
            <a:r>
              <a:rPr lang="en-US" sz="2300" b="1">
                <a:solidFill>
                  <a:srgbClr val="000000"/>
                </a:solidFill>
                <a:latin typeface="Telegraf 1 Bold"/>
                <a:ea typeface="Telegraf 1 Bold"/>
                <a:cs typeface="Telegraf 1 Bold"/>
                <a:sym typeface="Telegraf 1 Bold"/>
              </a:rPr>
              <a:t>Original Foundations</a:t>
            </a:r>
          </a:p>
          <a:p>
            <a:pPr marL="496571" lvl="1" indent="-248285" algn="l">
              <a:lnSpc>
                <a:spcPts val="2760"/>
              </a:lnSpc>
              <a:buFont typeface="Arial"/>
              <a:buChar char="•"/>
            </a:pPr>
            <a:r>
              <a:rPr lang="en-US" sz="2300">
                <a:solidFill>
                  <a:srgbClr val="000000"/>
                </a:solidFill>
                <a:latin typeface="Telegraf 1"/>
                <a:ea typeface="Telegraf 1"/>
                <a:cs typeface="Telegraf 1"/>
                <a:sym typeface="Telegraf 1"/>
              </a:rPr>
              <a:t>No 305 course for Composition</a:t>
            </a:r>
          </a:p>
          <a:p>
            <a:pPr marL="496571" lvl="1" indent="-248285" algn="l">
              <a:lnSpc>
                <a:spcPts val="2760"/>
              </a:lnSpc>
              <a:buFont typeface="Arial"/>
              <a:buChar char="•"/>
            </a:pPr>
            <a:r>
              <a:rPr lang="en-US" sz="2300">
                <a:solidFill>
                  <a:srgbClr val="000000"/>
                </a:solidFill>
                <a:latin typeface="Telegraf 1"/>
                <a:ea typeface="Telegraf 1"/>
                <a:cs typeface="Telegraf 1"/>
                <a:sym typeface="Telegraf 1"/>
              </a:rPr>
              <a:t>G, M, and S Math strands based on major</a:t>
            </a:r>
          </a:p>
          <a:p>
            <a:pPr marL="496571" lvl="1" indent="-248285" algn="l">
              <a:lnSpc>
                <a:spcPts val="2760"/>
              </a:lnSpc>
              <a:buFont typeface="Arial"/>
              <a:buChar char="•"/>
            </a:pPr>
            <a:r>
              <a:rPr lang="en-US" sz="2300" u="sng">
                <a:solidFill>
                  <a:srgbClr val="000000"/>
                </a:solidFill>
                <a:latin typeface="Telegraf 1"/>
                <a:ea typeface="Telegraf 1"/>
                <a:cs typeface="Telegraf 1"/>
                <a:sym typeface="Telegraf 1"/>
                <a:hlinkClick r:id="rId4" tooltip="https://catalog.arizona.edu/policy/program-graduation/general-education/foundations#second-language-requirement-for-undergraduate-degrees"/>
              </a:rPr>
              <a:t>Second Language</a:t>
            </a:r>
            <a:r>
              <a:rPr lang="en-US" sz="2300">
                <a:solidFill>
                  <a:srgbClr val="000000"/>
                </a:solidFill>
                <a:latin typeface="Telegraf 1"/>
                <a:ea typeface="Telegraf 1"/>
                <a:cs typeface="Telegraf 1"/>
                <a:sym typeface="Telegraf 1"/>
              </a:rPr>
              <a:t> 2nd semester proficiency for non-BA plans, 4th semester proficiency for BA plans, and exception for Engineering</a:t>
            </a:r>
          </a:p>
        </p:txBody>
      </p:sp>
      <p:grpSp>
        <p:nvGrpSpPr>
          <p:cNvPr id="10" name="Group 10"/>
          <p:cNvGrpSpPr/>
          <p:nvPr/>
        </p:nvGrpSpPr>
        <p:grpSpPr>
          <a:xfrm rot="-376577">
            <a:off x="15374864" y="2793126"/>
            <a:ext cx="2479160" cy="1246561"/>
            <a:chOff x="0" y="0"/>
            <a:chExt cx="3409795" cy="1714500"/>
          </a:xfrm>
        </p:grpSpPr>
        <p:sp>
          <p:nvSpPr>
            <p:cNvPr id="11" name="Freeform 11"/>
            <p:cNvSpPr/>
            <p:nvPr/>
          </p:nvSpPr>
          <p:spPr>
            <a:xfrm>
              <a:off x="10160" y="16510"/>
              <a:ext cx="3386935" cy="1686560"/>
            </a:xfrm>
            <a:custGeom>
              <a:avLst/>
              <a:gdLst/>
              <a:ahLst/>
              <a:cxnLst/>
              <a:rect l="l" t="t" r="r" b="b"/>
              <a:pathLst>
                <a:path w="3386935" h="1686560">
                  <a:moveTo>
                    <a:pt x="3386935" y="1686560"/>
                  </a:moveTo>
                  <a:lnTo>
                    <a:pt x="0" y="1678940"/>
                  </a:lnTo>
                  <a:lnTo>
                    <a:pt x="0" y="598170"/>
                  </a:lnTo>
                  <a:lnTo>
                    <a:pt x="17780" y="19050"/>
                  </a:lnTo>
                  <a:lnTo>
                    <a:pt x="1686835" y="0"/>
                  </a:lnTo>
                  <a:lnTo>
                    <a:pt x="3367885" y="5080"/>
                  </a:lnTo>
                  <a:close/>
                </a:path>
              </a:pathLst>
            </a:custGeom>
            <a:solidFill>
              <a:srgbClr val="FFFFFF"/>
            </a:solidFill>
          </p:spPr>
          <p:txBody>
            <a:bodyPr/>
            <a:lstStyle/>
            <a:p>
              <a:endParaRPr lang="en-US"/>
            </a:p>
          </p:txBody>
        </p:sp>
        <p:sp>
          <p:nvSpPr>
            <p:cNvPr id="12" name="Freeform 12"/>
            <p:cNvSpPr/>
            <p:nvPr/>
          </p:nvSpPr>
          <p:spPr>
            <a:xfrm>
              <a:off x="-215" y="0"/>
              <a:ext cx="3411280" cy="1712524"/>
            </a:xfrm>
            <a:custGeom>
              <a:avLst/>
              <a:gdLst/>
              <a:ahLst/>
              <a:cxnLst/>
              <a:rect l="l" t="t" r="r" b="b"/>
              <a:pathLst>
                <a:path w="3411280" h="1712524">
                  <a:moveTo>
                    <a:pt x="3378260" y="21590"/>
                  </a:moveTo>
                  <a:cubicBezTo>
                    <a:pt x="3379530" y="34290"/>
                    <a:pt x="3379530" y="44450"/>
                    <a:pt x="3380801" y="54610"/>
                  </a:cubicBezTo>
                  <a:cubicBezTo>
                    <a:pt x="3383340" y="88900"/>
                    <a:pt x="3384610" y="124460"/>
                    <a:pt x="3387151" y="158750"/>
                  </a:cubicBezTo>
                  <a:cubicBezTo>
                    <a:pt x="3387151" y="208280"/>
                    <a:pt x="3399851" y="1184910"/>
                    <a:pt x="3406201" y="1234440"/>
                  </a:cubicBezTo>
                  <a:cubicBezTo>
                    <a:pt x="3412551" y="1309370"/>
                    <a:pt x="3408740" y="1385570"/>
                    <a:pt x="3408740" y="1460500"/>
                  </a:cubicBezTo>
                  <a:cubicBezTo>
                    <a:pt x="3408740" y="1526540"/>
                    <a:pt x="3410010" y="1587500"/>
                    <a:pt x="3411280" y="1652270"/>
                  </a:cubicBezTo>
                  <a:cubicBezTo>
                    <a:pt x="3411280" y="1673860"/>
                    <a:pt x="3411280" y="1687830"/>
                    <a:pt x="3411280" y="1711960"/>
                  </a:cubicBezTo>
                  <a:cubicBezTo>
                    <a:pt x="3388421" y="1711960"/>
                    <a:pt x="3368101" y="1713230"/>
                    <a:pt x="3342261" y="1711960"/>
                  </a:cubicBezTo>
                  <a:cubicBezTo>
                    <a:pt x="3171993" y="1706880"/>
                    <a:pt x="2999105" y="1713230"/>
                    <a:pt x="2828837" y="1708150"/>
                  </a:cubicBezTo>
                  <a:cubicBezTo>
                    <a:pt x="2726677" y="1704340"/>
                    <a:pt x="2627135" y="1706880"/>
                    <a:pt x="2524975" y="1704340"/>
                  </a:cubicBezTo>
                  <a:cubicBezTo>
                    <a:pt x="2477823" y="1703070"/>
                    <a:pt x="2430672" y="1701800"/>
                    <a:pt x="2383521" y="1700530"/>
                  </a:cubicBezTo>
                  <a:cubicBezTo>
                    <a:pt x="2354707" y="1700530"/>
                    <a:pt x="2328511" y="1701800"/>
                    <a:pt x="2299697" y="1701800"/>
                  </a:cubicBezTo>
                  <a:cubicBezTo>
                    <a:pt x="2226351" y="1700530"/>
                    <a:pt x="2024648" y="1701800"/>
                    <a:pt x="1951302" y="1700530"/>
                  </a:cubicBezTo>
                  <a:cubicBezTo>
                    <a:pt x="1898912" y="1699260"/>
                    <a:pt x="851109" y="1708150"/>
                    <a:pt x="798719" y="1706880"/>
                  </a:cubicBezTo>
                  <a:cubicBezTo>
                    <a:pt x="785621" y="1706880"/>
                    <a:pt x="769904" y="1708150"/>
                    <a:pt x="756807" y="1708150"/>
                  </a:cubicBezTo>
                  <a:cubicBezTo>
                    <a:pt x="725372" y="1708150"/>
                    <a:pt x="696558" y="1709420"/>
                    <a:pt x="665124" y="1709420"/>
                  </a:cubicBezTo>
                  <a:cubicBezTo>
                    <a:pt x="586539" y="1709420"/>
                    <a:pt x="510573" y="1708150"/>
                    <a:pt x="431988" y="1706880"/>
                  </a:cubicBezTo>
                  <a:cubicBezTo>
                    <a:pt x="384836" y="1705610"/>
                    <a:pt x="337685" y="1704340"/>
                    <a:pt x="293154" y="1703070"/>
                  </a:cubicBezTo>
                  <a:cubicBezTo>
                    <a:pt x="209329" y="1701800"/>
                    <a:pt x="125505" y="1700530"/>
                    <a:pt x="44665" y="1700530"/>
                  </a:cubicBezTo>
                  <a:cubicBezTo>
                    <a:pt x="34505" y="1700530"/>
                    <a:pt x="25615" y="1700530"/>
                    <a:pt x="15455" y="1699260"/>
                  </a:cubicBezTo>
                  <a:cubicBezTo>
                    <a:pt x="6565" y="1697990"/>
                    <a:pt x="1485" y="1691640"/>
                    <a:pt x="4025" y="1682750"/>
                  </a:cubicBezTo>
                  <a:cubicBezTo>
                    <a:pt x="12915" y="1651000"/>
                    <a:pt x="9105" y="1619250"/>
                    <a:pt x="7835" y="1586230"/>
                  </a:cubicBezTo>
                  <a:cubicBezTo>
                    <a:pt x="6565" y="1518920"/>
                    <a:pt x="2755" y="1452880"/>
                    <a:pt x="4025" y="1385570"/>
                  </a:cubicBezTo>
                  <a:cubicBezTo>
                    <a:pt x="1485" y="1301750"/>
                    <a:pt x="-3595" y="264160"/>
                    <a:pt x="4025" y="179070"/>
                  </a:cubicBezTo>
                  <a:cubicBezTo>
                    <a:pt x="5295" y="162560"/>
                    <a:pt x="4025" y="144780"/>
                    <a:pt x="5295" y="128270"/>
                  </a:cubicBezTo>
                  <a:cubicBezTo>
                    <a:pt x="6565" y="101600"/>
                    <a:pt x="9105" y="72390"/>
                    <a:pt x="10375" y="44450"/>
                  </a:cubicBezTo>
                  <a:cubicBezTo>
                    <a:pt x="10375" y="41910"/>
                    <a:pt x="11645" y="39370"/>
                    <a:pt x="12915" y="38100"/>
                  </a:cubicBezTo>
                  <a:cubicBezTo>
                    <a:pt x="34505" y="35560"/>
                    <a:pt x="60017" y="30480"/>
                    <a:pt x="101930" y="29210"/>
                  </a:cubicBezTo>
                  <a:cubicBezTo>
                    <a:pt x="172656" y="25400"/>
                    <a:pt x="243383" y="22860"/>
                    <a:pt x="316729" y="20320"/>
                  </a:cubicBezTo>
                  <a:cubicBezTo>
                    <a:pt x="366500" y="17780"/>
                    <a:pt x="416270" y="16510"/>
                    <a:pt x="463422" y="13970"/>
                  </a:cubicBezTo>
                  <a:cubicBezTo>
                    <a:pt x="510573" y="11430"/>
                    <a:pt x="560343" y="8890"/>
                    <a:pt x="607495" y="8890"/>
                  </a:cubicBezTo>
                  <a:cubicBezTo>
                    <a:pt x="659885" y="7620"/>
                    <a:pt x="712275" y="10160"/>
                    <a:pt x="764665" y="8890"/>
                  </a:cubicBezTo>
                  <a:cubicBezTo>
                    <a:pt x="830153" y="8890"/>
                    <a:pt x="2016790" y="6350"/>
                    <a:pt x="2082278" y="5080"/>
                  </a:cubicBezTo>
                  <a:cubicBezTo>
                    <a:pt x="2145146" y="3810"/>
                    <a:pt x="2208014" y="2540"/>
                    <a:pt x="2273502" y="2540"/>
                  </a:cubicBezTo>
                  <a:cubicBezTo>
                    <a:pt x="2380902" y="1270"/>
                    <a:pt x="2485682" y="0"/>
                    <a:pt x="2593082" y="0"/>
                  </a:cubicBezTo>
                  <a:cubicBezTo>
                    <a:pt x="2637614" y="0"/>
                    <a:pt x="2684765" y="2540"/>
                    <a:pt x="2729296" y="2540"/>
                  </a:cubicBezTo>
                  <a:cubicBezTo>
                    <a:pt x="2852413" y="3810"/>
                    <a:pt x="2978149" y="5080"/>
                    <a:pt x="3101266" y="7620"/>
                  </a:cubicBezTo>
                  <a:cubicBezTo>
                    <a:pt x="3166754" y="8890"/>
                    <a:pt x="3232242" y="12700"/>
                    <a:pt x="3297730" y="16510"/>
                  </a:cubicBezTo>
                  <a:cubicBezTo>
                    <a:pt x="3313446" y="16510"/>
                    <a:pt x="3329164" y="16510"/>
                    <a:pt x="3342261" y="16510"/>
                  </a:cubicBezTo>
                  <a:cubicBezTo>
                    <a:pt x="3359210" y="17780"/>
                    <a:pt x="3368101" y="20320"/>
                    <a:pt x="3378260" y="21590"/>
                  </a:cubicBezTo>
                  <a:close/>
                  <a:moveTo>
                    <a:pt x="3388421" y="1695450"/>
                  </a:moveTo>
                  <a:cubicBezTo>
                    <a:pt x="3389691" y="1678940"/>
                    <a:pt x="3390960" y="1666240"/>
                    <a:pt x="3390960" y="1653540"/>
                  </a:cubicBezTo>
                  <a:cubicBezTo>
                    <a:pt x="3389691" y="1581150"/>
                    <a:pt x="3388421" y="1513840"/>
                    <a:pt x="3388421" y="1441450"/>
                  </a:cubicBezTo>
                  <a:cubicBezTo>
                    <a:pt x="3388421" y="1408430"/>
                    <a:pt x="3390960" y="1375410"/>
                    <a:pt x="3389691" y="1342390"/>
                  </a:cubicBezTo>
                  <a:cubicBezTo>
                    <a:pt x="3389691" y="1311910"/>
                    <a:pt x="3388421" y="1280160"/>
                    <a:pt x="3387151" y="1249680"/>
                  </a:cubicBezTo>
                  <a:cubicBezTo>
                    <a:pt x="3382071" y="1202690"/>
                    <a:pt x="3370641" y="229870"/>
                    <a:pt x="3370641" y="182880"/>
                  </a:cubicBezTo>
                  <a:cubicBezTo>
                    <a:pt x="3368101" y="143510"/>
                    <a:pt x="3365560" y="102870"/>
                    <a:pt x="3363021" y="63500"/>
                  </a:cubicBezTo>
                  <a:cubicBezTo>
                    <a:pt x="3361751" y="44450"/>
                    <a:pt x="3360480" y="43180"/>
                    <a:pt x="3334403" y="41910"/>
                  </a:cubicBezTo>
                  <a:cubicBezTo>
                    <a:pt x="3326544" y="41910"/>
                    <a:pt x="3321305" y="41910"/>
                    <a:pt x="3313446" y="40640"/>
                  </a:cubicBezTo>
                  <a:cubicBezTo>
                    <a:pt x="3247959" y="36830"/>
                    <a:pt x="3179852" y="31750"/>
                    <a:pt x="3114364" y="30480"/>
                  </a:cubicBezTo>
                  <a:cubicBezTo>
                    <a:pt x="2954574" y="26670"/>
                    <a:pt x="2792165" y="25400"/>
                    <a:pt x="2632374" y="22860"/>
                  </a:cubicBezTo>
                  <a:cubicBezTo>
                    <a:pt x="2608799" y="22860"/>
                    <a:pt x="2582604" y="22860"/>
                    <a:pt x="2559028" y="22860"/>
                  </a:cubicBezTo>
                  <a:cubicBezTo>
                    <a:pt x="2519736" y="22860"/>
                    <a:pt x="2480443" y="22860"/>
                    <a:pt x="2443770" y="22860"/>
                  </a:cubicBezTo>
                  <a:cubicBezTo>
                    <a:pt x="2359946" y="22860"/>
                    <a:pt x="2276121" y="22860"/>
                    <a:pt x="2194917" y="24130"/>
                  </a:cubicBezTo>
                  <a:cubicBezTo>
                    <a:pt x="2124190" y="25400"/>
                    <a:pt x="932314" y="29210"/>
                    <a:pt x="861587" y="29210"/>
                  </a:cubicBezTo>
                  <a:cubicBezTo>
                    <a:pt x="746329" y="29210"/>
                    <a:pt x="631070" y="26670"/>
                    <a:pt x="515812" y="33020"/>
                  </a:cubicBezTo>
                  <a:cubicBezTo>
                    <a:pt x="455563" y="36830"/>
                    <a:pt x="397934" y="36830"/>
                    <a:pt x="340305" y="38100"/>
                  </a:cubicBezTo>
                  <a:cubicBezTo>
                    <a:pt x="240763" y="41910"/>
                    <a:pt x="141222" y="45720"/>
                    <a:pt x="45935" y="50800"/>
                  </a:cubicBezTo>
                  <a:cubicBezTo>
                    <a:pt x="33235" y="50800"/>
                    <a:pt x="30695" y="53340"/>
                    <a:pt x="29425" y="68580"/>
                  </a:cubicBezTo>
                  <a:cubicBezTo>
                    <a:pt x="28155" y="91440"/>
                    <a:pt x="28155" y="114300"/>
                    <a:pt x="26885" y="137160"/>
                  </a:cubicBezTo>
                  <a:cubicBezTo>
                    <a:pt x="25615" y="175260"/>
                    <a:pt x="23075" y="212090"/>
                    <a:pt x="21805" y="250190"/>
                  </a:cubicBezTo>
                  <a:cubicBezTo>
                    <a:pt x="16725" y="290830"/>
                    <a:pt x="23075" y="1283970"/>
                    <a:pt x="25615" y="1324610"/>
                  </a:cubicBezTo>
                  <a:cubicBezTo>
                    <a:pt x="25615" y="1367790"/>
                    <a:pt x="25615" y="1412240"/>
                    <a:pt x="26885" y="1455420"/>
                  </a:cubicBezTo>
                  <a:cubicBezTo>
                    <a:pt x="26885" y="1487170"/>
                    <a:pt x="29425" y="1518920"/>
                    <a:pt x="29425" y="1550670"/>
                  </a:cubicBezTo>
                  <a:cubicBezTo>
                    <a:pt x="29425" y="1584960"/>
                    <a:pt x="29425" y="1619250"/>
                    <a:pt x="28155" y="1653540"/>
                  </a:cubicBezTo>
                  <a:cubicBezTo>
                    <a:pt x="28155" y="1657350"/>
                    <a:pt x="28155" y="1659890"/>
                    <a:pt x="28155" y="1663700"/>
                  </a:cubicBezTo>
                  <a:cubicBezTo>
                    <a:pt x="28155" y="1673860"/>
                    <a:pt x="31965" y="1677670"/>
                    <a:pt x="40855" y="1677670"/>
                  </a:cubicBezTo>
                  <a:cubicBezTo>
                    <a:pt x="65256" y="1677670"/>
                    <a:pt x="101930" y="1678940"/>
                    <a:pt x="135983" y="1678940"/>
                  </a:cubicBezTo>
                  <a:cubicBezTo>
                    <a:pt x="185754" y="1678940"/>
                    <a:pt x="238144" y="1676400"/>
                    <a:pt x="287915" y="1678940"/>
                  </a:cubicBezTo>
                  <a:cubicBezTo>
                    <a:pt x="369119" y="1682750"/>
                    <a:pt x="450324" y="1685290"/>
                    <a:pt x="531529" y="1684020"/>
                  </a:cubicBezTo>
                  <a:cubicBezTo>
                    <a:pt x="583919" y="1682750"/>
                    <a:pt x="633690" y="1685290"/>
                    <a:pt x="686080" y="1685290"/>
                  </a:cubicBezTo>
                  <a:cubicBezTo>
                    <a:pt x="762046" y="1685290"/>
                    <a:pt x="838011" y="1684020"/>
                    <a:pt x="913977" y="1685290"/>
                  </a:cubicBezTo>
                  <a:cubicBezTo>
                    <a:pt x="1026616" y="1686560"/>
                    <a:pt x="2263024" y="1676400"/>
                    <a:pt x="2378282" y="1678940"/>
                  </a:cubicBezTo>
                  <a:cubicBezTo>
                    <a:pt x="2428053" y="1680210"/>
                    <a:pt x="2477823" y="1681480"/>
                    <a:pt x="2524975" y="1681480"/>
                  </a:cubicBezTo>
                  <a:cubicBezTo>
                    <a:pt x="2611418" y="1684020"/>
                    <a:pt x="2695243" y="1680210"/>
                    <a:pt x="2781687" y="1684020"/>
                  </a:cubicBezTo>
                  <a:cubicBezTo>
                    <a:pt x="2852413" y="1686560"/>
                    <a:pt x="2923140" y="1686560"/>
                    <a:pt x="2993867" y="1689100"/>
                  </a:cubicBezTo>
                  <a:cubicBezTo>
                    <a:pt x="3098647" y="1692910"/>
                    <a:pt x="3203427" y="1695450"/>
                    <a:pt x="3308208" y="1696720"/>
                  </a:cubicBezTo>
                  <a:cubicBezTo>
                    <a:pt x="3347500" y="1696720"/>
                    <a:pt x="3368101" y="1695450"/>
                    <a:pt x="3388421" y="1695450"/>
                  </a:cubicBezTo>
                  <a:close/>
                </a:path>
              </a:pathLst>
            </a:custGeom>
            <a:solidFill>
              <a:srgbClr val="000000"/>
            </a:solidFill>
          </p:spPr>
          <p:txBody>
            <a:bodyPr/>
            <a:lstStyle/>
            <a:p>
              <a:endParaRPr lang="en-US"/>
            </a:p>
          </p:txBody>
        </p:sp>
      </p:grpSp>
      <p:sp>
        <p:nvSpPr>
          <p:cNvPr id="13" name="TextBox 13"/>
          <p:cNvSpPr txBox="1"/>
          <p:nvPr/>
        </p:nvSpPr>
        <p:spPr>
          <a:xfrm rot="-413665">
            <a:off x="15520800" y="2934928"/>
            <a:ext cx="2185003" cy="1011541"/>
          </a:xfrm>
          <a:prstGeom prst="rect">
            <a:avLst/>
          </a:prstGeom>
        </p:spPr>
        <p:txBody>
          <a:bodyPr lIns="0" tIns="0" rIns="0" bIns="0" rtlCol="0" anchor="t">
            <a:spAutoFit/>
          </a:bodyPr>
          <a:lstStyle/>
          <a:p>
            <a:pPr algn="ctr">
              <a:lnSpc>
                <a:spcPts val="1550"/>
              </a:lnSpc>
            </a:pPr>
            <a:r>
              <a:rPr lang="en-US" sz="1360">
                <a:solidFill>
                  <a:srgbClr val="000000"/>
                </a:solidFill>
                <a:latin typeface="Telegraf 2"/>
                <a:ea typeface="Telegraf 2"/>
                <a:cs typeface="Telegraf 2"/>
                <a:sym typeface="Telegraf 2"/>
              </a:rPr>
              <a:t>Students connect with advisor for major-specific math requirement </a:t>
            </a:r>
          </a:p>
          <a:p>
            <a:pPr marL="0" lvl="0" indent="0" algn="ctr">
              <a:lnSpc>
                <a:spcPts val="1550"/>
              </a:lnSpc>
              <a:spcBef>
                <a:spcPct val="0"/>
              </a:spcBef>
            </a:pPr>
            <a:r>
              <a:rPr lang="en-US" sz="1360">
                <a:solidFill>
                  <a:srgbClr val="000000"/>
                </a:solidFill>
                <a:latin typeface="Telegraf 2"/>
                <a:ea typeface="Telegraf 2"/>
                <a:cs typeface="Telegraf 2"/>
                <a:sym typeface="Telegraf 2"/>
              </a:rPr>
              <a:t>(likely meets Foundation Math requirement).</a:t>
            </a:r>
          </a:p>
        </p:txBody>
      </p:sp>
      <p:sp>
        <p:nvSpPr>
          <p:cNvPr id="14" name="AutoShape 14"/>
          <p:cNvSpPr/>
          <p:nvPr/>
        </p:nvSpPr>
        <p:spPr>
          <a:xfrm rot="-578298">
            <a:off x="16216499" y="2763182"/>
            <a:ext cx="490670" cy="126344"/>
          </a:xfrm>
          <a:prstGeom prst="rect">
            <a:avLst/>
          </a:prstGeom>
          <a:solidFill>
            <a:srgbClr val="000000"/>
          </a:solidFill>
        </p:spPr>
        <p:txBody>
          <a:bodyPr/>
          <a:lstStyle/>
          <a:p>
            <a:endParaRPr lang="en-US"/>
          </a:p>
        </p:txBody>
      </p:sp>
      <p:sp>
        <p:nvSpPr>
          <p:cNvPr id="15" name="AutoShape 15"/>
          <p:cNvSpPr/>
          <p:nvPr/>
        </p:nvSpPr>
        <p:spPr>
          <a:xfrm>
            <a:off x="5882720" y="2453306"/>
            <a:ext cx="0" cy="6492240"/>
          </a:xfrm>
          <a:prstGeom prst="line">
            <a:avLst/>
          </a:prstGeom>
          <a:ln w="38100" cap="flat">
            <a:solidFill>
              <a:srgbClr val="0C234B"/>
            </a:solidFill>
            <a:prstDash val="solid"/>
            <a:headEnd type="oval" w="lg" len="lg"/>
            <a:tailEnd type="oval" w="lg" len="lg"/>
          </a:ln>
        </p:spPr>
        <p:txBody>
          <a:bodyPr/>
          <a:lstStyle/>
          <a:p>
            <a:endParaRPr lang="en-US"/>
          </a:p>
        </p:txBody>
      </p:sp>
      <p:sp>
        <p:nvSpPr>
          <p:cNvPr id="16" name="AutoShape 16"/>
          <p:cNvSpPr/>
          <p:nvPr/>
        </p:nvSpPr>
        <p:spPr>
          <a:xfrm>
            <a:off x="11481677" y="2453306"/>
            <a:ext cx="0" cy="6492240"/>
          </a:xfrm>
          <a:prstGeom prst="line">
            <a:avLst/>
          </a:prstGeom>
          <a:ln w="38100" cap="flat">
            <a:solidFill>
              <a:srgbClr val="0C234B"/>
            </a:solidFill>
            <a:prstDash val="solid"/>
            <a:headEnd type="oval" w="lg" len="lg"/>
            <a:tailEnd type="oval" w="lg" len="lg"/>
          </a:ln>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2" name="Freeform 2"/>
          <p:cNvSpPr/>
          <p:nvPr/>
        </p:nvSpPr>
        <p:spPr>
          <a:xfrm>
            <a:off x="9144000" y="1028700"/>
            <a:ext cx="8743570" cy="5825403"/>
          </a:xfrm>
          <a:custGeom>
            <a:avLst/>
            <a:gdLst/>
            <a:ahLst/>
            <a:cxnLst/>
            <a:rect l="l" t="t" r="r" b="b"/>
            <a:pathLst>
              <a:path w="8743570" h="5825403">
                <a:moveTo>
                  <a:pt x="0" y="0"/>
                </a:moveTo>
                <a:lnTo>
                  <a:pt x="8743570" y="0"/>
                </a:lnTo>
                <a:lnTo>
                  <a:pt x="8743570" y="5825403"/>
                </a:lnTo>
                <a:lnTo>
                  <a:pt x="0" y="5825403"/>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290294" y="1669142"/>
            <a:ext cx="9476392" cy="2272260"/>
          </a:xfrm>
          <a:prstGeom prst="rect">
            <a:avLst/>
          </a:prstGeom>
        </p:spPr>
        <p:txBody>
          <a:bodyPr lIns="0" tIns="0" rIns="0" bIns="0" rtlCol="0" anchor="t">
            <a:spAutoFit/>
          </a:bodyPr>
          <a:lstStyle/>
          <a:p>
            <a:pPr marL="0" lvl="0" indent="0" algn="l">
              <a:lnSpc>
                <a:spcPts val="8700"/>
              </a:lnSpc>
            </a:pPr>
            <a:r>
              <a:rPr lang="en-US" sz="8700">
                <a:solidFill>
                  <a:srgbClr val="FFFFFF"/>
                </a:solidFill>
                <a:latin typeface="Gilda Display"/>
                <a:ea typeface="Gilda Display"/>
                <a:cs typeface="Gilda Display"/>
                <a:sym typeface="Gilda Display"/>
              </a:rPr>
              <a:t>How an Idea becomes a Policy</a:t>
            </a:r>
          </a:p>
        </p:txBody>
      </p:sp>
      <p:sp>
        <p:nvSpPr>
          <p:cNvPr id="4" name="Freeform 4"/>
          <p:cNvSpPr/>
          <p:nvPr/>
        </p:nvSpPr>
        <p:spPr>
          <a:xfrm rot="-7409992">
            <a:off x="-3013728" y="5473394"/>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1F4D"/>
        </a:solidFill>
        <a:effectLst/>
      </p:bgPr>
    </p:bg>
    <p:spTree>
      <p:nvGrpSpPr>
        <p:cNvPr id="1" name=""/>
        <p:cNvGrpSpPr/>
        <p:nvPr/>
      </p:nvGrpSpPr>
      <p:grpSpPr>
        <a:xfrm>
          <a:off x="0" y="0"/>
          <a:ext cx="0" cy="0"/>
          <a:chOff x="0" y="0"/>
          <a:chExt cx="0" cy="0"/>
        </a:xfrm>
      </p:grpSpPr>
      <p:sp>
        <p:nvSpPr>
          <p:cNvPr id="2" name="Freeform 2"/>
          <p:cNvSpPr/>
          <p:nvPr/>
        </p:nvSpPr>
        <p:spPr>
          <a:xfrm>
            <a:off x="5268110" y="607673"/>
            <a:ext cx="12802648" cy="8794841"/>
          </a:xfrm>
          <a:custGeom>
            <a:avLst/>
            <a:gdLst/>
            <a:ahLst/>
            <a:cxnLst/>
            <a:rect l="l" t="t" r="r" b="b"/>
            <a:pathLst>
              <a:path w="12802648" h="8794841">
                <a:moveTo>
                  <a:pt x="0" y="0"/>
                </a:moveTo>
                <a:lnTo>
                  <a:pt x="12802648" y="0"/>
                </a:lnTo>
                <a:lnTo>
                  <a:pt x="12802648" y="8794841"/>
                </a:lnTo>
                <a:lnTo>
                  <a:pt x="0" y="8794841"/>
                </a:lnTo>
                <a:lnTo>
                  <a:pt x="0" y="0"/>
                </a:lnTo>
                <a:close/>
              </a:path>
            </a:pathLst>
          </a:custGeom>
          <a:blipFill>
            <a:blip r:embed="rId3"/>
            <a:stretch>
              <a:fillRect l="-2879" r="-1424" b="-1160"/>
            </a:stretch>
          </a:blipFill>
        </p:spPr>
        <p:txBody>
          <a:bodyPr/>
          <a:lstStyle/>
          <a:p>
            <a:endParaRPr lang="en-US"/>
          </a:p>
        </p:txBody>
      </p:sp>
      <p:sp>
        <p:nvSpPr>
          <p:cNvPr id="3" name="TextBox 3"/>
          <p:cNvSpPr txBox="1"/>
          <p:nvPr/>
        </p:nvSpPr>
        <p:spPr>
          <a:xfrm>
            <a:off x="0" y="4100482"/>
            <a:ext cx="5138152" cy="3994620"/>
          </a:xfrm>
          <a:prstGeom prst="rect">
            <a:avLst/>
          </a:prstGeom>
        </p:spPr>
        <p:txBody>
          <a:bodyPr lIns="0" tIns="0" rIns="0" bIns="0" rtlCol="0" anchor="t">
            <a:spAutoFit/>
          </a:bodyPr>
          <a:lstStyle/>
          <a:p>
            <a:pPr marL="700658" lvl="1" indent="-350329" algn="l">
              <a:lnSpc>
                <a:spcPts val="4543"/>
              </a:lnSpc>
              <a:buFont typeface="Arial"/>
              <a:buChar char="•"/>
            </a:pPr>
            <a:r>
              <a:rPr lang="en-US" sz="3245">
                <a:solidFill>
                  <a:srgbClr val="FFFFFF"/>
                </a:solidFill>
                <a:latin typeface="Gilda Display"/>
                <a:ea typeface="Gilda Display"/>
                <a:cs typeface="Gilda Display"/>
                <a:sym typeface="Gilda Display"/>
              </a:rPr>
              <a:t>Identifying patterns or unintended consequences</a:t>
            </a:r>
          </a:p>
          <a:p>
            <a:pPr marL="700658" lvl="1" indent="-350329" algn="l">
              <a:lnSpc>
                <a:spcPts val="4543"/>
              </a:lnSpc>
              <a:buFont typeface="Arial"/>
              <a:buChar char="•"/>
            </a:pPr>
            <a:r>
              <a:rPr lang="en-US" sz="3245">
                <a:solidFill>
                  <a:srgbClr val="FFFFFF"/>
                </a:solidFill>
                <a:latin typeface="Gilda Display"/>
                <a:ea typeface="Gilda Display"/>
                <a:cs typeface="Gilda Display"/>
                <a:sym typeface="Gilda Display"/>
              </a:rPr>
              <a:t>Provide student centered perspectives</a:t>
            </a:r>
          </a:p>
          <a:p>
            <a:pPr marL="700658" lvl="1" indent="-350329" algn="l">
              <a:lnSpc>
                <a:spcPts val="4543"/>
              </a:lnSpc>
              <a:buFont typeface="Arial"/>
              <a:buChar char="•"/>
            </a:pPr>
            <a:r>
              <a:rPr lang="en-US" sz="3245">
                <a:solidFill>
                  <a:srgbClr val="FFFFFF"/>
                </a:solidFill>
                <a:latin typeface="Gilda Display"/>
                <a:ea typeface="Gilda Display"/>
                <a:cs typeface="Gilda Display"/>
                <a:sym typeface="Gilda Display"/>
              </a:rPr>
              <a:t>How will it work in real life?</a:t>
            </a:r>
          </a:p>
        </p:txBody>
      </p:sp>
      <p:sp>
        <p:nvSpPr>
          <p:cNvPr id="4" name="TextBox 4"/>
          <p:cNvSpPr txBox="1"/>
          <p:nvPr/>
        </p:nvSpPr>
        <p:spPr>
          <a:xfrm>
            <a:off x="226198" y="502898"/>
            <a:ext cx="4911954" cy="2531135"/>
          </a:xfrm>
          <a:prstGeom prst="rect">
            <a:avLst/>
          </a:prstGeom>
        </p:spPr>
        <p:txBody>
          <a:bodyPr lIns="0" tIns="0" rIns="0" bIns="0" rtlCol="0" anchor="t">
            <a:spAutoFit/>
          </a:bodyPr>
          <a:lstStyle/>
          <a:p>
            <a:pPr algn="ctr">
              <a:lnSpc>
                <a:spcPts val="6704"/>
              </a:lnSpc>
            </a:pPr>
            <a:r>
              <a:rPr lang="en-US" sz="4789">
                <a:solidFill>
                  <a:srgbClr val="FFFFFF"/>
                </a:solidFill>
                <a:latin typeface="Gilda Display"/>
                <a:ea typeface="Gilda Display"/>
                <a:cs typeface="Gilda Display"/>
                <a:sym typeface="Gilda Display"/>
              </a:rPr>
              <a:t>Advisor Insight in Policy Revisions or Updates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1F4D"/>
        </a:solidFill>
        <a:effectLst/>
      </p:bgPr>
    </p:bg>
    <p:spTree>
      <p:nvGrpSpPr>
        <p:cNvPr id="1" name=""/>
        <p:cNvGrpSpPr/>
        <p:nvPr/>
      </p:nvGrpSpPr>
      <p:grpSpPr>
        <a:xfrm>
          <a:off x="0" y="0"/>
          <a:ext cx="0" cy="0"/>
          <a:chOff x="0" y="0"/>
          <a:chExt cx="0" cy="0"/>
        </a:xfrm>
      </p:grpSpPr>
      <p:sp>
        <p:nvSpPr>
          <p:cNvPr id="2" name="TextBox 2"/>
          <p:cNvSpPr txBox="1"/>
          <p:nvPr/>
        </p:nvSpPr>
        <p:spPr>
          <a:xfrm>
            <a:off x="914272" y="2731293"/>
            <a:ext cx="16459456" cy="6666230"/>
          </a:xfrm>
          <a:prstGeom prst="rect">
            <a:avLst/>
          </a:prstGeom>
        </p:spPr>
        <p:txBody>
          <a:bodyPr lIns="0" tIns="0" rIns="0" bIns="0" rtlCol="0" anchor="t">
            <a:spAutoFit/>
          </a:bodyPr>
          <a:lstStyle/>
          <a:p>
            <a:pPr algn="r">
              <a:lnSpc>
                <a:spcPts val="5319"/>
              </a:lnSpc>
            </a:pPr>
            <a:r>
              <a:rPr lang="en-US" sz="3799">
                <a:solidFill>
                  <a:srgbClr val="FFFFFF"/>
                </a:solidFill>
                <a:latin typeface="Gilda Display"/>
                <a:ea typeface="Gilda Display"/>
                <a:cs typeface="Gilda Display"/>
                <a:sym typeface="Gilda Display"/>
              </a:rPr>
              <a:t>Substantial impact on retention &amp; graduation</a:t>
            </a:r>
          </a:p>
          <a:p>
            <a:pPr algn="ctr">
              <a:lnSpc>
                <a:spcPts val="5319"/>
              </a:lnSpc>
            </a:pPr>
            <a:endParaRPr lang="en-US" sz="3799">
              <a:solidFill>
                <a:srgbClr val="FFFFFF"/>
              </a:solidFill>
              <a:latin typeface="Gilda Display"/>
              <a:ea typeface="Gilda Display"/>
              <a:cs typeface="Gilda Display"/>
              <a:sym typeface="Gilda Display"/>
            </a:endParaRPr>
          </a:p>
          <a:p>
            <a:pPr algn="ctr">
              <a:lnSpc>
                <a:spcPts val="5319"/>
              </a:lnSpc>
            </a:pPr>
            <a:endParaRPr lang="en-US" sz="3799">
              <a:solidFill>
                <a:srgbClr val="FFFFFF"/>
              </a:solidFill>
              <a:latin typeface="Gilda Display"/>
              <a:ea typeface="Gilda Display"/>
              <a:cs typeface="Gilda Display"/>
              <a:sym typeface="Gilda Display"/>
            </a:endParaRPr>
          </a:p>
          <a:p>
            <a:pPr algn="l">
              <a:lnSpc>
                <a:spcPts val="5319"/>
              </a:lnSpc>
            </a:pPr>
            <a:r>
              <a:rPr lang="en-US" sz="3799">
                <a:solidFill>
                  <a:srgbClr val="FFFFFF"/>
                </a:solidFill>
                <a:latin typeface="Gilda Display"/>
                <a:ea typeface="Gilda Display"/>
                <a:cs typeface="Gilda Display"/>
                <a:sym typeface="Gilda Display"/>
              </a:rPr>
              <a:t>Eliminate obstacles &amp; promote student success</a:t>
            </a:r>
          </a:p>
          <a:p>
            <a:pPr algn="ctr">
              <a:lnSpc>
                <a:spcPts val="5319"/>
              </a:lnSpc>
            </a:pPr>
            <a:endParaRPr lang="en-US" sz="3799">
              <a:solidFill>
                <a:srgbClr val="FFFFFF"/>
              </a:solidFill>
              <a:latin typeface="Gilda Display"/>
              <a:ea typeface="Gilda Display"/>
              <a:cs typeface="Gilda Display"/>
              <a:sym typeface="Gilda Display"/>
            </a:endParaRPr>
          </a:p>
          <a:p>
            <a:pPr algn="ctr">
              <a:lnSpc>
                <a:spcPts val="5319"/>
              </a:lnSpc>
            </a:pPr>
            <a:endParaRPr lang="en-US" sz="3799">
              <a:solidFill>
                <a:srgbClr val="FFFFFF"/>
              </a:solidFill>
              <a:latin typeface="Gilda Display"/>
              <a:ea typeface="Gilda Display"/>
              <a:cs typeface="Gilda Display"/>
              <a:sym typeface="Gilda Display"/>
            </a:endParaRPr>
          </a:p>
          <a:p>
            <a:pPr algn="r">
              <a:lnSpc>
                <a:spcPts val="5319"/>
              </a:lnSpc>
            </a:pPr>
            <a:r>
              <a:rPr lang="en-US" sz="3799">
                <a:solidFill>
                  <a:srgbClr val="FFFFFF"/>
                </a:solidFill>
                <a:latin typeface="Gilda Display"/>
                <a:ea typeface="Gilda Display"/>
                <a:cs typeface="Gilda Display"/>
                <a:sym typeface="Gilda Display"/>
              </a:rPr>
              <a:t>Prioritize equity &amp; create a more inclusive environment</a:t>
            </a:r>
          </a:p>
          <a:p>
            <a:pPr algn="ctr">
              <a:lnSpc>
                <a:spcPts val="5319"/>
              </a:lnSpc>
            </a:pPr>
            <a:endParaRPr lang="en-US" sz="3799">
              <a:solidFill>
                <a:srgbClr val="FFFFFF"/>
              </a:solidFill>
              <a:latin typeface="Gilda Display"/>
              <a:ea typeface="Gilda Display"/>
              <a:cs typeface="Gilda Display"/>
              <a:sym typeface="Gilda Display"/>
            </a:endParaRPr>
          </a:p>
          <a:p>
            <a:pPr algn="ctr">
              <a:lnSpc>
                <a:spcPts val="5319"/>
              </a:lnSpc>
            </a:pPr>
            <a:endParaRPr lang="en-US" sz="3799">
              <a:solidFill>
                <a:srgbClr val="FFFFFF"/>
              </a:solidFill>
              <a:latin typeface="Gilda Display"/>
              <a:ea typeface="Gilda Display"/>
              <a:cs typeface="Gilda Display"/>
              <a:sym typeface="Gilda Display"/>
            </a:endParaRPr>
          </a:p>
          <a:p>
            <a:pPr algn="l">
              <a:lnSpc>
                <a:spcPts val="5319"/>
              </a:lnSpc>
            </a:pPr>
            <a:r>
              <a:rPr lang="en-US" sz="3799">
                <a:solidFill>
                  <a:srgbClr val="FFFFFF"/>
                </a:solidFill>
                <a:latin typeface="Gilda Display"/>
                <a:ea typeface="Gilda Display"/>
                <a:cs typeface="Gilda Display"/>
                <a:sym typeface="Gilda Display"/>
              </a:rPr>
              <a:t>Simplify academic operations</a:t>
            </a:r>
          </a:p>
        </p:txBody>
      </p:sp>
      <p:sp>
        <p:nvSpPr>
          <p:cNvPr id="3" name="Freeform 3"/>
          <p:cNvSpPr/>
          <p:nvPr/>
        </p:nvSpPr>
        <p:spPr>
          <a:xfrm>
            <a:off x="5358578" y="2405022"/>
            <a:ext cx="1701933" cy="1350909"/>
          </a:xfrm>
          <a:custGeom>
            <a:avLst/>
            <a:gdLst/>
            <a:ahLst/>
            <a:cxnLst/>
            <a:rect l="l" t="t" r="r" b="b"/>
            <a:pathLst>
              <a:path w="1701933" h="1350909">
                <a:moveTo>
                  <a:pt x="0" y="0"/>
                </a:moveTo>
                <a:lnTo>
                  <a:pt x="1701933" y="0"/>
                </a:lnTo>
                <a:lnTo>
                  <a:pt x="1701933" y="1350909"/>
                </a:lnTo>
                <a:lnTo>
                  <a:pt x="0" y="13509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1457945" y="4344836"/>
            <a:ext cx="2163868" cy="1597328"/>
          </a:xfrm>
          <a:custGeom>
            <a:avLst/>
            <a:gdLst/>
            <a:ahLst/>
            <a:cxnLst/>
            <a:rect l="l" t="t" r="r" b="b"/>
            <a:pathLst>
              <a:path w="2163868" h="1597328">
                <a:moveTo>
                  <a:pt x="0" y="0"/>
                </a:moveTo>
                <a:lnTo>
                  <a:pt x="2163868" y="0"/>
                </a:lnTo>
                <a:lnTo>
                  <a:pt x="2163868" y="1597328"/>
                </a:lnTo>
                <a:lnTo>
                  <a:pt x="0" y="1597328"/>
                </a:lnTo>
                <a:lnTo>
                  <a:pt x="0" y="0"/>
                </a:lnTo>
                <a:close/>
              </a:path>
            </a:pathLst>
          </a:custGeom>
          <a:blipFill>
            <a:blip r:embed="rId4"/>
            <a:stretch>
              <a:fillRect/>
            </a:stretch>
          </a:blipFill>
        </p:spPr>
        <p:txBody>
          <a:bodyPr/>
          <a:lstStyle/>
          <a:p>
            <a:endParaRPr lang="en-US"/>
          </a:p>
        </p:txBody>
      </p:sp>
      <p:sp>
        <p:nvSpPr>
          <p:cNvPr id="5" name="Freeform 5"/>
          <p:cNvSpPr/>
          <p:nvPr/>
        </p:nvSpPr>
        <p:spPr>
          <a:xfrm>
            <a:off x="1667797" y="6466901"/>
            <a:ext cx="3174817" cy="1125737"/>
          </a:xfrm>
          <a:custGeom>
            <a:avLst/>
            <a:gdLst/>
            <a:ahLst/>
            <a:cxnLst/>
            <a:rect l="l" t="t" r="r" b="b"/>
            <a:pathLst>
              <a:path w="3174817" h="1125737">
                <a:moveTo>
                  <a:pt x="0" y="0"/>
                </a:moveTo>
                <a:lnTo>
                  <a:pt x="3174817" y="0"/>
                </a:lnTo>
                <a:lnTo>
                  <a:pt x="3174817" y="1125737"/>
                </a:lnTo>
                <a:lnTo>
                  <a:pt x="0" y="1125737"/>
                </a:lnTo>
                <a:lnTo>
                  <a:pt x="0" y="0"/>
                </a:lnTo>
                <a:close/>
              </a:path>
            </a:pathLst>
          </a:custGeom>
          <a:blipFill>
            <a:blip r:embed="rId5"/>
            <a:stretch>
              <a:fillRect/>
            </a:stretch>
          </a:blipFill>
        </p:spPr>
        <p:txBody>
          <a:bodyPr/>
          <a:lstStyle/>
          <a:p>
            <a:endParaRPr lang="en-US"/>
          </a:p>
        </p:txBody>
      </p:sp>
      <p:sp>
        <p:nvSpPr>
          <p:cNvPr id="6" name="Freeform 6"/>
          <p:cNvSpPr/>
          <p:nvPr/>
        </p:nvSpPr>
        <p:spPr>
          <a:xfrm>
            <a:off x="7917534" y="8302477"/>
            <a:ext cx="2228358" cy="1365376"/>
          </a:xfrm>
          <a:custGeom>
            <a:avLst/>
            <a:gdLst/>
            <a:ahLst/>
            <a:cxnLst/>
            <a:rect l="l" t="t" r="r" b="b"/>
            <a:pathLst>
              <a:path w="2228358" h="1365376">
                <a:moveTo>
                  <a:pt x="0" y="0"/>
                </a:moveTo>
                <a:lnTo>
                  <a:pt x="2228358" y="0"/>
                </a:lnTo>
                <a:lnTo>
                  <a:pt x="2228358" y="1365376"/>
                </a:lnTo>
                <a:lnTo>
                  <a:pt x="0" y="1365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914272" y="598521"/>
            <a:ext cx="5556200" cy="1094728"/>
          </a:xfrm>
          <a:prstGeom prst="rect">
            <a:avLst/>
          </a:prstGeom>
        </p:spPr>
        <p:txBody>
          <a:bodyPr lIns="0" tIns="0" rIns="0" bIns="0" rtlCol="0" anchor="t">
            <a:spAutoFit/>
          </a:bodyPr>
          <a:lstStyle/>
          <a:p>
            <a:pPr algn="ctr">
              <a:lnSpc>
                <a:spcPts val="8960"/>
              </a:lnSpc>
            </a:pPr>
            <a:r>
              <a:rPr lang="en-US" sz="6400">
                <a:solidFill>
                  <a:srgbClr val="FFFFFF"/>
                </a:solidFill>
                <a:latin typeface="Gilda Display"/>
                <a:ea typeface="Gilda Display"/>
                <a:cs typeface="Gilda Display"/>
                <a:sym typeface="Gilda Display"/>
              </a:rPr>
              <a:t>Vision &amp; Goals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1F4D"/>
        </a:solidFill>
        <a:effectLst/>
      </p:bgPr>
    </p:bg>
    <p:spTree>
      <p:nvGrpSpPr>
        <p:cNvPr id="1" name=""/>
        <p:cNvGrpSpPr/>
        <p:nvPr/>
      </p:nvGrpSpPr>
      <p:grpSpPr>
        <a:xfrm>
          <a:off x="0" y="0"/>
          <a:ext cx="0" cy="0"/>
          <a:chOff x="0" y="0"/>
          <a:chExt cx="0" cy="0"/>
        </a:xfrm>
      </p:grpSpPr>
      <p:sp>
        <p:nvSpPr>
          <p:cNvPr id="2" name="Freeform 2"/>
          <p:cNvSpPr/>
          <p:nvPr/>
        </p:nvSpPr>
        <p:spPr>
          <a:xfrm>
            <a:off x="5382966" y="395623"/>
            <a:ext cx="12545394" cy="9495754"/>
          </a:xfrm>
          <a:custGeom>
            <a:avLst/>
            <a:gdLst/>
            <a:ahLst/>
            <a:cxnLst/>
            <a:rect l="l" t="t" r="r" b="b"/>
            <a:pathLst>
              <a:path w="12545394" h="9495754">
                <a:moveTo>
                  <a:pt x="0" y="0"/>
                </a:moveTo>
                <a:lnTo>
                  <a:pt x="12545394" y="0"/>
                </a:lnTo>
                <a:lnTo>
                  <a:pt x="12545394" y="9495754"/>
                </a:lnTo>
                <a:lnTo>
                  <a:pt x="0" y="9495754"/>
                </a:lnTo>
                <a:lnTo>
                  <a:pt x="0" y="0"/>
                </a:lnTo>
                <a:close/>
              </a:path>
            </a:pathLst>
          </a:custGeom>
          <a:blipFill>
            <a:blip r:embed="rId2"/>
            <a:stretch>
              <a:fillRect t="-1564"/>
            </a:stretch>
          </a:blipFill>
        </p:spPr>
        <p:txBody>
          <a:bodyPr/>
          <a:lstStyle/>
          <a:p>
            <a:endParaRPr lang="en-US"/>
          </a:p>
        </p:txBody>
      </p:sp>
      <p:sp>
        <p:nvSpPr>
          <p:cNvPr id="3" name="TextBox 3"/>
          <p:cNvSpPr txBox="1"/>
          <p:nvPr/>
        </p:nvSpPr>
        <p:spPr>
          <a:xfrm>
            <a:off x="226198" y="923925"/>
            <a:ext cx="5156767" cy="2651974"/>
          </a:xfrm>
          <a:prstGeom prst="rect">
            <a:avLst/>
          </a:prstGeom>
        </p:spPr>
        <p:txBody>
          <a:bodyPr lIns="0" tIns="0" rIns="0" bIns="0" rtlCol="0" anchor="t">
            <a:spAutoFit/>
          </a:bodyPr>
          <a:lstStyle/>
          <a:p>
            <a:pPr algn="ctr">
              <a:lnSpc>
                <a:spcPts val="7038"/>
              </a:lnSpc>
            </a:pPr>
            <a:r>
              <a:rPr lang="en-US" sz="5027">
                <a:solidFill>
                  <a:srgbClr val="FFFFFF"/>
                </a:solidFill>
                <a:latin typeface="Gilda Display"/>
                <a:ea typeface="Gilda Display"/>
                <a:cs typeface="Gilda Display"/>
                <a:sym typeface="Gilda Display"/>
              </a:rPr>
              <a:t>Our Big Idea’s Journey through Committee</a:t>
            </a:r>
          </a:p>
        </p:txBody>
      </p:sp>
      <p:sp>
        <p:nvSpPr>
          <p:cNvPr id="4" name="Freeform 4"/>
          <p:cNvSpPr/>
          <p:nvPr/>
        </p:nvSpPr>
        <p:spPr>
          <a:xfrm rot="-7409992">
            <a:off x="-3013728" y="5473394"/>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1F4D"/>
        </a:solidFill>
        <a:effectLst/>
      </p:bgPr>
    </p:bg>
    <p:spTree>
      <p:nvGrpSpPr>
        <p:cNvPr id="1" name=""/>
        <p:cNvGrpSpPr/>
        <p:nvPr/>
      </p:nvGrpSpPr>
      <p:grpSpPr>
        <a:xfrm>
          <a:off x="0" y="0"/>
          <a:ext cx="0" cy="0"/>
          <a:chOff x="0" y="0"/>
          <a:chExt cx="0" cy="0"/>
        </a:xfrm>
      </p:grpSpPr>
      <p:sp>
        <p:nvSpPr>
          <p:cNvPr id="2" name="Freeform 2"/>
          <p:cNvSpPr/>
          <p:nvPr/>
        </p:nvSpPr>
        <p:spPr>
          <a:xfrm rot="-7409992">
            <a:off x="-2819628" y="6419632"/>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0" y="174160"/>
            <a:ext cx="18288000" cy="3195229"/>
          </a:xfrm>
          <a:prstGeom prst="rect">
            <a:avLst/>
          </a:prstGeom>
        </p:spPr>
        <p:txBody>
          <a:bodyPr lIns="0" tIns="0" rIns="0" bIns="0" rtlCol="0" anchor="t">
            <a:spAutoFit/>
          </a:bodyPr>
          <a:lstStyle/>
          <a:p>
            <a:pPr algn="ctr">
              <a:lnSpc>
                <a:spcPts val="12880"/>
              </a:lnSpc>
            </a:pPr>
            <a:r>
              <a:rPr lang="en-US" sz="9200">
                <a:solidFill>
                  <a:srgbClr val="FFFFFF"/>
                </a:solidFill>
                <a:latin typeface="Gilda Display"/>
                <a:ea typeface="Gilda Display"/>
                <a:cs typeface="Gilda Display"/>
                <a:sym typeface="Gilda Display"/>
              </a:rPr>
              <a:t>Undergraduate Councils &amp; Committees</a:t>
            </a:r>
          </a:p>
        </p:txBody>
      </p:sp>
      <p:sp>
        <p:nvSpPr>
          <p:cNvPr id="4" name="TextBox 4"/>
          <p:cNvSpPr txBox="1"/>
          <p:nvPr/>
        </p:nvSpPr>
        <p:spPr>
          <a:xfrm>
            <a:off x="238932" y="3699902"/>
            <a:ext cx="17586715" cy="1598241"/>
          </a:xfrm>
          <a:prstGeom prst="rect">
            <a:avLst/>
          </a:prstGeom>
        </p:spPr>
        <p:txBody>
          <a:bodyPr lIns="0" tIns="0" rIns="0" bIns="0" rtlCol="0" anchor="t">
            <a:spAutoFit/>
          </a:bodyPr>
          <a:lstStyle/>
          <a:p>
            <a:pPr algn="ctr">
              <a:lnSpc>
                <a:spcPts val="5776"/>
              </a:lnSpc>
            </a:pPr>
            <a:r>
              <a:rPr lang="en-US" sz="4126" u="sng">
                <a:solidFill>
                  <a:srgbClr val="FFFFFF"/>
                </a:solidFill>
                <a:latin typeface="Gilda Display"/>
                <a:ea typeface="Gilda Display"/>
                <a:cs typeface="Gilda Display"/>
                <a:sym typeface="Gilda Display"/>
                <a:hlinkClick r:id="rId4" tooltip="https://ge.arizona.edu/gened-committee/uwgec-members?_gl=1*ladwcw*_gcl_au*MTY5OTM0NjEyOS4xNzY5NDQ0NDQz*_ga*MzMxODYxMTY4LjE3NjkxOTQ1NDI.*_ga_7PV3540XS3*czE3NzAzMzQyNjMkbzQwJGcxJHQxNzcwMzM1MDMwJGo0NSRsMCRoNTk0NjE5NTc4"/>
              </a:rPr>
              <a:t>University Wide General Education Committee  (for Gen Ed</a:t>
            </a:r>
            <a:r>
              <a:rPr lang="en-US" sz="4126">
                <a:solidFill>
                  <a:srgbClr val="FFFFFF"/>
                </a:solidFill>
                <a:latin typeface="Gilda Display"/>
                <a:ea typeface="Gilda Display"/>
                <a:cs typeface="Gilda Display"/>
                <a:sym typeface="Gilda Display"/>
              </a:rPr>
              <a:t>)</a:t>
            </a:r>
          </a:p>
          <a:p>
            <a:pPr algn="ctr">
              <a:lnSpc>
                <a:spcPts val="7036"/>
              </a:lnSpc>
            </a:pPr>
            <a:endParaRPr lang="en-US" sz="4126">
              <a:solidFill>
                <a:srgbClr val="FFFFFF"/>
              </a:solidFill>
              <a:latin typeface="Gilda Display"/>
              <a:ea typeface="Gilda Display"/>
              <a:cs typeface="Gilda Display"/>
              <a:sym typeface="Gilda Display"/>
            </a:endParaRPr>
          </a:p>
        </p:txBody>
      </p:sp>
      <p:sp>
        <p:nvSpPr>
          <p:cNvPr id="5" name="TextBox 5"/>
          <p:cNvSpPr txBox="1"/>
          <p:nvPr/>
        </p:nvSpPr>
        <p:spPr>
          <a:xfrm>
            <a:off x="0" y="5202893"/>
            <a:ext cx="17586715" cy="723831"/>
          </a:xfrm>
          <a:prstGeom prst="rect">
            <a:avLst/>
          </a:prstGeom>
        </p:spPr>
        <p:txBody>
          <a:bodyPr lIns="0" tIns="0" rIns="0" bIns="0" rtlCol="0" anchor="t">
            <a:spAutoFit/>
          </a:bodyPr>
          <a:lstStyle/>
          <a:p>
            <a:pPr algn="ctr">
              <a:lnSpc>
                <a:spcPts val="5776"/>
              </a:lnSpc>
            </a:pPr>
            <a:r>
              <a:rPr lang="en-US" sz="4126" u="sng">
                <a:solidFill>
                  <a:srgbClr val="FFFFFF"/>
                </a:solidFill>
                <a:latin typeface="Gilda Display"/>
                <a:ea typeface="Gilda Display"/>
                <a:cs typeface="Gilda Display"/>
                <a:sym typeface="Gilda Display"/>
                <a:hlinkClick r:id="rId5" tooltip="https://academicadmin.arizona.edu/undergraduate-council/council-members"/>
              </a:rPr>
              <a:t>Undergraduate Council (UGC)- Subcommittees and Full Council</a:t>
            </a:r>
            <a:r>
              <a:rPr lang="en-US" sz="4126">
                <a:solidFill>
                  <a:srgbClr val="FFFFFF"/>
                </a:solidFill>
                <a:latin typeface="Gilda Display"/>
                <a:ea typeface="Gilda Display"/>
                <a:cs typeface="Gilda Display"/>
                <a:sym typeface="Gilda Display"/>
              </a:rPr>
              <a:t> </a:t>
            </a:r>
          </a:p>
        </p:txBody>
      </p:sp>
      <p:sp>
        <p:nvSpPr>
          <p:cNvPr id="6" name="TextBox 6"/>
          <p:cNvSpPr txBox="1"/>
          <p:nvPr/>
        </p:nvSpPr>
        <p:spPr>
          <a:xfrm>
            <a:off x="238932" y="6661790"/>
            <a:ext cx="17586715" cy="723831"/>
          </a:xfrm>
          <a:prstGeom prst="rect">
            <a:avLst/>
          </a:prstGeom>
        </p:spPr>
        <p:txBody>
          <a:bodyPr lIns="0" tIns="0" rIns="0" bIns="0" rtlCol="0" anchor="t">
            <a:spAutoFit/>
          </a:bodyPr>
          <a:lstStyle/>
          <a:p>
            <a:pPr algn="ctr">
              <a:lnSpc>
                <a:spcPts val="5776"/>
              </a:lnSpc>
            </a:pPr>
            <a:r>
              <a:rPr lang="en-US" sz="4126" u="sng">
                <a:solidFill>
                  <a:srgbClr val="FFFFFF"/>
                </a:solidFill>
                <a:latin typeface="Gilda Display"/>
                <a:ea typeface="Gilda Display"/>
                <a:cs typeface="Gilda Display"/>
                <a:sym typeface="Gilda Display"/>
                <a:hlinkClick r:id="rId6" tooltip="https://academicadmin.arizona.edu/caac/about-committee"/>
              </a:rPr>
              <a:t>Undergraduate  College Academic Administrators Council (U-CAAC)</a:t>
            </a:r>
          </a:p>
        </p:txBody>
      </p:sp>
      <p:sp>
        <p:nvSpPr>
          <p:cNvPr id="7" name="TextBox 7"/>
          <p:cNvSpPr txBox="1"/>
          <p:nvPr/>
        </p:nvSpPr>
        <p:spPr>
          <a:xfrm>
            <a:off x="238932" y="8014271"/>
            <a:ext cx="17586715" cy="723831"/>
          </a:xfrm>
          <a:prstGeom prst="rect">
            <a:avLst/>
          </a:prstGeom>
        </p:spPr>
        <p:txBody>
          <a:bodyPr lIns="0" tIns="0" rIns="0" bIns="0" rtlCol="0" anchor="t">
            <a:spAutoFit/>
          </a:bodyPr>
          <a:lstStyle/>
          <a:p>
            <a:pPr algn="ctr">
              <a:lnSpc>
                <a:spcPts val="5776"/>
              </a:lnSpc>
            </a:pPr>
            <a:r>
              <a:rPr lang="en-US" sz="4126" u="sng">
                <a:solidFill>
                  <a:srgbClr val="FFFFFF"/>
                </a:solidFill>
                <a:latin typeface="Gilda Display"/>
                <a:ea typeface="Gilda Display"/>
                <a:cs typeface="Gilda Display"/>
                <a:sym typeface="Gilda Display"/>
                <a:hlinkClick r:id="rId7" tooltip="https://facultygovernance.arizona.edu/faculty-senate/faculty-senate-roster"/>
              </a:rPr>
              <a:t>Faculty Senate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EDE5"/>
        </a:solidFill>
        <a:effectLst/>
      </p:bgPr>
    </p:bg>
    <p:spTree>
      <p:nvGrpSpPr>
        <p:cNvPr id="1" name=""/>
        <p:cNvGrpSpPr/>
        <p:nvPr/>
      </p:nvGrpSpPr>
      <p:grpSpPr>
        <a:xfrm>
          <a:off x="0" y="0"/>
          <a:ext cx="0" cy="0"/>
          <a:chOff x="0" y="0"/>
          <a:chExt cx="0" cy="0"/>
        </a:xfrm>
      </p:grpSpPr>
      <p:sp>
        <p:nvSpPr>
          <p:cNvPr id="2" name="Freeform 2"/>
          <p:cNvSpPr/>
          <p:nvPr/>
        </p:nvSpPr>
        <p:spPr>
          <a:xfrm rot="5813290">
            <a:off x="-7998005" y="5144456"/>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522671" y="171450"/>
            <a:ext cx="12639675" cy="1166529"/>
          </a:xfrm>
          <a:prstGeom prst="rect">
            <a:avLst/>
          </a:prstGeom>
        </p:spPr>
        <p:txBody>
          <a:bodyPr lIns="0" tIns="0" rIns="0" bIns="0" rtlCol="0" anchor="t">
            <a:spAutoFit/>
          </a:bodyPr>
          <a:lstStyle/>
          <a:p>
            <a:pPr marL="0" lvl="0" indent="0" algn="l">
              <a:lnSpc>
                <a:spcPts val="8799"/>
              </a:lnSpc>
            </a:pPr>
            <a:r>
              <a:rPr lang="en-US" sz="8799">
                <a:solidFill>
                  <a:srgbClr val="9E1B32"/>
                </a:solidFill>
                <a:latin typeface="Gilda Display"/>
                <a:ea typeface="Gilda Display"/>
                <a:cs typeface="Gilda Display"/>
                <a:sym typeface="Gilda Display"/>
              </a:rPr>
              <a:t>Our Idea is now a Policy!</a:t>
            </a:r>
          </a:p>
        </p:txBody>
      </p:sp>
      <p:sp>
        <p:nvSpPr>
          <p:cNvPr id="4" name="Freeform 4"/>
          <p:cNvSpPr/>
          <p:nvPr/>
        </p:nvSpPr>
        <p:spPr>
          <a:xfrm rot="-7409992">
            <a:off x="14557818" y="-2724744"/>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4829175" y="1493357"/>
            <a:ext cx="7905227" cy="5266857"/>
          </a:xfrm>
          <a:custGeom>
            <a:avLst/>
            <a:gdLst/>
            <a:ahLst/>
            <a:cxnLst/>
            <a:rect l="l" t="t" r="r" b="b"/>
            <a:pathLst>
              <a:path w="7905227" h="5266857">
                <a:moveTo>
                  <a:pt x="0" y="0"/>
                </a:moveTo>
                <a:lnTo>
                  <a:pt x="7905227" y="0"/>
                </a:lnTo>
                <a:lnTo>
                  <a:pt x="7905227" y="5266857"/>
                </a:lnTo>
                <a:lnTo>
                  <a:pt x="0" y="5266857"/>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2719117" y="6831825"/>
            <a:ext cx="12328297" cy="466765"/>
          </a:xfrm>
          <a:prstGeom prst="rect">
            <a:avLst/>
          </a:prstGeom>
        </p:spPr>
        <p:txBody>
          <a:bodyPr lIns="0" tIns="0" rIns="0" bIns="0" rtlCol="0" anchor="t">
            <a:spAutoFit/>
          </a:bodyPr>
          <a:lstStyle/>
          <a:p>
            <a:pPr marL="0" lvl="0" indent="0" algn="l">
              <a:lnSpc>
                <a:spcPts val="3600"/>
              </a:lnSpc>
              <a:spcBef>
                <a:spcPct val="0"/>
              </a:spcBef>
            </a:pPr>
            <a:endParaRPr/>
          </a:p>
        </p:txBody>
      </p:sp>
      <p:sp>
        <p:nvSpPr>
          <p:cNvPr id="7" name="TextBox 7"/>
          <p:cNvSpPr txBox="1"/>
          <p:nvPr/>
        </p:nvSpPr>
        <p:spPr>
          <a:xfrm>
            <a:off x="2241445" y="7193815"/>
            <a:ext cx="13805109" cy="1820665"/>
          </a:xfrm>
          <a:prstGeom prst="rect">
            <a:avLst/>
          </a:prstGeom>
        </p:spPr>
        <p:txBody>
          <a:bodyPr lIns="0" tIns="0" rIns="0" bIns="0" rtlCol="0" anchor="t">
            <a:spAutoFit/>
          </a:bodyPr>
          <a:lstStyle/>
          <a:p>
            <a:pPr algn="ctr">
              <a:lnSpc>
                <a:spcPts val="7279"/>
              </a:lnSpc>
            </a:pPr>
            <a:r>
              <a:rPr lang="en-US" sz="5199">
                <a:solidFill>
                  <a:srgbClr val="9E1B32"/>
                </a:solidFill>
                <a:latin typeface="Gilda Display"/>
                <a:ea typeface="Gilda Display"/>
                <a:cs typeface="Gilda Display"/>
                <a:sym typeface="Gilda Display"/>
              </a:rPr>
              <a:t>Advisor input at each stage makes a policy easier to implement, understand and apply!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2" name="Freeform 2"/>
          <p:cNvSpPr/>
          <p:nvPr/>
        </p:nvSpPr>
        <p:spPr>
          <a:xfrm rot="-1268288">
            <a:off x="14359317" y="5992987"/>
            <a:ext cx="10936025" cy="10299747"/>
          </a:xfrm>
          <a:custGeom>
            <a:avLst/>
            <a:gdLst/>
            <a:ahLst/>
            <a:cxnLst/>
            <a:rect l="l" t="t" r="r" b="b"/>
            <a:pathLst>
              <a:path w="10936025" h="10299747">
                <a:moveTo>
                  <a:pt x="0" y="0"/>
                </a:moveTo>
                <a:lnTo>
                  <a:pt x="10936025" y="0"/>
                </a:lnTo>
                <a:lnTo>
                  <a:pt x="10936025" y="10299748"/>
                </a:lnTo>
                <a:lnTo>
                  <a:pt x="0" y="1029974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3" name="Group 3"/>
          <p:cNvGrpSpPr/>
          <p:nvPr/>
        </p:nvGrpSpPr>
        <p:grpSpPr>
          <a:xfrm>
            <a:off x="2604865" y="3161435"/>
            <a:ext cx="12639675" cy="3419508"/>
            <a:chOff x="0" y="0"/>
            <a:chExt cx="16852900" cy="4559344"/>
          </a:xfrm>
        </p:grpSpPr>
        <p:sp>
          <p:nvSpPr>
            <p:cNvPr id="4" name="TextBox 4"/>
            <p:cNvSpPr txBox="1"/>
            <p:nvPr/>
          </p:nvSpPr>
          <p:spPr>
            <a:xfrm>
              <a:off x="0" y="171450"/>
              <a:ext cx="16852900" cy="1612476"/>
            </a:xfrm>
            <a:prstGeom prst="rect">
              <a:avLst/>
            </a:prstGeom>
          </p:spPr>
          <p:txBody>
            <a:bodyPr lIns="0" tIns="0" rIns="0" bIns="0" rtlCol="0" anchor="t">
              <a:spAutoFit/>
            </a:bodyPr>
            <a:lstStyle/>
            <a:p>
              <a:pPr marL="0" lvl="0" indent="0" algn="ctr">
                <a:lnSpc>
                  <a:spcPts val="8799"/>
                </a:lnSpc>
              </a:pPr>
              <a:r>
                <a:rPr lang="en-US" sz="8799">
                  <a:solidFill>
                    <a:srgbClr val="FFFFFF"/>
                  </a:solidFill>
                  <a:latin typeface="Gilda Display"/>
                  <a:ea typeface="Gilda Display"/>
                  <a:cs typeface="Gilda Display"/>
                  <a:sym typeface="Gilda Display"/>
                </a:rPr>
                <a:t>Policy Proposals</a:t>
              </a:r>
            </a:p>
          </p:txBody>
        </p:sp>
        <p:sp>
          <p:nvSpPr>
            <p:cNvPr id="5" name="TextBox 5"/>
            <p:cNvSpPr txBox="1"/>
            <p:nvPr/>
          </p:nvSpPr>
          <p:spPr>
            <a:xfrm>
              <a:off x="0" y="3251244"/>
              <a:ext cx="16852900" cy="1308100"/>
            </a:xfrm>
            <a:prstGeom prst="rect">
              <a:avLst/>
            </a:prstGeom>
          </p:spPr>
          <p:txBody>
            <a:bodyPr lIns="0" tIns="0" rIns="0" bIns="0" rtlCol="0" anchor="t">
              <a:spAutoFit/>
            </a:bodyPr>
            <a:lstStyle/>
            <a:p>
              <a:pPr marL="0" lvl="0" indent="0" algn="l">
                <a:lnSpc>
                  <a:spcPts val="3900"/>
                </a:lnSpc>
              </a:pPr>
              <a:r>
                <a:rPr lang="en-US" sz="3000">
                  <a:solidFill>
                    <a:srgbClr val="FFFFFF"/>
                  </a:solidFill>
                  <a:latin typeface="HK Grotesk"/>
                  <a:ea typeface="HK Grotesk"/>
                  <a:cs typeface="HK Grotesk"/>
                  <a:sym typeface="HK Grotesk"/>
                </a:rPr>
                <a:t>What follows are a few policy proposals that can impact General Education.  They are not fully approved, but we wanted to put it on your radar early.</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426452">
            <a:off x="15955009" y="-2632569"/>
            <a:ext cx="10936025" cy="10299747"/>
          </a:xfrm>
          <a:custGeom>
            <a:avLst/>
            <a:gdLst/>
            <a:ahLst/>
            <a:cxnLst/>
            <a:rect l="l" t="t" r="r" b="b"/>
            <a:pathLst>
              <a:path w="10936025" h="10299747">
                <a:moveTo>
                  <a:pt x="0" y="0"/>
                </a:moveTo>
                <a:lnTo>
                  <a:pt x="10936025" y="0"/>
                </a:lnTo>
                <a:lnTo>
                  <a:pt x="10936025" y="10299748"/>
                </a:lnTo>
                <a:lnTo>
                  <a:pt x="0" y="102997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646208" y="666750"/>
            <a:ext cx="7191375" cy="8953500"/>
            <a:chOff x="0" y="0"/>
            <a:chExt cx="1114132" cy="1387131"/>
          </a:xfrm>
        </p:grpSpPr>
        <p:sp>
          <p:nvSpPr>
            <p:cNvPr id="4" name="Freeform 4"/>
            <p:cNvSpPr/>
            <p:nvPr/>
          </p:nvSpPr>
          <p:spPr>
            <a:xfrm>
              <a:off x="0" y="0"/>
              <a:ext cx="1114132" cy="1387131"/>
            </a:xfrm>
            <a:custGeom>
              <a:avLst/>
              <a:gdLst/>
              <a:ahLst/>
              <a:cxnLst/>
              <a:rect l="l" t="t" r="r" b="b"/>
              <a:pathLst>
                <a:path w="1114132" h="1387131">
                  <a:moveTo>
                    <a:pt x="43062" y="0"/>
                  </a:moveTo>
                  <a:lnTo>
                    <a:pt x="1071070" y="0"/>
                  </a:lnTo>
                  <a:cubicBezTo>
                    <a:pt x="1094853" y="0"/>
                    <a:pt x="1114132" y="19280"/>
                    <a:pt x="1114132" y="43062"/>
                  </a:cubicBezTo>
                  <a:lnTo>
                    <a:pt x="1114132" y="1344069"/>
                  </a:lnTo>
                  <a:cubicBezTo>
                    <a:pt x="1114132" y="1367852"/>
                    <a:pt x="1094853" y="1387131"/>
                    <a:pt x="1071070" y="1387131"/>
                  </a:cubicBezTo>
                  <a:lnTo>
                    <a:pt x="43062" y="1387131"/>
                  </a:lnTo>
                  <a:cubicBezTo>
                    <a:pt x="19280" y="1387131"/>
                    <a:pt x="0" y="1367852"/>
                    <a:pt x="0" y="1344069"/>
                  </a:cubicBezTo>
                  <a:lnTo>
                    <a:pt x="0" y="43062"/>
                  </a:lnTo>
                  <a:cubicBezTo>
                    <a:pt x="0" y="19280"/>
                    <a:pt x="19280" y="0"/>
                    <a:pt x="43062" y="0"/>
                  </a:cubicBezTo>
                  <a:close/>
                </a:path>
              </a:pathLst>
            </a:custGeom>
            <a:blipFill>
              <a:blip r:embed="rId4"/>
              <a:stretch>
                <a:fillRect t="-10390" b="-10390"/>
              </a:stretch>
            </a:blipFill>
            <a:ln w="28575" cap="rnd">
              <a:solidFill>
                <a:srgbClr val="FFFFFF"/>
              </a:solidFill>
              <a:prstDash val="solid"/>
              <a:round/>
            </a:ln>
          </p:spPr>
          <p:txBody>
            <a:bodyPr/>
            <a:lstStyle/>
            <a:p>
              <a:endParaRPr lang="en-US"/>
            </a:p>
          </p:txBody>
        </p:sp>
      </p:grpSp>
      <p:sp>
        <p:nvSpPr>
          <p:cNvPr id="5" name="TextBox 5"/>
          <p:cNvSpPr txBox="1"/>
          <p:nvPr/>
        </p:nvSpPr>
        <p:spPr>
          <a:xfrm>
            <a:off x="9144000" y="1627375"/>
            <a:ext cx="8324850" cy="1166494"/>
          </a:xfrm>
          <a:prstGeom prst="rect">
            <a:avLst/>
          </a:prstGeom>
        </p:spPr>
        <p:txBody>
          <a:bodyPr lIns="0" tIns="0" rIns="0" bIns="0" rtlCol="0" anchor="t">
            <a:spAutoFit/>
          </a:bodyPr>
          <a:lstStyle/>
          <a:p>
            <a:pPr marL="0" lvl="0" indent="0" algn="l">
              <a:lnSpc>
                <a:spcPts val="8799"/>
              </a:lnSpc>
            </a:pPr>
            <a:r>
              <a:rPr lang="en-US" sz="8799">
                <a:solidFill>
                  <a:srgbClr val="9E1B32"/>
                </a:solidFill>
                <a:latin typeface="Gilda Display"/>
                <a:ea typeface="Gilda Display"/>
                <a:cs typeface="Gilda Display"/>
                <a:sym typeface="Gilda Display"/>
              </a:rPr>
              <a:t>Policy Proposal</a:t>
            </a:r>
          </a:p>
        </p:txBody>
      </p:sp>
      <p:sp>
        <p:nvSpPr>
          <p:cNvPr id="6" name="TextBox 6"/>
          <p:cNvSpPr txBox="1"/>
          <p:nvPr/>
        </p:nvSpPr>
        <p:spPr>
          <a:xfrm>
            <a:off x="11160787" y="2859062"/>
            <a:ext cx="3731716" cy="571500"/>
          </a:xfrm>
          <a:prstGeom prst="rect">
            <a:avLst/>
          </a:prstGeom>
        </p:spPr>
        <p:txBody>
          <a:bodyPr lIns="0" tIns="0" rIns="0" bIns="0" rtlCol="0" anchor="t">
            <a:spAutoFit/>
          </a:bodyPr>
          <a:lstStyle/>
          <a:p>
            <a:pPr algn="ctr">
              <a:lnSpc>
                <a:spcPts val="4559"/>
              </a:lnSpc>
              <a:spcBef>
                <a:spcPct val="0"/>
              </a:spcBef>
            </a:pPr>
            <a:r>
              <a:rPr lang="en-US" sz="3799" b="1">
                <a:solidFill>
                  <a:srgbClr val="9E1B32"/>
                </a:solidFill>
                <a:latin typeface="HK Grotesk Bold"/>
                <a:ea typeface="HK Grotesk Bold"/>
                <a:cs typeface="HK Grotesk Bold"/>
                <a:sym typeface="HK Grotesk Bold"/>
              </a:rPr>
              <a:t>Second Language</a:t>
            </a:r>
          </a:p>
        </p:txBody>
      </p:sp>
      <p:sp>
        <p:nvSpPr>
          <p:cNvPr id="7" name="TextBox 7"/>
          <p:cNvSpPr txBox="1"/>
          <p:nvPr/>
        </p:nvSpPr>
        <p:spPr>
          <a:xfrm>
            <a:off x="8864601" y="4820019"/>
            <a:ext cx="8324089" cy="3074725"/>
          </a:xfrm>
          <a:prstGeom prst="rect">
            <a:avLst/>
          </a:prstGeom>
        </p:spPr>
        <p:txBody>
          <a:bodyPr lIns="0" tIns="0" rIns="0" bIns="0" rtlCol="0" anchor="t">
            <a:spAutoFit/>
          </a:bodyPr>
          <a:lstStyle/>
          <a:p>
            <a:pPr marL="679149" lvl="1" indent="-339575" algn="l">
              <a:lnSpc>
                <a:spcPts val="4089"/>
              </a:lnSpc>
              <a:buFont typeface="Arial"/>
              <a:buChar char="•"/>
            </a:pPr>
            <a:r>
              <a:rPr lang="en-US" sz="3145">
                <a:solidFill>
                  <a:srgbClr val="0C234B"/>
                </a:solidFill>
                <a:latin typeface="HK Grotesk"/>
                <a:ea typeface="HK Grotesk"/>
                <a:cs typeface="HK Grotesk"/>
                <a:sym typeface="HK Grotesk"/>
              </a:rPr>
              <a:t>For now, assume that there are no changes to the Sound Language Foundations policy.</a:t>
            </a:r>
          </a:p>
          <a:p>
            <a:pPr algn="l">
              <a:lnSpc>
                <a:spcPts val="4089"/>
              </a:lnSpc>
            </a:pPr>
            <a:endParaRPr lang="en-US" sz="3145">
              <a:solidFill>
                <a:srgbClr val="0C234B"/>
              </a:solidFill>
              <a:latin typeface="HK Grotesk"/>
              <a:ea typeface="HK Grotesk"/>
              <a:cs typeface="HK Grotesk"/>
              <a:sym typeface="HK Grotesk"/>
            </a:endParaRPr>
          </a:p>
          <a:p>
            <a:pPr marL="679149" lvl="1" indent="-339575" algn="l">
              <a:lnSpc>
                <a:spcPts val="4089"/>
              </a:lnSpc>
              <a:buFont typeface="Arial"/>
              <a:buChar char="•"/>
            </a:pPr>
            <a:r>
              <a:rPr lang="en-US" sz="3145">
                <a:solidFill>
                  <a:srgbClr val="0C234B"/>
                </a:solidFill>
                <a:latin typeface="HK Grotesk"/>
                <a:ea typeface="HK Grotesk"/>
                <a:cs typeface="HK Grotesk"/>
                <a:sym typeface="HK Grotesk"/>
              </a:rPr>
              <a:t>There is discussion to adjust Second Language requirements by degree type. </a:t>
            </a:r>
            <a:r>
              <a:rPr lang="en-US" sz="3145">
                <a:solidFill>
                  <a:srgbClr val="0C234B"/>
                </a:solidFill>
                <a:latin typeface="HK Grotesk Light"/>
                <a:ea typeface="HK Grotesk Light"/>
                <a:cs typeface="HK Grotesk Light"/>
                <a:sym typeface="HK Grotesk Light"/>
              </a:rPr>
              <a:t>Unknown if policy will change at this time.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235092">
            <a:off x="13596552" y="-3292378"/>
            <a:ext cx="12640239" cy="11904807"/>
          </a:xfrm>
          <a:custGeom>
            <a:avLst/>
            <a:gdLst/>
            <a:ahLst/>
            <a:cxnLst/>
            <a:rect l="l" t="t" r="r" b="b"/>
            <a:pathLst>
              <a:path w="12640239" h="11904807">
                <a:moveTo>
                  <a:pt x="0" y="0"/>
                </a:moveTo>
                <a:lnTo>
                  <a:pt x="12640239" y="0"/>
                </a:lnTo>
                <a:lnTo>
                  <a:pt x="12640239" y="11904807"/>
                </a:lnTo>
                <a:lnTo>
                  <a:pt x="0" y="1190480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3" name="Group 3"/>
          <p:cNvGrpSpPr/>
          <p:nvPr/>
        </p:nvGrpSpPr>
        <p:grpSpPr>
          <a:xfrm>
            <a:off x="666750" y="1625395"/>
            <a:ext cx="14077950" cy="2062247"/>
            <a:chOff x="0" y="0"/>
            <a:chExt cx="18770600" cy="2749662"/>
          </a:xfrm>
        </p:grpSpPr>
        <p:sp>
          <p:nvSpPr>
            <p:cNvPr id="4" name="TextBox 4"/>
            <p:cNvSpPr txBox="1"/>
            <p:nvPr/>
          </p:nvSpPr>
          <p:spPr>
            <a:xfrm>
              <a:off x="0" y="171450"/>
              <a:ext cx="18770600" cy="1612476"/>
            </a:xfrm>
            <a:prstGeom prst="rect">
              <a:avLst/>
            </a:prstGeom>
          </p:spPr>
          <p:txBody>
            <a:bodyPr lIns="0" tIns="0" rIns="0" bIns="0" rtlCol="0" anchor="t">
              <a:spAutoFit/>
            </a:bodyPr>
            <a:lstStyle/>
            <a:p>
              <a:pPr marL="0" lvl="0" indent="0" algn="l">
                <a:lnSpc>
                  <a:spcPts val="8799"/>
                </a:lnSpc>
              </a:pPr>
              <a:r>
                <a:rPr lang="en-US" sz="8799">
                  <a:solidFill>
                    <a:srgbClr val="0C234B"/>
                  </a:solidFill>
                  <a:latin typeface="Gilda Display"/>
                  <a:ea typeface="Gilda Display"/>
                  <a:cs typeface="Gilda Display"/>
                  <a:sym typeface="Gilda Display"/>
                </a:rPr>
                <a:t>Second Language Proposal</a:t>
              </a:r>
            </a:p>
          </p:txBody>
        </p:sp>
        <p:sp>
          <p:nvSpPr>
            <p:cNvPr id="5" name="TextBox 5"/>
            <p:cNvSpPr txBox="1"/>
            <p:nvPr/>
          </p:nvSpPr>
          <p:spPr>
            <a:xfrm>
              <a:off x="0" y="2130537"/>
              <a:ext cx="18770600"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0C234B"/>
                  </a:solidFill>
                  <a:latin typeface="HK Grotesk Bold"/>
                  <a:ea typeface="HK Grotesk Bold"/>
                  <a:cs typeface="HK Grotesk Bold"/>
                  <a:sym typeface="HK Grotesk Bold"/>
                </a:rPr>
                <a:t>This is not approved, but is in early discussion stages.</a:t>
              </a:r>
            </a:p>
          </p:txBody>
        </p:sp>
      </p:grpSp>
      <p:grpSp>
        <p:nvGrpSpPr>
          <p:cNvPr id="6" name="Group 6"/>
          <p:cNvGrpSpPr/>
          <p:nvPr/>
        </p:nvGrpSpPr>
        <p:grpSpPr>
          <a:xfrm>
            <a:off x="666750" y="4914900"/>
            <a:ext cx="7814504" cy="3602831"/>
            <a:chOff x="0" y="0"/>
            <a:chExt cx="10419339" cy="4803775"/>
          </a:xfrm>
        </p:grpSpPr>
        <p:sp>
          <p:nvSpPr>
            <p:cNvPr id="7" name="TextBox 7"/>
            <p:cNvSpPr txBox="1"/>
            <p:nvPr/>
          </p:nvSpPr>
          <p:spPr>
            <a:xfrm>
              <a:off x="0" y="-9525"/>
              <a:ext cx="10419339"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0C234B"/>
                  </a:solidFill>
                  <a:latin typeface="HK Grotesk Bold"/>
                  <a:ea typeface="HK Grotesk Bold"/>
                  <a:cs typeface="HK Grotesk Bold"/>
                  <a:sym typeface="HK Grotesk Bold"/>
                </a:rPr>
                <a:t>GE Foundation</a:t>
              </a:r>
            </a:p>
          </p:txBody>
        </p:sp>
        <p:sp>
          <p:nvSpPr>
            <p:cNvPr id="8" name="TextBox 8"/>
            <p:cNvSpPr txBox="1"/>
            <p:nvPr/>
          </p:nvSpPr>
          <p:spPr>
            <a:xfrm>
              <a:off x="0" y="1165225"/>
              <a:ext cx="10419339" cy="3638550"/>
            </a:xfrm>
            <a:prstGeom prst="rect">
              <a:avLst/>
            </a:prstGeom>
          </p:spPr>
          <p:txBody>
            <a:bodyPr lIns="0" tIns="0" rIns="0" bIns="0" rtlCol="0" anchor="t">
              <a:spAutoFit/>
            </a:bodyPr>
            <a:lstStyle/>
            <a:p>
              <a:pPr algn="l">
                <a:lnSpc>
                  <a:spcPts val="3656"/>
                </a:lnSpc>
              </a:pPr>
              <a:r>
                <a:rPr lang="en-US" sz="2812">
                  <a:solidFill>
                    <a:srgbClr val="0C234B"/>
                  </a:solidFill>
                  <a:latin typeface="HK Grotesk Light"/>
                  <a:ea typeface="HK Grotesk Light"/>
                  <a:cs typeface="HK Grotesk Light"/>
                  <a:sym typeface="HK Grotesk Light"/>
                </a:rPr>
                <a:t>All students would have a second semester proficiency requirement, consistent across all majors.</a:t>
              </a:r>
            </a:p>
            <a:p>
              <a:pPr algn="l">
                <a:lnSpc>
                  <a:spcPts val="3656"/>
                </a:lnSpc>
              </a:pPr>
              <a:endParaRPr lang="en-US" sz="2812">
                <a:solidFill>
                  <a:srgbClr val="0C234B"/>
                </a:solidFill>
                <a:latin typeface="HK Grotesk Light"/>
                <a:ea typeface="HK Grotesk Light"/>
                <a:cs typeface="HK Grotesk Light"/>
                <a:sym typeface="HK Grotesk Light"/>
              </a:endParaRPr>
            </a:p>
            <a:p>
              <a:pPr marL="0" lvl="0" indent="0" algn="l">
                <a:lnSpc>
                  <a:spcPts val="3656"/>
                </a:lnSpc>
              </a:pPr>
              <a:r>
                <a:rPr lang="en-US" sz="2812">
                  <a:solidFill>
                    <a:srgbClr val="0C234B"/>
                  </a:solidFill>
                  <a:latin typeface="HK Grotesk Light"/>
                  <a:ea typeface="HK Grotesk Light"/>
                  <a:cs typeface="HK Grotesk Light"/>
                  <a:sym typeface="HK Grotesk Light"/>
                </a:rPr>
                <a:t>There is discussion around potential new ways to demonstrate proficiency. </a:t>
              </a:r>
            </a:p>
          </p:txBody>
        </p:sp>
      </p:grpSp>
      <p:grpSp>
        <p:nvGrpSpPr>
          <p:cNvPr id="9" name="Group 9"/>
          <p:cNvGrpSpPr/>
          <p:nvPr/>
        </p:nvGrpSpPr>
        <p:grpSpPr>
          <a:xfrm>
            <a:off x="9759386" y="4914900"/>
            <a:ext cx="7277493" cy="3602831"/>
            <a:chOff x="0" y="0"/>
            <a:chExt cx="9703324" cy="4803775"/>
          </a:xfrm>
        </p:grpSpPr>
        <p:sp>
          <p:nvSpPr>
            <p:cNvPr id="10" name="TextBox 10"/>
            <p:cNvSpPr txBox="1"/>
            <p:nvPr/>
          </p:nvSpPr>
          <p:spPr>
            <a:xfrm>
              <a:off x="0" y="-9525"/>
              <a:ext cx="9703324"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0C234B"/>
                  </a:solidFill>
                  <a:latin typeface="HK Grotesk Bold"/>
                  <a:ea typeface="HK Grotesk Bold"/>
                  <a:cs typeface="HK Grotesk Bold"/>
                  <a:sym typeface="HK Grotesk Bold"/>
                </a:rPr>
                <a:t>BA Second Language Requirement</a:t>
              </a:r>
            </a:p>
          </p:txBody>
        </p:sp>
        <p:sp>
          <p:nvSpPr>
            <p:cNvPr id="11" name="TextBox 11"/>
            <p:cNvSpPr txBox="1"/>
            <p:nvPr/>
          </p:nvSpPr>
          <p:spPr>
            <a:xfrm>
              <a:off x="0" y="1165225"/>
              <a:ext cx="9703324" cy="3638550"/>
            </a:xfrm>
            <a:prstGeom prst="rect">
              <a:avLst/>
            </a:prstGeom>
          </p:spPr>
          <p:txBody>
            <a:bodyPr lIns="0" tIns="0" rIns="0" bIns="0" rtlCol="0" anchor="t">
              <a:spAutoFit/>
            </a:bodyPr>
            <a:lstStyle/>
            <a:p>
              <a:pPr algn="l">
                <a:lnSpc>
                  <a:spcPts val="3656"/>
                </a:lnSpc>
              </a:pPr>
              <a:r>
                <a:rPr lang="en-US" sz="2812">
                  <a:solidFill>
                    <a:srgbClr val="0C234B"/>
                  </a:solidFill>
                  <a:latin typeface="HK Grotesk"/>
                  <a:ea typeface="HK Grotesk"/>
                  <a:cs typeface="HK Grotesk"/>
                  <a:sym typeface="HK Grotesk"/>
                </a:rPr>
                <a:t>Proposal for a fourth semester proficiency or an additional second semester proficiency in another language beyond GE requirement.</a:t>
              </a:r>
            </a:p>
            <a:p>
              <a:pPr algn="l">
                <a:lnSpc>
                  <a:spcPts val="3656"/>
                </a:lnSpc>
              </a:pPr>
              <a:endParaRPr lang="en-US" sz="2812">
                <a:solidFill>
                  <a:srgbClr val="0C234B"/>
                </a:solidFill>
                <a:latin typeface="HK Grotesk"/>
                <a:ea typeface="HK Grotesk"/>
                <a:cs typeface="HK Grotesk"/>
                <a:sym typeface="HK Grotesk"/>
              </a:endParaRPr>
            </a:p>
            <a:p>
              <a:pPr marL="0" lvl="0" indent="0" algn="l">
                <a:lnSpc>
                  <a:spcPts val="3656"/>
                </a:lnSpc>
              </a:pPr>
              <a:r>
                <a:rPr lang="en-US" sz="2812">
                  <a:solidFill>
                    <a:srgbClr val="0C234B"/>
                  </a:solidFill>
                  <a:latin typeface="HK Grotesk"/>
                  <a:ea typeface="HK Grotesk"/>
                  <a:cs typeface="HK Grotesk"/>
                  <a:sym typeface="HK Grotesk"/>
                </a:rPr>
                <a:t>Would be a degree-specific university requirement.</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437773">
            <a:off x="11967881" y="-2658189"/>
            <a:ext cx="12640239" cy="11904807"/>
          </a:xfrm>
          <a:custGeom>
            <a:avLst/>
            <a:gdLst/>
            <a:ahLst/>
            <a:cxnLst/>
            <a:rect l="l" t="t" r="r" b="b"/>
            <a:pathLst>
              <a:path w="12640239" h="11904807">
                <a:moveTo>
                  <a:pt x="0" y="0"/>
                </a:moveTo>
                <a:lnTo>
                  <a:pt x="12640238" y="0"/>
                </a:lnTo>
                <a:lnTo>
                  <a:pt x="12640238" y="11904807"/>
                </a:lnTo>
                <a:lnTo>
                  <a:pt x="0" y="1190480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grpSp>
        <p:nvGrpSpPr>
          <p:cNvPr id="3" name="Group 3"/>
          <p:cNvGrpSpPr/>
          <p:nvPr/>
        </p:nvGrpSpPr>
        <p:grpSpPr>
          <a:xfrm>
            <a:off x="666750" y="1570089"/>
            <a:ext cx="14077950" cy="3633872"/>
            <a:chOff x="0" y="0"/>
            <a:chExt cx="18770600" cy="4845162"/>
          </a:xfrm>
        </p:grpSpPr>
        <p:sp>
          <p:nvSpPr>
            <p:cNvPr id="4" name="TextBox 4"/>
            <p:cNvSpPr txBox="1"/>
            <p:nvPr/>
          </p:nvSpPr>
          <p:spPr>
            <a:xfrm>
              <a:off x="0" y="171450"/>
              <a:ext cx="18770600" cy="3098376"/>
            </a:xfrm>
            <a:prstGeom prst="rect">
              <a:avLst/>
            </a:prstGeom>
          </p:spPr>
          <p:txBody>
            <a:bodyPr lIns="0" tIns="0" rIns="0" bIns="0" rtlCol="0" anchor="t">
              <a:spAutoFit/>
            </a:bodyPr>
            <a:lstStyle/>
            <a:p>
              <a:pPr marL="0" lvl="0" indent="0" algn="l">
                <a:lnSpc>
                  <a:spcPts val="8799"/>
                </a:lnSpc>
              </a:pPr>
              <a:r>
                <a:rPr lang="en-US" sz="8799">
                  <a:solidFill>
                    <a:srgbClr val="0C234B"/>
                  </a:solidFill>
                  <a:latin typeface="Gilda Display"/>
                  <a:ea typeface="Gilda Display"/>
                  <a:cs typeface="Gilda Display"/>
                  <a:sym typeface="Gilda Display"/>
                </a:rPr>
                <a:t>Substitutions Policy Proposal</a:t>
              </a:r>
            </a:p>
          </p:txBody>
        </p:sp>
        <p:sp>
          <p:nvSpPr>
            <p:cNvPr id="5" name="TextBox 5"/>
            <p:cNvSpPr txBox="1"/>
            <p:nvPr/>
          </p:nvSpPr>
          <p:spPr>
            <a:xfrm>
              <a:off x="0" y="3616437"/>
              <a:ext cx="18770600" cy="1228725"/>
            </a:xfrm>
            <a:prstGeom prst="rect">
              <a:avLst/>
            </a:prstGeom>
          </p:spPr>
          <p:txBody>
            <a:bodyPr lIns="0" tIns="0" rIns="0" bIns="0" rtlCol="0" anchor="t">
              <a:spAutoFit/>
            </a:bodyPr>
            <a:lstStyle/>
            <a:p>
              <a:pPr algn="l">
                <a:lnSpc>
                  <a:spcPts val="3600"/>
                </a:lnSpc>
              </a:pPr>
              <a:r>
                <a:rPr lang="en-US" sz="3000" b="1">
                  <a:solidFill>
                    <a:srgbClr val="0C234B"/>
                  </a:solidFill>
                  <a:latin typeface="HK Grotesk Bold"/>
                  <a:ea typeface="HK Grotesk Bold"/>
                  <a:cs typeface="HK Grotesk Bold"/>
                  <a:sym typeface="HK Grotesk Bold"/>
                </a:rPr>
                <a:t>There is a policy change working through the approval process</a:t>
              </a:r>
            </a:p>
            <a:p>
              <a:pPr marL="0" lvl="0" indent="0" algn="l">
                <a:lnSpc>
                  <a:spcPts val="3600"/>
                </a:lnSpc>
                <a:spcBef>
                  <a:spcPct val="0"/>
                </a:spcBef>
              </a:pPr>
              <a:r>
                <a:rPr lang="en-US" sz="3000" b="1">
                  <a:solidFill>
                    <a:srgbClr val="0C234B"/>
                  </a:solidFill>
                  <a:latin typeface="HK Grotesk Bold"/>
                  <a:ea typeface="HK Grotesk Bold"/>
                  <a:cs typeface="HK Grotesk Bold"/>
                  <a:sym typeface="HK Grotesk Bold"/>
                </a:rPr>
                <a:t>(Pending final approvals)</a:t>
              </a:r>
            </a:p>
          </p:txBody>
        </p:sp>
      </p:grpSp>
      <p:sp>
        <p:nvSpPr>
          <p:cNvPr id="6" name="TextBox 6"/>
          <p:cNvSpPr txBox="1"/>
          <p:nvPr/>
        </p:nvSpPr>
        <p:spPr>
          <a:xfrm>
            <a:off x="1028700" y="5480769"/>
            <a:ext cx="11959557" cy="4668917"/>
          </a:xfrm>
          <a:prstGeom prst="rect">
            <a:avLst/>
          </a:prstGeom>
        </p:spPr>
        <p:txBody>
          <a:bodyPr lIns="0" tIns="0" rIns="0" bIns="0" rtlCol="0" anchor="t">
            <a:spAutoFit/>
          </a:bodyPr>
          <a:lstStyle/>
          <a:p>
            <a:pPr marL="619363" lvl="1" indent="-309682" algn="l">
              <a:lnSpc>
                <a:spcPts val="3729"/>
              </a:lnSpc>
              <a:buFont typeface="Arial"/>
              <a:buChar char="•"/>
            </a:pPr>
            <a:r>
              <a:rPr lang="en-US" sz="2868">
                <a:solidFill>
                  <a:srgbClr val="0C234B"/>
                </a:solidFill>
                <a:latin typeface="HK Grotesk"/>
                <a:ea typeface="HK Grotesk"/>
                <a:cs typeface="HK Grotesk"/>
                <a:sym typeface="HK Grotesk"/>
              </a:rPr>
              <a:t>If there is a UA course that is not approved as a General Education course, the Office of General Education can review it for use in a student’s General Education curriculum.</a:t>
            </a:r>
          </a:p>
          <a:p>
            <a:pPr marL="619363" lvl="1" indent="-309682" algn="l">
              <a:lnSpc>
                <a:spcPts val="3729"/>
              </a:lnSpc>
              <a:buFont typeface="Arial"/>
              <a:buChar char="•"/>
            </a:pPr>
            <a:r>
              <a:rPr lang="en-US" sz="2868">
                <a:solidFill>
                  <a:srgbClr val="0C234B"/>
                </a:solidFill>
                <a:latin typeface="HK Grotesk"/>
                <a:ea typeface="HK Grotesk"/>
                <a:cs typeface="HK Grotesk"/>
                <a:sym typeface="HK Grotesk"/>
              </a:rPr>
              <a:t>Academic Advisors would not be substituting UA courses into General Education, unless it is for a DRC accommodation.</a:t>
            </a:r>
          </a:p>
          <a:p>
            <a:pPr marL="619363" lvl="1" indent="-309682" algn="l">
              <a:lnSpc>
                <a:spcPts val="3729"/>
              </a:lnSpc>
              <a:buFont typeface="Arial"/>
              <a:buChar char="•"/>
            </a:pPr>
            <a:r>
              <a:rPr lang="en-US" sz="2868">
                <a:solidFill>
                  <a:srgbClr val="0C234B"/>
                </a:solidFill>
                <a:latin typeface="HK Grotesk"/>
                <a:ea typeface="HK Grotesk"/>
                <a:cs typeface="HK Grotesk"/>
                <a:sym typeface="HK Grotesk"/>
              </a:rPr>
              <a:t>Once a course substitution is approved, it will be honored by all undergraduate programs for the student.</a:t>
            </a:r>
          </a:p>
          <a:p>
            <a:pPr algn="l">
              <a:lnSpc>
                <a:spcPts val="3729"/>
              </a:lnSpc>
            </a:pPr>
            <a:endParaRPr lang="en-US" sz="2868">
              <a:solidFill>
                <a:srgbClr val="0C234B"/>
              </a:solidFill>
              <a:latin typeface="HK Grotesk"/>
              <a:ea typeface="HK Grotesk"/>
              <a:cs typeface="HK Grotesk"/>
              <a:sym typeface="HK Grotesk"/>
            </a:endParaRPr>
          </a:p>
          <a:p>
            <a:pPr algn="l">
              <a:lnSpc>
                <a:spcPts val="3729"/>
              </a:lnSpc>
            </a:pPr>
            <a:r>
              <a:rPr lang="en-US" sz="2868" i="1">
                <a:solidFill>
                  <a:srgbClr val="0C234B"/>
                </a:solidFill>
                <a:latin typeface="HK Grotesk Italics"/>
                <a:ea typeface="HK Grotesk Italics"/>
                <a:cs typeface="HK Grotesk Italics"/>
                <a:sym typeface="HK Grotesk Italics"/>
              </a:rPr>
              <a:t>This policy does not apply to ADVIP exceptions for Transfer Credit, which has a separate policy.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615062">
            <a:off x="-4772798" y="4870186"/>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429875" y="666750"/>
            <a:ext cx="7191375" cy="8953500"/>
            <a:chOff x="0" y="0"/>
            <a:chExt cx="1114132" cy="1387131"/>
          </a:xfrm>
        </p:grpSpPr>
        <p:sp>
          <p:nvSpPr>
            <p:cNvPr id="4" name="Freeform 4"/>
            <p:cNvSpPr/>
            <p:nvPr/>
          </p:nvSpPr>
          <p:spPr>
            <a:xfrm>
              <a:off x="0" y="0"/>
              <a:ext cx="1114132" cy="1387131"/>
            </a:xfrm>
            <a:custGeom>
              <a:avLst/>
              <a:gdLst/>
              <a:ahLst/>
              <a:cxnLst/>
              <a:rect l="l" t="t" r="r" b="b"/>
              <a:pathLst>
                <a:path w="1114132" h="1387131">
                  <a:moveTo>
                    <a:pt x="43062" y="0"/>
                  </a:moveTo>
                  <a:lnTo>
                    <a:pt x="1071070" y="0"/>
                  </a:lnTo>
                  <a:cubicBezTo>
                    <a:pt x="1094853" y="0"/>
                    <a:pt x="1114132" y="19280"/>
                    <a:pt x="1114132" y="43062"/>
                  </a:cubicBezTo>
                  <a:lnTo>
                    <a:pt x="1114132" y="1344069"/>
                  </a:lnTo>
                  <a:cubicBezTo>
                    <a:pt x="1114132" y="1367852"/>
                    <a:pt x="1094853" y="1387131"/>
                    <a:pt x="1071070" y="1387131"/>
                  </a:cubicBezTo>
                  <a:lnTo>
                    <a:pt x="43062" y="1387131"/>
                  </a:lnTo>
                  <a:cubicBezTo>
                    <a:pt x="19280" y="1387131"/>
                    <a:pt x="0" y="1367852"/>
                    <a:pt x="0" y="1344069"/>
                  </a:cubicBezTo>
                  <a:lnTo>
                    <a:pt x="0" y="43062"/>
                  </a:lnTo>
                  <a:cubicBezTo>
                    <a:pt x="0" y="19280"/>
                    <a:pt x="19280" y="0"/>
                    <a:pt x="43062" y="0"/>
                  </a:cubicBezTo>
                  <a:close/>
                </a:path>
              </a:pathLst>
            </a:custGeom>
            <a:blipFill>
              <a:blip r:embed="rId4"/>
              <a:stretch>
                <a:fillRect t="-10390" b="-10390"/>
              </a:stretch>
            </a:blipFill>
            <a:ln w="28575" cap="rnd">
              <a:solidFill>
                <a:srgbClr val="FFFFFF"/>
              </a:solidFill>
              <a:prstDash val="solid"/>
              <a:round/>
            </a:ln>
          </p:spPr>
          <p:txBody>
            <a:bodyPr/>
            <a:lstStyle/>
            <a:p>
              <a:endParaRPr lang="en-US"/>
            </a:p>
          </p:txBody>
        </p:sp>
      </p:grpSp>
      <p:sp>
        <p:nvSpPr>
          <p:cNvPr id="5" name="TextBox 5"/>
          <p:cNvSpPr txBox="1"/>
          <p:nvPr/>
        </p:nvSpPr>
        <p:spPr>
          <a:xfrm>
            <a:off x="1368367" y="1778410"/>
            <a:ext cx="8324850" cy="1166494"/>
          </a:xfrm>
          <a:prstGeom prst="rect">
            <a:avLst/>
          </a:prstGeom>
        </p:spPr>
        <p:txBody>
          <a:bodyPr lIns="0" tIns="0" rIns="0" bIns="0" rtlCol="0" anchor="t">
            <a:spAutoFit/>
          </a:bodyPr>
          <a:lstStyle/>
          <a:p>
            <a:pPr marL="0" lvl="0" indent="0" algn="l">
              <a:lnSpc>
                <a:spcPts val="8799"/>
              </a:lnSpc>
            </a:pPr>
            <a:r>
              <a:rPr lang="en-US" sz="8799">
                <a:solidFill>
                  <a:srgbClr val="9E1B32"/>
                </a:solidFill>
                <a:latin typeface="Gilda Display"/>
                <a:ea typeface="Gilda Display"/>
                <a:cs typeface="Gilda Display"/>
                <a:sym typeface="Gilda Display"/>
              </a:rPr>
              <a:t>Policy Changes</a:t>
            </a:r>
          </a:p>
        </p:txBody>
      </p:sp>
      <p:sp>
        <p:nvSpPr>
          <p:cNvPr id="6" name="TextBox 6"/>
          <p:cNvSpPr txBox="1"/>
          <p:nvPr/>
        </p:nvSpPr>
        <p:spPr>
          <a:xfrm>
            <a:off x="3680994" y="3144812"/>
            <a:ext cx="3621435" cy="571500"/>
          </a:xfrm>
          <a:prstGeom prst="rect">
            <a:avLst/>
          </a:prstGeom>
        </p:spPr>
        <p:txBody>
          <a:bodyPr lIns="0" tIns="0" rIns="0" bIns="0" rtlCol="0" anchor="t">
            <a:spAutoFit/>
          </a:bodyPr>
          <a:lstStyle/>
          <a:p>
            <a:pPr algn="ctr">
              <a:lnSpc>
                <a:spcPts val="4559"/>
              </a:lnSpc>
              <a:spcBef>
                <a:spcPct val="0"/>
              </a:spcBef>
            </a:pPr>
            <a:r>
              <a:rPr lang="en-US" sz="3799" b="1">
                <a:solidFill>
                  <a:srgbClr val="9E1B32"/>
                </a:solidFill>
                <a:latin typeface="HK Grotesk Bold"/>
                <a:ea typeface="HK Grotesk Bold"/>
                <a:cs typeface="HK Grotesk Bold"/>
                <a:sym typeface="HK Grotesk Bold"/>
              </a:rPr>
              <a:t>Civic Institutions</a:t>
            </a:r>
          </a:p>
        </p:txBody>
      </p:sp>
      <p:sp>
        <p:nvSpPr>
          <p:cNvPr id="7" name="TextBox 7"/>
          <p:cNvSpPr txBox="1"/>
          <p:nvPr/>
        </p:nvSpPr>
        <p:spPr>
          <a:xfrm>
            <a:off x="1329667" y="4668985"/>
            <a:ext cx="8324089" cy="3074725"/>
          </a:xfrm>
          <a:prstGeom prst="rect">
            <a:avLst/>
          </a:prstGeom>
        </p:spPr>
        <p:txBody>
          <a:bodyPr lIns="0" tIns="0" rIns="0" bIns="0" rtlCol="0" anchor="t">
            <a:spAutoFit/>
          </a:bodyPr>
          <a:lstStyle/>
          <a:p>
            <a:pPr marL="679149" lvl="1" indent="-339575" algn="l">
              <a:lnSpc>
                <a:spcPts val="4089"/>
              </a:lnSpc>
              <a:buFont typeface="Arial"/>
              <a:buChar char="•"/>
            </a:pPr>
            <a:r>
              <a:rPr lang="en-US" sz="3145">
                <a:solidFill>
                  <a:srgbClr val="0C234B"/>
                </a:solidFill>
                <a:latin typeface="HK Grotesk"/>
                <a:ea typeface="HK Grotesk"/>
                <a:cs typeface="HK Grotesk"/>
                <a:sym typeface="HK Grotesk"/>
              </a:rPr>
              <a:t>Introducing Civics</a:t>
            </a:r>
          </a:p>
          <a:p>
            <a:pPr algn="l">
              <a:lnSpc>
                <a:spcPts val="4089"/>
              </a:lnSpc>
            </a:pPr>
            <a:endParaRPr lang="en-US" sz="3145">
              <a:solidFill>
                <a:srgbClr val="0C234B"/>
              </a:solidFill>
              <a:latin typeface="HK Grotesk"/>
              <a:ea typeface="HK Grotesk"/>
              <a:cs typeface="HK Grotesk"/>
              <a:sym typeface="HK Grotesk"/>
            </a:endParaRPr>
          </a:p>
          <a:p>
            <a:pPr marL="679149" lvl="1" indent="-339575" algn="l">
              <a:lnSpc>
                <a:spcPts val="4089"/>
              </a:lnSpc>
              <a:buFont typeface="Arial"/>
              <a:buChar char="•"/>
            </a:pPr>
            <a:r>
              <a:rPr lang="en-US" sz="3145">
                <a:solidFill>
                  <a:srgbClr val="0C234B"/>
                </a:solidFill>
                <a:latin typeface="HK Grotesk Light"/>
                <a:ea typeface="HK Grotesk Light"/>
                <a:cs typeface="HK Grotesk Light"/>
                <a:sym typeface="HK Grotesk Light"/>
              </a:rPr>
              <a:t>Reduction in Building Connections requirement</a:t>
            </a:r>
          </a:p>
          <a:p>
            <a:pPr algn="l">
              <a:lnSpc>
                <a:spcPts val="4089"/>
              </a:lnSpc>
            </a:pPr>
            <a:endParaRPr lang="en-US" sz="3145">
              <a:solidFill>
                <a:srgbClr val="0C234B"/>
              </a:solidFill>
              <a:latin typeface="HK Grotesk Light"/>
              <a:ea typeface="HK Grotesk Light"/>
              <a:cs typeface="HK Grotesk Light"/>
              <a:sym typeface="HK Grotesk Light"/>
            </a:endParaRPr>
          </a:p>
          <a:p>
            <a:pPr algn="l">
              <a:lnSpc>
                <a:spcPts val="4089"/>
              </a:lnSpc>
            </a:pPr>
            <a:endParaRPr lang="en-US" sz="3145">
              <a:solidFill>
                <a:srgbClr val="0C234B"/>
              </a:solidFill>
              <a:latin typeface="HK Grotesk Light"/>
              <a:ea typeface="HK Grotesk Light"/>
              <a:cs typeface="HK Grotesk Light"/>
              <a:sym typeface="HK Grotesk 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444759">
            <a:off x="12435473" y="-255731"/>
            <a:ext cx="12640239" cy="11904807"/>
          </a:xfrm>
          <a:custGeom>
            <a:avLst/>
            <a:gdLst/>
            <a:ahLst/>
            <a:cxnLst/>
            <a:rect l="l" t="t" r="r" b="b"/>
            <a:pathLst>
              <a:path w="12640239" h="11904807">
                <a:moveTo>
                  <a:pt x="0" y="0"/>
                </a:moveTo>
                <a:lnTo>
                  <a:pt x="12640239" y="0"/>
                </a:lnTo>
                <a:lnTo>
                  <a:pt x="12640239" y="11904806"/>
                </a:lnTo>
                <a:lnTo>
                  <a:pt x="0" y="1190480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grpSp>
        <p:nvGrpSpPr>
          <p:cNvPr id="3" name="Group 3"/>
          <p:cNvGrpSpPr/>
          <p:nvPr/>
        </p:nvGrpSpPr>
        <p:grpSpPr>
          <a:xfrm>
            <a:off x="876360" y="1570089"/>
            <a:ext cx="14077950" cy="3176672"/>
            <a:chOff x="0" y="0"/>
            <a:chExt cx="18770600" cy="4235562"/>
          </a:xfrm>
        </p:grpSpPr>
        <p:sp>
          <p:nvSpPr>
            <p:cNvPr id="4" name="TextBox 4"/>
            <p:cNvSpPr txBox="1"/>
            <p:nvPr/>
          </p:nvSpPr>
          <p:spPr>
            <a:xfrm>
              <a:off x="0" y="171450"/>
              <a:ext cx="18770600" cy="3098376"/>
            </a:xfrm>
            <a:prstGeom prst="rect">
              <a:avLst/>
            </a:prstGeom>
          </p:spPr>
          <p:txBody>
            <a:bodyPr lIns="0" tIns="0" rIns="0" bIns="0" rtlCol="0" anchor="t">
              <a:spAutoFit/>
            </a:bodyPr>
            <a:lstStyle/>
            <a:p>
              <a:pPr marL="0" lvl="0" indent="0" algn="l">
                <a:lnSpc>
                  <a:spcPts val="8799"/>
                </a:lnSpc>
              </a:pPr>
              <a:r>
                <a:rPr lang="en-US" sz="8799">
                  <a:solidFill>
                    <a:srgbClr val="0C234B"/>
                  </a:solidFill>
                  <a:latin typeface="Gilda Display"/>
                  <a:ea typeface="Gilda Display"/>
                  <a:cs typeface="Gilda Display"/>
                  <a:sym typeface="Gilda Display"/>
                </a:rPr>
                <a:t>Transfer Credit Policy Proposal</a:t>
              </a:r>
            </a:p>
          </p:txBody>
        </p:sp>
        <p:sp>
          <p:nvSpPr>
            <p:cNvPr id="5" name="TextBox 5"/>
            <p:cNvSpPr txBox="1"/>
            <p:nvPr/>
          </p:nvSpPr>
          <p:spPr>
            <a:xfrm>
              <a:off x="0" y="3616437"/>
              <a:ext cx="18770600"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0C234B"/>
                  </a:solidFill>
                  <a:latin typeface="HK Grotesk Bold"/>
                  <a:ea typeface="HK Grotesk Bold"/>
                  <a:cs typeface="HK Grotesk Bold"/>
                  <a:sym typeface="HK Grotesk Bold"/>
                </a:rPr>
                <a:t>Early discussion of proposing edits to this policy</a:t>
              </a:r>
            </a:p>
          </p:txBody>
        </p:sp>
      </p:grpSp>
      <p:sp>
        <p:nvSpPr>
          <p:cNvPr id="6" name="TextBox 6"/>
          <p:cNvSpPr txBox="1"/>
          <p:nvPr/>
        </p:nvSpPr>
        <p:spPr>
          <a:xfrm>
            <a:off x="1028700" y="5480769"/>
            <a:ext cx="11959557" cy="3268742"/>
          </a:xfrm>
          <a:prstGeom prst="rect">
            <a:avLst/>
          </a:prstGeom>
        </p:spPr>
        <p:txBody>
          <a:bodyPr lIns="0" tIns="0" rIns="0" bIns="0" rtlCol="0" anchor="t">
            <a:spAutoFit/>
          </a:bodyPr>
          <a:lstStyle/>
          <a:p>
            <a:pPr marL="619363" lvl="1" indent="-309682" algn="l">
              <a:lnSpc>
                <a:spcPts val="3729"/>
              </a:lnSpc>
              <a:buFont typeface="Arial"/>
              <a:buChar char="•"/>
            </a:pPr>
            <a:r>
              <a:rPr lang="en-US" sz="2868">
                <a:solidFill>
                  <a:srgbClr val="0C234B"/>
                </a:solidFill>
                <a:latin typeface="HK Grotesk"/>
                <a:ea typeface="HK Grotesk"/>
                <a:cs typeface="HK Grotesk"/>
                <a:sym typeface="HK Grotesk"/>
              </a:rPr>
              <a:t>Current policy discusses transferring individual general education courses for EP and BC. </a:t>
            </a:r>
          </a:p>
          <a:p>
            <a:pPr marL="1238726" lvl="2" indent="-412909" algn="l">
              <a:lnSpc>
                <a:spcPts val="3729"/>
              </a:lnSpc>
              <a:buFont typeface="Arial"/>
              <a:buChar char="⚬"/>
            </a:pPr>
            <a:r>
              <a:rPr lang="en-US" sz="2868">
                <a:solidFill>
                  <a:srgbClr val="0C234B"/>
                </a:solidFill>
                <a:latin typeface="HK Grotesk"/>
                <a:ea typeface="HK Grotesk"/>
                <a:cs typeface="HK Grotesk"/>
                <a:sym typeface="HK Grotesk"/>
              </a:rPr>
              <a:t>Plan to expand policy to include discussion of Foundations and Civic Institutions</a:t>
            </a:r>
          </a:p>
          <a:p>
            <a:pPr marL="619363" lvl="1" indent="-309682" algn="l">
              <a:lnSpc>
                <a:spcPts val="3729"/>
              </a:lnSpc>
              <a:buFont typeface="Arial"/>
              <a:buChar char="•"/>
            </a:pPr>
            <a:r>
              <a:rPr lang="en-US" sz="2868">
                <a:solidFill>
                  <a:srgbClr val="0C234B"/>
                </a:solidFill>
                <a:latin typeface="HK Grotesk"/>
                <a:ea typeface="HK Grotesk"/>
                <a:cs typeface="HK Grotesk"/>
                <a:sym typeface="HK Grotesk"/>
              </a:rPr>
              <a:t>Current practice is that Academic Advisors are not making decisions about what transfers for the Foundations. Discussion of codifying that into policy.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813290">
            <a:off x="-7998005" y="5144456"/>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342180" y="4248150"/>
            <a:ext cx="3181350" cy="2686050"/>
            <a:chOff x="0" y="0"/>
            <a:chExt cx="721712" cy="609350"/>
          </a:xfrm>
        </p:grpSpPr>
        <p:sp>
          <p:nvSpPr>
            <p:cNvPr id="4" name="Freeform 4"/>
            <p:cNvSpPr/>
            <p:nvPr/>
          </p:nvSpPr>
          <p:spPr>
            <a:xfrm>
              <a:off x="0" y="0"/>
              <a:ext cx="721712" cy="609349"/>
            </a:xfrm>
            <a:custGeom>
              <a:avLst/>
              <a:gdLst/>
              <a:ahLst/>
              <a:cxnLst/>
              <a:rect l="l" t="t" r="r" b="b"/>
              <a:pathLst>
                <a:path w="721712" h="609349">
                  <a:moveTo>
                    <a:pt x="97341" y="0"/>
                  </a:moveTo>
                  <a:lnTo>
                    <a:pt x="624371" y="0"/>
                  </a:lnTo>
                  <a:cubicBezTo>
                    <a:pt x="650187" y="0"/>
                    <a:pt x="674946" y="10256"/>
                    <a:pt x="693201" y="28511"/>
                  </a:cubicBezTo>
                  <a:cubicBezTo>
                    <a:pt x="711456" y="46766"/>
                    <a:pt x="721712" y="71525"/>
                    <a:pt x="721712" y="97341"/>
                  </a:cubicBezTo>
                  <a:lnTo>
                    <a:pt x="721712" y="512008"/>
                  </a:lnTo>
                  <a:cubicBezTo>
                    <a:pt x="721712" y="565768"/>
                    <a:pt x="678131" y="609349"/>
                    <a:pt x="624371" y="609349"/>
                  </a:cubicBezTo>
                  <a:lnTo>
                    <a:pt x="97341" y="609349"/>
                  </a:lnTo>
                  <a:cubicBezTo>
                    <a:pt x="43581" y="609349"/>
                    <a:pt x="0" y="565768"/>
                    <a:pt x="0" y="512008"/>
                  </a:cubicBezTo>
                  <a:lnTo>
                    <a:pt x="0" y="97341"/>
                  </a:lnTo>
                  <a:cubicBezTo>
                    <a:pt x="0" y="43581"/>
                    <a:pt x="43581" y="0"/>
                    <a:pt x="97341" y="0"/>
                  </a:cubicBezTo>
                  <a:close/>
                </a:path>
              </a:pathLst>
            </a:custGeom>
            <a:blipFill>
              <a:blip r:embed="rId4"/>
              <a:stretch>
                <a:fillRect l="-256" r="-256"/>
              </a:stretch>
            </a:blipFill>
            <a:ln w="19050" cap="rnd">
              <a:solidFill>
                <a:srgbClr val="FFFFFF"/>
              </a:solidFill>
              <a:prstDash val="solid"/>
              <a:round/>
            </a:ln>
          </p:spPr>
          <p:txBody>
            <a:bodyPr/>
            <a:lstStyle/>
            <a:p>
              <a:endParaRPr lang="en-US"/>
            </a:p>
          </p:txBody>
        </p:sp>
      </p:grpSp>
      <p:grpSp>
        <p:nvGrpSpPr>
          <p:cNvPr id="5" name="Group 5"/>
          <p:cNvGrpSpPr/>
          <p:nvPr/>
        </p:nvGrpSpPr>
        <p:grpSpPr>
          <a:xfrm>
            <a:off x="5395912" y="4248150"/>
            <a:ext cx="3181350" cy="2686050"/>
            <a:chOff x="0" y="0"/>
            <a:chExt cx="721712" cy="609350"/>
          </a:xfrm>
        </p:grpSpPr>
        <p:sp>
          <p:nvSpPr>
            <p:cNvPr id="6" name="Freeform 6"/>
            <p:cNvSpPr/>
            <p:nvPr/>
          </p:nvSpPr>
          <p:spPr>
            <a:xfrm>
              <a:off x="0" y="0"/>
              <a:ext cx="721712" cy="609349"/>
            </a:xfrm>
            <a:custGeom>
              <a:avLst/>
              <a:gdLst/>
              <a:ahLst/>
              <a:cxnLst/>
              <a:rect l="l" t="t" r="r" b="b"/>
              <a:pathLst>
                <a:path w="721712" h="609349">
                  <a:moveTo>
                    <a:pt x="97341" y="0"/>
                  </a:moveTo>
                  <a:lnTo>
                    <a:pt x="624371" y="0"/>
                  </a:lnTo>
                  <a:cubicBezTo>
                    <a:pt x="650187" y="0"/>
                    <a:pt x="674946" y="10256"/>
                    <a:pt x="693201" y="28511"/>
                  </a:cubicBezTo>
                  <a:cubicBezTo>
                    <a:pt x="711456" y="46766"/>
                    <a:pt x="721712" y="71525"/>
                    <a:pt x="721712" y="97341"/>
                  </a:cubicBezTo>
                  <a:lnTo>
                    <a:pt x="721712" y="512008"/>
                  </a:lnTo>
                  <a:cubicBezTo>
                    <a:pt x="721712" y="565768"/>
                    <a:pt x="678131" y="609349"/>
                    <a:pt x="624371" y="609349"/>
                  </a:cubicBezTo>
                  <a:lnTo>
                    <a:pt x="97341" y="609349"/>
                  </a:lnTo>
                  <a:cubicBezTo>
                    <a:pt x="43581" y="609349"/>
                    <a:pt x="0" y="565768"/>
                    <a:pt x="0" y="512008"/>
                  </a:cubicBezTo>
                  <a:lnTo>
                    <a:pt x="0" y="97341"/>
                  </a:lnTo>
                  <a:cubicBezTo>
                    <a:pt x="0" y="43581"/>
                    <a:pt x="43581" y="0"/>
                    <a:pt x="97341" y="0"/>
                  </a:cubicBezTo>
                  <a:close/>
                </a:path>
              </a:pathLst>
            </a:custGeom>
            <a:blipFill>
              <a:blip r:embed="rId5"/>
              <a:stretch>
                <a:fillRect l="-256" r="-256"/>
              </a:stretch>
            </a:blipFill>
            <a:ln w="19050" cap="rnd">
              <a:solidFill>
                <a:srgbClr val="FFFFFF"/>
              </a:solidFill>
              <a:prstDash val="solid"/>
              <a:round/>
            </a:ln>
          </p:spPr>
          <p:txBody>
            <a:bodyPr/>
            <a:lstStyle/>
            <a:p>
              <a:endParaRPr lang="en-US"/>
            </a:p>
          </p:txBody>
        </p:sp>
      </p:grpSp>
      <p:sp>
        <p:nvSpPr>
          <p:cNvPr id="7" name="TextBox 7"/>
          <p:cNvSpPr txBox="1"/>
          <p:nvPr/>
        </p:nvSpPr>
        <p:spPr>
          <a:xfrm>
            <a:off x="666750" y="838200"/>
            <a:ext cx="12639675" cy="2280919"/>
          </a:xfrm>
          <a:prstGeom prst="rect">
            <a:avLst/>
          </a:prstGeom>
        </p:spPr>
        <p:txBody>
          <a:bodyPr lIns="0" tIns="0" rIns="0" bIns="0" rtlCol="0" anchor="t">
            <a:spAutoFit/>
          </a:bodyPr>
          <a:lstStyle/>
          <a:p>
            <a:pPr marL="0" lvl="0" indent="0" algn="l">
              <a:lnSpc>
                <a:spcPts val="8799"/>
              </a:lnSpc>
            </a:pPr>
            <a:r>
              <a:rPr lang="en-US" sz="8799">
                <a:solidFill>
                  <a:srgbClr val="9E1B32"/>
                </a:solidFill>
                <a:latin typeface="Gilda Display"/>
                <a:ea typeface="Gilda Display"/>
                <a:cs typeface="Gilda Display"/>
                <a:sym typeface="Gilda Display"/>
              </a:rPr>
              <a:t>General Thoughts on General Education</a:t>
            </a:r>
          </a:p>
        </p:txBody>
      </p:sp>
      <p:grpSp>
        <p:nvGrpSpPr>
          <p:cNvPr id="8" name="Group 8"/>
          <p:cNvGrpSpPr/>
          <p:nvPr/>
        </p:nvGrpSpPr>
        <p:grpSpPr>
          <a:xfrm>
            <a:off x="1442870" y="7820372"/>
            <a:ext cx="3181350" cy="1886010"/>
            <a:chOff x="0" y="0"/>
            <a:chExt cx="4241800" cy="2514680"/>
          </a:xfrm>
        </p:grpSpPr>
        <p:sp>
          <p:nvSpPr>
            <p:cNvPr id="9" name="TextBox 9"/>
            <p:cNvSpPr txBox="1"/>
            <p:nvPr/>
          </p:nvSpPr>
          <p:spPr>
            <a:xfrm>
              <a:off x="0" y="-9525"/>
              <a:ext cx="4241082" cy="12287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9E1B32"/>
                  </a:solidFill>
                  <a:latin typeface="HK Grotesk Bold"/>
                  <a:ea typeface="HK Grotesk Bold"/>
                  <a:cs typeface="HK Grotesk Bold"/>
                  <a:sym typeface="HK Grotesk Bold"/>
                </a:rPr>
                <a:t>WRIT is the new ENGL</a:t>
              </a:r>
            </a:p>
          </p:txBody>
        </p:sp>
        <p:sp>
          <p:nvSpPr>
            <p:cNvPr id="10" name="TextBox 10"/>
            <p:cNvSpPr txBox="1"/>
            <p:nvPr/>
          </p:nvSpPr>
          <p:spPr>
            <a:xfrm>
              <a:off x="0" y="1382014"/>
              <a:ext cx="4241800" cy="1132666"/>
            </a:xfrm>
            <a:prstGeom prst="rect">
              <a:avLst/>
            </a:prstGeom>
          </p:spPr>
          <p:txBody>
            <a:bodyPr lIns="0" tIns="0" rIns="0" bIns="0" rtlCol="0" anchor="t">
              <a:spAutoFit/>
            </a:bodyPr>
            <a:lstStyle/>
            <a:p>
              <a:pPr marL="0" lvl="0" indent="0" algn="l">
                <a:lnSpc>
                  <a:spcPts val="2255"/>
                </a:lnSpc>
              </a:pPr>
              <a:r>
                <a:rPr lang="en-US" sz="1735">
                  <a:solidFill>
                    <a:srgbClr val="001F4D"/>
                  </a:solidFill>
                  <a:latin typeface="HK Grotesk Light"/>
                  <a:ea typeface="HK Grotesk Light"/>
                  <a:cs typeface="HK Grotesk Light"/>
                  <a:sym typeface="HK Grotesk Light"/>
                </a:rPr>
                <a:t>WRIT is the new prefix for Writing Foundations Classes, which includes WRIT 305.</a:t>
              </a:r>
            </a:p>
          </p:txBody>
        </p:sp>
      </p:grpSp>
      <p:grpSp>
        <p:nvGrpSpPr>
          <p:cNvPr id="11" name="Group 11"/>
          <p:cNvGrpSpPr/>
          <p:nvPr/>
        </p:nvGrpSpPr>
        <p:grpSpPr>
          <a:xfrm>
            <a:off x="5395912" y="7906097"/>
            <a:ext cx="3181350" cy="1714560"/>
            <a:chOff x="0" y="0"/>
            <a:chExt cx="4241800" cy="2286080"/>
          </a:xfrm>
        </p:grpSpPr>
        <p:sp>
          <p:nvSpPr>
            <p:cNvPr id="12" name="TextBox 12"/>
            <p:cNvSpPr txBox="1"/>
            <p:nvPr/>
          </p:nvSpPr>
          <p:spPr>
            <a:xfrm>
              <a:off x="0" y="-9525"/>
              <a:ext cx="4241082"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9E1B32"/>
                  </a:solidFill>
                  <a:latin typeface="HK Grotesk Bold"/>
                  <a:ea typeface="HK Grotesk Bold"/>
                  <a:cs typeface="HK Grotesk Bold"/>
                  <a:sym typeface="HK Grotesk Bold"/>
                </a:rPr>
                <a:t>One Math for All</a:t>
              </a:r>
            </a:p>
          </p:txBody>
        </p:sp>
        <p:sp>
          <p:nvSpPr>
            <p:cNvPr id="13" name="TextBox 13"/>
            <p:cNvSpPr txBox="1"/>
            <p:nvPr/>
          </p:nvSpPr>
          <p:spPr>
            <a:xfrm>
              <a:off x="0" y="772414"/>
              <a:ext cx="4241800" cy="1513666"/>
            </a:xfrm>
            <a:prstGeom prst="rect">
              <a:avLst/>
            </a:prstGeom>
          </p:spPr>
          <p:txBody>
            <a:bodyPr lIns="0" tIns="0" rIns="0" bIns="0" rtlCol="0" anchor="t">
              <a:spAutoFit/>
            </a:bodyPr>
            <a:lstStyle/>
            <a:p>
              <a:pPr marL="0" lvl="0" indent="0" algn="l">
                <a:lnSpc>
                  <a:spcPts val="2255"/>
                </a:lnSpc>
              </a:pPr>
              <a:r>
                <a:rPr lang="en-US" sz="1735">
                  <a:solidFill>
                    <a:srgbClr val="001F4D"/>
                  </a:solidFill>
                  <a:latin typeface="HK Grotesk Light"/>
                  <a:ea typeface="HK Grotesk Light"/>
                  <a:cs typeface="HK Grotesk Light"/>
                  <a:sym typeface="HK Grotesk Light"/>
                </a:rPr>
                <a:t>GE Math Foundations will be consistent for all students, but majors will have more math variation than ever.</a:t>
              </a:r>
            </a:p>
          </p:txBody>
        </p:sp>
      </p:grpSp>
      <p:grpSp>
        <p:nvGrpSpPr>
          <p:cNvPr id="14" name="Group 14"/>
          <p:cNvGrpSpPr/>
          <p:nvPr/>
        </p:nvGrpSpPr>
        <p:grpSpPr>
          <a:xfrm>
            <a:off x="9453562" y="7906097"/>
            <a:ext cx="3181350" cy="2009488"/>
            <a:chOff x="0" y="0"/>
            <a:chExt cx="4241800" cy="2679317"/>
          </a:xfrm>
        </p:grpSpPr>
        <p:sp>
          <p:nvSpPr>
            <p:cNvPr id="15" name="TextBox 15"/>
            <p:cNvSpPr txBox="1"/>
            <p:nvPr/>
          </p:nvSpPr>
          <p:spPr>
            <a:xfrm>
              <a:off x="0" y="-9525"/>
              <a:ext cx="4241082"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9E1B32"/>
                  </a:solidFill>
                  <a:latin typeface="HK Grotesk Bold"/>
                  <a:ea typeface="HK Grotesk Bold"/>
                  <a:cs typeface="HK Grotesk Bold"/>
                  <a:sym typeface="HK Grotesk Bold"/>
                </a:rPr>
                <a:t>Civics</a:t>
              </a:r>
            </a:p>
          </p:txBody>
        </p:sp>
        <p:sp>
          <p:nvSpPr>
            <p:cNvPr id="16" name="TextBox 16"/>
            <p:cNvSpPr txBox="1"/>
            <p:nvPr/>
          </p:nvSpPr>
          <p:spPr>
            <a:xfrm>
              <a:off x="0" y="784651"/>
              <a:ext cx="4241800" cy="1894666"/>
            </a:xfrm>
            <a:prstGeom prst="rect">
              <a:avLst/>
            </a:prstGeom>
          </p:spPr>
          <p:txBody>
            <a:bodyPr lIns="0" tIns="0" rIns="0" bIns="0" rtlCol="0" anchor="t">
              <a:spAutoFit/>
            </a:bodyPr>
            <a:lstStyle/>
            <a:p>
              <a:pPr marL="0" lvl="0" indent="0" algn="l">
                <a:lnSpc>
                  <a:spcPts val="2255"/>
                </a:lnSpc>
              </a:pPr>
              <a:r>
                <a:rPr lang="en-US" sz="1735">
                  <a:solidFill>
                    <a:srgbClr val="001F4D"/>
                  </a:solidFill>
                  <a:latin typeface="HK Grotesk Light"/>
                  <a:ea typeface="HK Grotesk Light"/>
                  <a:cs typeface="HK Grotesk Light"/>
                  <a:sym typeface="HK Grotesk Light"/>
                </a:rPr>
                <a:t>The Civic Institutions requirement will replace one BC gen ed. Courses launch Fall 2026 and will add more options for Spring.</a:t>
              </a:r>
            </a:p>
          </p:txBody>
        </p:sp>
      </p:grpSp>
      <p:sp>
        <p:nvSpPr>
          <p:cNvPr id="17" name="Freeform 17"/>
          <p:cNvSpPr/>
          <p:nvPr/>
        </p:nvSpPr>
        <p:spPr>
          <a:xfrm rot="-7409992">
            <a:off x="14557818" y="-2724744"/>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8" name="Group 18"/>
          <p:cNvGrpSpPr/>
          <p:nvPr/>
        </p:nvGrpSpPr>
        <p:grpSpPr>
          <a:xfrm>
            <a:off x="13511212" y="4248150"/>
            <a:ext cx="3181350" cy="2686050"/>
            <a:chOff x="0" y="0"/>
            <a:chExt cx="721712" cy="609350"/>
          </a:xfrm>
        </p:grpSpPr>
        <p:sp>
          <p:nvSpPr>
            <p:cNvPr id="19" name="Freeform 19"/>
            <p:cNvSpPr/>
            <p:nvPr/>
          </p:nvSpPr>
          <p:spPr>
            <a:xfrm>
              <a:off x="0" y="0"/>
              <a:ext cx="721712" cy="609349"/>
            </a:xfrm>
            <a:custGeom>
              <a:avLst/>
              <a:gdLst/>
              <a:ahLst/>
              <a:cxnLst/>
              <a:rect l="l" t="t" r="r" b="b"/>
              <a:pathLst>
                <a:path w="721712" h="609349">
                  <a:moveTo>
                    <a:pt x="97341" y="0"/>
                  </a:moveTo>
                  <a:lnTo>
                    <a:pt x="624371" y="0"/>
                  </a:lnTo>
                  <a:cubicBezTo>
                    <a:pt x="650187" y="0"/>
                    <a:pt x="674946" y="10256"/>
                    <a:pt x="693201" y="28511"/>
                  </a:cubicBezTo>
                  <a:cubicBezTo>
                    <a:pt x="711456" y="46766"/>
                    <a:pt x="721712" y="71525"/>
                    <a:pt x="721712" y="97341"/>
                  </a:cubicBezTo>
                  <a:lnTo>
                    <a:pt x="721712" y="512008"/>
                  </a:lnTo>
                  <a:cubicBezTo>
                    <a:pt x="721712" y="565768"/>
                    <a:pt x="678131" y="609349"/>
                    <a:pt x="624371" y="609349"/>
                  </a:cubicBezTo>
                  <a:lnTo>
                    <a:pt x="97341" y="609349"/>
                  </a:lnTo>
                  <a:cubicBezTo>
                    <a:pt x="43581" y="609349"/>
                    <a:pt x="0" y="565768"/>
                    <a:pt x="0" y="512008"/>
                  </a:cubicBezTo>
                  <a:lnTo>
                    <a:pt x="0" y="97341"/>
                  </a:lnTo>
                  <a:cubicBezTo>
                    <a:pt x="0" y="43581"/>
                    <a:pt x="43581" y="0"/>
                    <a:pt x="97341" y="0"/>
                  </a:cubicBezTo>
                  <a:close/>
                </a:path>
              </a:pathLst>
            </a:custGeom>
            <a:blipFill>
              <a:blip r:embed="rId6"/>
              <a:stretch>
                <a:fillRect l="-88186" r="-100807" b="-33388"/>
              </a:stretch>
            </a:blipFill>
            <a:ln w="19050" cap="rnd">
              <a:solidFill>
                <a:srgbClr val="FFFFFF"/>
              </a:solidFill>
              <a:prstDash val="solid"/>
              <a:round/>
            </a:ln>
          </p:spPr>
          <p:txBody>
            <a:bodyPr/>
            <a:lstStyle/>
            <a:p>
              <a:endParaRPr lang="en-US"/>
            </a:p>
          </p:txBody>
        </p:sp>
      </p:grpSp>
      <p:grpSp>
        <p:nvGrpSpPr>
          <p:cNvPr id="20" name="Group 20"/>
          <p:cNvGrpSpPr/>
          <p:nvPr/>
        </p:nvGrpSpPr>
        <p:grpSpPr>
          <a:xfrm>
            <a:off x="13511212" y="4248150"/>
            <a:ext cx="3181350" cy="2686050"/>
            <a:chOff x="0" y="0"/>
            <a:chExt cx="721712" cy="609350"/>
          </a:xfrm>
        </p:grpSpPr>
        <p:sp>
          <p:nvSpPr>
            <p:cNvPr id="21" name="Freeform 21"/>
            <p:cNvSpPr/>
            <p:nvPr/>
          </p:nvSpPr>
          <p:spPr>
            <a:xfrm>
              <a:off x="0" y="0"/>
              <a:ext cx="721712" cy="609349"/>
            </a:xfrm>
            <a:custGeom>
              <a:avLst/>
              <a:gdLst/>
              <a:ahLst/>
              <a:cxnLst/>
              <a:rect l="l" t="t" r="r" b="b"/>
              <a:pathLst>
                <a:path w="721712" h="609349">
                  <a:moveTo>
                    <a:pt x="97341" y="0"/>
                  </a:moveTo>
                  <a:lnTo>
                    <a:pt x="624371" y="0"/>
                  </a:lnTo>
                  <a:cubicBezTo>
                    <a:pt x="650187" y="0"/>
                    <a:pt x="674946" y="10256"/>
                    <a:pt x="693201" y="28511"/>
                  </a:cubicBezTo>
                  <a:cubicBezTo>
                    <a:pt x="711456" y="46766"/>
                    <a:pt x="721712" y="71525"/>
                    <a:pt x="721712" y="97341"/>
                  </a:cubicBezTo>
                  <a:lnTo>
                    <a:pt x="721712" y="512008"/>
                  </a:lnTo>
                  <a:cubicBezTo>
                    <a:pt x="721712" y="565768"/>
                    <a:pt x="678131" y="609349"/>
                    <a:pt x="624371" y="609349"/>
                  </a:cubicBezTo>
                  <a:lnTo>
                    <a:pt x="97341" y="609349"/>
                  </a:lnTo>
                  <a:cubicBezTo>
                    <a:pt x="43581" y="609349"/>
                    <a:pt x="0" y="565768"/>
                    <a:pt x="0" y="512008"/>
                  </a:cubicBezTo>
                  <a:lnTo>
                    <a:pt x="0" y="97341"/>
                  </a:lnTo>
                  <a:cubicBezTo>
                    <a:pt x="0" y="43581"/>
                    <a:pt x="43581" y="0"/>
                    <a:pt x="97341" y="0"/>
                  </a:cubicBezTo>
                  <a:close/>
                </a:path>
              </a:pathLst>
            </a:custGeom>
            <a:blipFill>
              <a:blip r:embed="rId7"/>
              <a:stretch>
                <a:fillRect l="-256" r="-256"/>
              </a:stretch>
            </a:blipFill>
            <a:ln w="19050" cap="rnd">
              <a:solidFill>
                <a:srgbClr val="FFFFFF"/>
              </a:solidFill>
              <a:prstDash val="solid"/>
              <a:round/>
            </a:ln>
          </p:spPr>
          <p:txBody>
            <a:bodyPr/>
            <a:lstStyle/>
            <a:p>
              <a:endParaRPr lang="en-US"/>
            </a:p>
          </p:txBody>
        </p:sp>
      </p:grpSp>
      <p:grpSp>
        <p:nvGrpSpPr>
          <p:cNvPr id="22" name="Group 22"/>
          <p:cNvGrpSpPr/>
          <p:nvPr/>
        </p:nvGrpSpPr>
        <p:grpSpPr>
          <a:xfrm>
            <a:off x="13511212" y="7820372"/>
            <a:ext cx="3315603" cy="2009488"/>
            <a:chOff x="0" y="0"/>
            <a:chExt cx="4420804" cy="2679317"/>
          </a:xfrm>
        </p:grpSpPr>
        <p:sp>
          <p:nvSpPr>
            <p:cNvPr id="23" name="TextBox 23"/>
            <p:cNvSpPr txBox="1"/>
            <p:nvPr/>
          </p:nvSpPr>
          <p:spPr>
            <a:xfrm>
              <a:off x="0" y="-9525"/>
              <a:ext cx="4420056"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9E1B32"/>
                  </a:solidFill>
                  <a:latin typeface="HK Grotesk Bold"/>
                  <a:ea typeface="HK Grotesk Bold"/>
                  <a:cs typeface="HK Grotesk Bold"/>
                  <a:sym typeface="HK Grotesk Bold"/>
                </a:rPr>
                <a:t>AGEC et al.</a:t>
              </a:r>
            </a:p>
          </p:txBody>
        </p:sp>
        <p:sp>
          <p:nvSpPr>
            <p:cNvPr id="24" name="TextBox 24"/>
            <p:cNvSpPr txBox="1"/>
            <p:nvPr/>
          </p:nvSpPr>
          <p:spPr>
            <a:xfrm>
              <a:off x="0" y="784651"/>
              <a:ext cx="4420804" cy="1894666"/>
            </a:xfrm>
            <a:prstGeom prst="rect">
              <a:avLst/>
            </a:prstGeom>
          </p:spPr>
          <p:txBody>
            <a:bodyPr lIns="0" tIns="0" rIns="0" bIns="0" rtlCol="0" anchor="t">
              <a:spAutoFit/>
            </a:bodyPr>
            <a:lstStyle/>
            <a:p>
              <a:pPr marL="0" lvl="0" indent="0" algn="l">
                <a:lnSpc>
                  <a:spcPts val="2255"/>
                </a:lnSpc>
              </a:pPr>
              <a:r>
                <a:rPr lang="en-US" sz="1735">
                  <a:solidFill>
                    <a:srgbClr val="001F4D"/>
                  </a:solidFill>
                  <a:latin typeface="HK Grotesk Light"/>
                  <a:ea typeface="HK Grotesk Light"/>
                  <a:cs typeface="HK Grotesk Light"/>
                  <a:sym typeface="HK Grotesk Light"/>
                </a:rPr>
                <a:t>The AGEC et al. will satisfy all General Education Requirements (including Foundations) for students admitted Spring 2025 and later.</a:t>
              </a:r>
            </a:p>
          </p:txBody>
        </p:sp>
      </p:grpSp>
      <p:grpSp>
        <p:nvGrpSpPr>
          <p:cNvPr id="25" name="Group 25"/>
          <p:cNvGrpSpPr/>
          <p:nvPr/>
        </p:nvGrpSpPr>
        <p:grpSpPr>
          <a:xfrm>
            <a:off x="9453562" y="4162017"/>
            <a:ext cx="3181350" cy="2772183"/>
            <a:chOff x="0" y="0"/>
            <a:chExt cx="1591869" cy="1387131"/>
          </a:xfrm>
        </p:grpSpPr>
        <p:sp>
          <p:nvSpPr>
            <p:cNvPr id="26" name="Freeform 26"/>
            <p:cNvSpPr/>
            <p:nvPr/>
          </p:nvSpPr>
          <p:spPr>
            <a:xfrm>
              <a:off x="0" y="0"/>
              <a:ext cx="1591869" cy="1387131"/>
            </a:xfrm>
            <a:custGeom>
              <a:avLst/>
              <a:gdLst/>
              <a:ahLst/>
              <a:cxnLst/>
              <a:rect l="l" t="t" r="r" b="b"/>
              <a:pathLst>
                <a:path w="1591869" h="1387131">
                  <a:moveTo>
                    <a:pt x="97341" y="0"/>
                  </a:moveTo>
                  <a:lnTo>
                    <a:pt x="1494527" y="0"/>
                  </a:lnTo>
                  <a:cubicBezTo>
                    <a:pt x="1548287" y="0"/>
                    <a:pt x="1591869" y="43581"/>
                    <a:pt x="1591869" y="97341"/>
                  </a:cubicBezTo>
                  <a:lnTo>
                    <a:pt x="1591869" y="1289790"/>
                  </a:lnTo>
                  <a:cubicBezTo>
                    <a:pt x="1591869" y="1315607"/>
                    <a:pt x="1581613" y="1340366"/>
                    <a:pt x="1563358" y="1358621"/>
                  </a:cubicBezTo>
                  <a:cubicBezTo>
                    <a:pt x="1545103" y="1376876"/>
                    <a:pt x="1520344" y="1387131"/>
                    <a:pt x="1494527" y="1387131"/>
                  </a:cubicBezTo>
                  <a:lnTo>
                    <a:pt x="97341" y="1387131"/>
                  </a:lnTo>
                  <a:cubicBezTo>
                    <a:pt x="43581" y="1387131"/>
                    <a:pt x="0" y="1343550"/>
                    <a:pt x="0" y="1289790"/>
                  </a:cubicBezTo>
                  <a:lnTo>
                    <a:pt x="0" y="97341"/>
                  </a:lnTo>
                  <a:cubicBezTo>
                    <a:pt x="0" y="43581"/>
                    <a:pt x="43581" y="0"/>
                    <a:pt x="97341" y="0"/>
                  </a:cubicBezTo>
                  <a:close/>
                </a:path>
              </a:pathLst>
            </a:custGeom>
            <a:blipFill>
              <a:blip r:embed="rId8"/>
              <a:stretch>
                <a:fillRect t="-36285" b="-36285"/>
              </a:stretch>
            </a:blipFill>
            <a:ln w="28575" cap="rnd">
              <a:solidFill>
                <a:srgbClr val="FFFFFF"/>
              </a:solidFill>
              <a:prstDash val="solid"/>
              <a:round/>
            </a:ln>
          </p:spPr>
          <p:txBody>
            <a:bodyPr/>
            <a:lstStyle/>
            <a:p>
              <a:endParaRPr lang="en-US"/>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2" name="Freeform 2"/>
          <p:cNvSpPr/>
          <p:nvPr/>
        </p:nvSpPr>
        <p:spPr>
          <a:xfrm rot="-1268288">
            <a:off x="13891725" y="5815625"/>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p:cNvSpPr/>
          <p:nvPr/>
        </p:nvSpPr>
        <p:spPr>
          <a:xfrm>
            <a:off x="6895673" y="6084901"/>
            <a:ext cx="3445352" cy="3445352"/>
          </a:xfrm>
          <a:custGeom>
            <a:avLst/>
            <a:gdLst/>
            <a:ahLst/>
            <a:cxnLst/>
            <a:rect l="l" t="t" r="r" b="b"/>
            <a:pathLst>
              <a:path w="3445352" h="3445352">
                <a:moveTo>
                  <a:pt x="0" y="0"/>
                </a:moveTo>
                <a:lnTo>
                  <a:pt x="3445352" y="0"/>
                </a:lnTo>
                <a:lnTo>
                  <a:pt x="3445352" y="3445353"/>
                </a:lnTo>
                <a:lnTo>
                  <a:pt x="0" y="3445353"/>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2298511" y="1537463"/>
            <a:ext cx="12639675" cy="4410108"/>
            <a:chOff x="0" y="0"/>
            <a:chExt cx="16852900" cy="5880144"/>
          </a:xfrm>
        </p:grpSpPr>
        <p:sp>
          <p:nvSpPr>
            <p:cNvPr id="5" name="TextBox 5"/>
            <p:cNvSpPr txBox="1"/>
            <p:nvPr/>
          </p:nvSpPr>
          <p:spPr>
            <a:xfrm>
              <a:off x="0" y="171450"/>
              <a:ext cx="16852900" cy="1612476"/>
            </a:xfrm>
            <a:prstGeom prst="rect">
              <a:avLst/>
            </a:prstGeom>
          </p:spPr>
          <p:txBody>
            <a:bodyPr lIns="0" tIns="0" rIns="0" bIns="0" rtlCol="0" anchor="t">
              <a:spAutoFit/>
            </a:bodyPr>
            <a:lstStyle/>
            <a:p>
              <a:pPr marL="0" lvl="0" indent="0" algn="ctr">
                <a:lnSpc>
                  <a:spcPts val="8799"/>
                </a:lnSpc>
              </a:pPr>
              <a:r>
                <a:rPr lang="en-US" sz="8799">
                  <a:solidFill>
                    <a:srgbClr val="FFFFFF"/>
                  </a:solidFill>
                  <a:latin typeface="Gilda Display"/>
                  <a:ea typeface="Gilda Display"/>
                  <a:cs typeface="Gilda Display"/>
                  <a:sym typeface="Gilda Display"/>
                </a:rPr>
                <a:t>Questions?</a:t>
              </a:r>
            </a:p>
          </p:txBody>
        </p:sp>
        <p:sp>
          <p:nvSpPr>
            <p:cNvPr id="6" name="TextBox 6"/>
            <p:cNvSpPr txBox="1"/>
            <p:nvPr/>
          </p:nvSpPr>
          <p:spPr>
            <a:xfrm>
              <a:off x="0" y="3251244"/>
              <a:ext cx="16852900" cy="2628900"/>
            </a:xfrm>
            <a:prstGeom prst="rect">
              <a:avLst/>
            </a:prstGeom>
          </p:spPr>
          <p:txBody>
            <a:bodyPr lIns="0" tIns="0" rIns="0" bIns="0" rtlCol="0" anchor="t">
              <a:spAutoFit/>
            </a:bodyPr>
            <a:lstStyle/>
            <a:p>
              <a:pPr marL="0" lvl="0" indent="0" algn="l">
                <a:lnSpc>
                  <a:spcPts val="3900"/>
                </a:lnSpc>
              </a:pPr>
              <a:r>
                <a:rPr lang="en-US" sz="3000">
                  <a:solidFill>
                    <a:srgbClr val="FFFFFF"/>
                  </a:solidFill>
                  <a:latin typeface="HK Grotesk"/>
                  <a:ea typeface="HK Grotesk"/>
                  <a:cs typeface="HK Grotesk"/>
                  <a:sym typeface="HK Grotesk"/>
                </a:rPr>
                <a:t>Collaboratively, we want to make sure that the new Fall 2026 GE structure is being implemented consistently around campus.  Please submit questions that you or you think your students might have so that we can build an evolving FAQ for Academic Advisors!</a:t>
              </a:r>
            </a:p>
          </p:txBody>
        </p:sp>
      </p:grpSp>
      <p:sp>
        <p:nvSpPr>
          <p:cNvPr id="7" name="Freeform 7"/>
          <p:cNvSpPr/>
          <p:nvPr/>
        </p:nvSpPr>
        <p:spPr>
          <a:xfrm rot="-1626451">
            <a:off x="-5240028" y="-3786919"/>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2" name="Freeform 2"/>
          <p:cNvSpPr/>
          <p:nvPr/>
        </p:nvSpPr>
        <p:spPr>
          <a:xfrm rot="-4945975">
            <a:off x="15101778" y="-5016438"/>
            <a:ext cx="10936025" cy="10299747"/>
          </a:xfrm>
          <a:custGeom>
            <a:avLst/>
            <a:gdLst/>
            <a:ahLst/>
            <a:cxnLst/>
            <a:rect l="l" t="t" r="r" b="b"/>
            <a:pathLst>
              <a:path w="10936025" h="10299747">
                <a:moveTo>
                  <a:pt x="0" y="0"/>
                </a:moveTo>
                <a:lnTo>
                  <a:pt x="10936025" y="0"/>
                </a:lnTo>
                <a:lnTo>
                  <a:pt x="10936025" y="10299748"/>
                </a:lnTo>
                <a:lnTo>
                  <a:pt x="0" y="102997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429875" y="666750"/>
            <a:ext cx="7191375" cy="8953500"/>
            <a:chOff x="0" y="0"/>
            <a:chExt cx="1114132" cy="1387131"/>
          </a:xfrm>
        </p:grpSpPr>
        <p:sp>
          <p:nvSpPr>
            <p:cNvPr id="4" name="Freeform 4"/>
            <p:cNvSpPr/>
            <p:nvPr/>
          </p:nvSpPr>
          <p:spPr>
            <a:xfrm>
              <a:off x="0" y="0"/>
              <a:ext cx="1114132" cy="1387131"/>
            </a:xfrm>
            <a:custGeom>
              <a:avLst/>
              <a:gdLst/>
              <a:ahLst/>
              <a:cxnLst/>
              <a:rect l="l" t="t" r="r" b="b"/>
              <a:pathLst>
                <a:path w="1114132" h="1387131">
                  <a:moveTo>
                    <a:pt x="43062" y="0"/>
                  </a:moveTo>
                  <a:lnTo>
                    <a:pt x="1071070" y="0"/>
                  </a:lnTo>
                  <a:cubicBezTo>
                    <a:pt x="1094853" y="0"/>
                    <a:pt x="1114132" y="19280"/>
                    <a:pt x="1114132" y="43062"/>
                  </a:cubicBezTo>
                  <a:lnTo>
                    <a:pt x="1114132" y="1344069"/>
                  </a:lnTo>
                  <a:cubicBezTo>
                    <a:pt x="1114132" y="1367852"/>
                    <a:pt x="1094853" y="1387131"/>
                    <a:pt x="1071070" y="1387131"/>
                  </a:cubicBezTo>
                  <a:lnTo>
                    <a:pt x="43062" y="1387131"/>
                  </a:lnTo>
                  <a:cubicBezTo>
                    <a:pt x="19280" y="1387131"/>
                    <a:pt x="0" y="1367852"/>
                    <a:pt x="0" y="1344069"/>
                  </a:cubicBezTo>
                  <a:lnTo>
                    <a:pt x="0" y="43062"/>
                  </a:lnTo>
                  <a:cubicBezTo>
                    <a:pt x="0" y="19280"/>
                    <a:pt x="19280" y="0"/>
                    <a:pt x="43062" y="0"/>
                  </a:cubicBezTo>
                  <a:close/>
                </a:path>
              </a:pathLst>
            </a:custGeom>
            <a:blipFill>
              <a:blip r:embed="rId4"/>
              <a:stretch>
                <a:fillRect t="-10390" b="-10390"/>
              </a:stretch>
            </a:blipFill>
            <a:ln w="28575" cap="rnd">
              <a:solidFill>
                <a:srgbClr val="FFFFFF"/>
              </a:solidFill>
              <a:prstDash val="solid"/>
              <a:round/>
            </a:ln>
          </p:spPr>
          <p:txBody>
            <a:bodyPr/>
            <a:lstStyle/>
            <a:p>
              <a:endParaRPr lang="en-US"/>
            </a:p>
          </p:txBody>
        </p:sp>
      </p:grpSp>
      <p:sp>
        <p:nvSpPr>
          <p:cNvPr id="5" name="TextBox 5"/>
          <p:cNvSpPr txBox="1"/>
          <p:nvPr/>
        </p:nvSpPr>
        <p:spPr>
          <a:xfrm>
            <a:off x="1028700" y="1200150"/>
            <a:ext cx="8324850" cy="2280919"/>
          </a:xfrm>
          <a:prstGeom prst="rect">
            <a:avLst/>
          </a:prstGeom>
        </p:spPr>
        <p:txBody>
          <a:bodyPr lIns="0" tIns="0" rIns="0" bIns="0" rtlCol="0" anchor="t">
            <a:spAutoFit/>
          </a:bodyPr>
          <a:lstStyle/>
          <a:p>
            <a:pPr marL="0" lvl="0" indent="0" algn="l">
              <a:lnSpc>
                <a:spcPts val="8799"/>
              </a:lnSpc>
            </a:pPr>
            <a:r>
              <a:rPr lang="en-US" sz="8799">
                <a:solidFill>
                  <a:srgbClr val="FFFFFF"/>
                </a:solidFill>
                <a:latin typeface="Gilda Display"/>
                <a:ea typeface="Gilda Display"/>
                <a:cs typeface="Gilda Display"/>
                <a:sym typeface="Gilda Display"/>
              </a:rPr>
              <a:t>Introducing Civics</a:t>
            </a:r>
          </a:p>
        </p:txBody>
      </p:sp>
      <p:sp>
        <p:nvSpPr>
          <p:cNvPr id="6" name="TextBox 6"/>
          <p:cNvSpPr txBox="1"/>
          <p:nvPr/>
        </p:nvSpPr>
        <p:spPr>
          <a:xfrm>
            <a:off x="1028700" y="3703557"/>
            <a:ext cx="8383328" cy="5647436"/>
          </a:xfrm>
          <a:prstGeom prst="rect">
            <a:avLst/>
          </a:prstGeom>
        </p:spPr>
        <p:txBody>
          <a:bodyPr lIns="0" tIns="0" rIns="0" bIns="0" rtlCol="0" anchor="t">
            <a:spAutoFit/>
          </a:bodyPr>
          <a:lstStyle/>
          <a:p>
            <a:pPr algn="l">
              <a:lnSpc>
                <a:spcPts val="4966"/>
              </a:lnSpc>
            </a:pPr>
            <a:r>
              <a:rPr lang="en-US" sz="3820">
                <a:solidFill>
                  <a:srgbClr val="FFFFFF"/>
                </a:solidFill>
                <a:latin typeface="HK Grotesk"/>
                <a:ea typeface="HK Grotesk"/>
                <a:cs typeface="HK Grotesk"/>
                <a:sym typeface="HK Grotesk"/>
              </a:rPr>
              <a:t>In Civic Institutions courses, students will cover the breadth of the study of Civics. Comprised of seven identified areas, students will complete one course at 3 units to meet the American Institutions requirements for General Education programs by the Arizona Board of Regents General Education policy 2-210.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2" name="Freeform 2"/>
          <p:cNvSpPr/>
          <p:nvPr/>
        </p:nvSpPr>
        <p:spPr>
          <a:xfrm rot="4437773">
            <a:off x="13833449" y="-3568144"/>
            <a:ext cx="12640239" cy="11904807"/>
          </a:xfrm>
          <a:custGeom>
            <a:avLst/>
            <a:gdLst/>
            <a:ahLst/>
            <a:cxnLst/>
            <a:rect l="l" t="t" r="r" b="b"/>
            <a:pathLst>
              <a:path w="12640239" h="11904807">
                <a:moveTo>
                  <a:pt x="0" y="0"/>
                </a:moveTo>
                <a:lnTo>
                  <a:pt x="12640239" y="0"/>
                </a:lnTo>
                <a:lnTo>
                  <a:pt x="12640239" y="11904806"/>
                </a:lnTo>
                <a:lnTo>
                  <a:pt x="0" y="1190480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TextBox 3"/>
          <p:cNvSpPr txBox="1"/>
          <p:nvPr/>
        </p:nvSpPr>
        <p:spPr>
          <a:xfrm>
            <a:off x="1083686" y="3641559"/>
            <a:ext cx="14187923" cy="6283706"/>
          </a:xfrm>
          <a:prstGeom prst="rect">
            <a:avLst/>
          </a:prstGeom>
        </p:spPr>
        <p:txBody>
          <a:bodyPr lIns="0" tIns="0" rIns="0" bIns="0" rtlCol="0" anchor="t">
            <a:spAutoFit/>
          </a:bodyPr>
          <a:lstStyle/>
          <a:p>
            <a:pPr marL="695202" lvl="1" indent="-347601" algn="l">
              <a:lnSpc>
                <a:spcPts val="4186"/>
              </a:lnSpc>
              <a:buFont typeface="Arial"/>
              <a:buChar char="•"/>
            </a:pPr>
            <a:r>
              <a:rPr lang="en-US" sz="3220">
                <a:solidFill>
                  <a:srgbClr val="FFFFFF"/>
                </a:solidFill>
                <a:latin typeface="HK Grotesk"/>
                <a:ea typeface="HK Grotesk"/>
                <a:cs typeface="HK Grotesk"/>
                <a:sym typeface="HK Grotesk"/>
              </a:rPr>
              <a:t>how the history of the United States continues to shape the present. </a:t>
            </a:r>
          </a:p>
          <a:p>
            <a:pPr marL="695202" lvl="1" indent="-347601" algn="l">
              <a:lnSpc>
                <a:spcPts val="4186"/>
              </a:lnSpc>
              <a:buFont typeface="Arial"/>
              <a:buChar char="•"/>
            </a:pPr>
            <a:r>
              <a:rPr lang="en-US" sz="3220">
                <a:solidFill>
                  <a:srgbClr val="FFFFFF"/>
                </a:solidFill>
                <a:latin typeface="HK Grotesk"/>
                <a:ea typeface="HK Grotesk"/>
                <a:cs typeface="HK Grotesk"/>
                <a:sym typeface="HK Grotesk"/>
              </a:rPr>
              <a:t>the basic principles of American constitutional democracy and how they are applied under a republican form of government. </a:t>
            </a:r>
          </a:p>
          <a:p>
            <a:pPr marL="695202" lvl="1" indent="-347601" algn="l">
              <a:lnSpc>
                <a:spcPts val="4186"/>
              </a:lnSpc>
              <a:buFont typeface="Arial"/>
              <a:buChar char="•"/>
            </a:pPr>
            <a:r>
              <a:rPr lang="en-US" sz="3220">
                <a:solidFill>
                  <a:srgbClr val="FFFFFF"/>
                </a:solidFill>
                <a:latin typeface="HK Grotesk"/>
                <a:ea typeface="HK Grotesk"/>
                <a:cs typeface="HK Grotesk"/>
                <a:sym typeface="HK Grotesk"/>
              </a:rPr>
              <a:t>the United States Constitution and major American constitutional debates and developments.</a:t>
            </a:r>
          </a:p>
          <a:p>
            <a:pPr marL="695202" lvl="1" indent="-347601" algn="l">
              <a:lnSpc>
                <a:spcPts val="4186"/>
              </a:lnSpc>
              <a:buFont typeface="Arial"/>
              <a:buChar char="•"/>
            </a:pPr>
            <a:r>
              <a:rPr lang="en-US" sz="3220">
                <a:solidFill>
                  <a:srgbClr val="FFFFFF"/>
                </a:solidFill>
                <a:latin typeface="HK Grotesk"/>
                <a:ea typeface="HK Grotesk"/>
                <a:cs typeface="HK Grotesk"/>
                <a:sym typeface="HK Grotesk"/>
              </a:rPr>
              <a:t>the essential founding documents and how they have shaped the nature and functions of American Institutions of self-governance. </a:t>
            </a:r>
          </a:p>
          <a:p>
            <a:pPr marL="695202" lvl="1" indent="-347601" algn="l">
              <a:lnSpc>
                <a:spcPts val="4186"/>
              </a:lnSpc>
              <a:buFont typeface="Arial"/>
              <a:buChar char="•"/>
            </a:pPr>
            <a:r>
              <a:rPr lang="en-US" sz="3220">
                <a:solidFill>
                  <a:srgbClr val="FFFFFF"/>
                </a:solidFill>
                <a:latin typeface="HK Grotesk"/>
                <a:ea typeface="HK Grotesk"/>
                <a:cs typeface="HK Grotesk"/>
                <a:sym typeface="HK Grotesk"/>
              </a:rPr>
              <a:t>landmark Supreme Court cases that have shaped law and society. </a:t>
            </a:r>
          </a:p>
          <a:p>
            <a:pPr marL="695202" lvl="1" indent="-347601" algn="l">
              <a:lnSpc>
                <a:spcPts val="4186"/>
              </a:lnSpc>
              <a:buFont typeface="Arial"/>
              <a:buChar char="•"/>
            </a:pPr>
            <a:r>
              <a:rPr lang="en-US" sz="3220">
                <a:solidFill>
                  <a:srgbClr val="FFFFFF"/>
                </a:solidFill>
                <a:latin typeface="HK Grotesk"/>
                <a:ea typeface="HK Grotesk"/>
                <a:cs typeface="HK Grotesk"/>
                <a:sym typeface="HK Grotesk"/>
              </a:rPr>
              <a:t>the civic actions necessary for effective citizenship and civic participation in a self-governing society – for example civil dialog and civil disagreement . </a:t>
            </a:r>
          </a:p>
          <a:p>
            <a:pPr marL="695202" lvl="1" indent="-347601" algn="l">
              <a:lnSpc>
                <a:spcPts val="4186"/>
              </a:lnSpc>
              <a:buFont typeface="Arial"/>
              <a:buChar char="•"/>
            </a:pPr>
            <a:r>
              <a:rPr lang="en-US" sz="3220">
                <a:solidFill>
                  <a:srgbClr val="FFFFFF"/>
                </a:solidFill>
                <a:latin typeface="HK Grotesk"/>
                <a:ea typeface="HK Grotesk"/>
                <a:cs typeface="HK Grotesk"/>
                <a:sym typeface="HK Grotesk"/>
              </a:rPr>
              <a:t>basic economic knowledge to critically assess public policy options and to inform professional and personal decisions. </a:t>
            </a:r>
          </a:p>
        </p:txBody>
      </p:sp>
      <p:grpSp>
        <p:nvGrpSpPr>
          <p:cNvPr id="4" name="Group 4"/>
          <p:cNvGrpSpPr/>
          <p:nvPr/>
        </p:nvGrpSpPr>
        <p:grpSpPr>
          <a:xfrm>
            <a:off x="1083686" y="322013"/>
            <a:ext cx="15980567" cy="3176672"/>
            <a:chOff x="0" y="0"/>
            <a:chExt cx="21307423" cy="4235562"/>
          </a:xfrm>
        </p:grpSpPr>
        <p:sp>
          <p:nvSpPr>
            <p:cNvPr id="5" name="TextBox 5"/>
            <p:cNvSpPr txBox="1"/>
            <p:nvPr/>
          </p:nvSpPr>
          <p:spPr>
            <a:xfrm>
              <a:off x="0" y="171450"/>
              <a:ext cx="21307423" cy="3098376"/>
            </a:xfrm>
            <a:prstGeom prst="rect">
              <a:avLst/>
            </a:prstGeom>
          </p:spPr>
          <p:txBody>
            <a:bodyPr lIns="0" tIns="0" rIns="0" bIns="0" rtlCol="0" anchor="t">
              <a:spAutoFit/>
            </a:bodyPr>
            <a:lstStyle/>
            <a:p>
              <a:pPr marL="0" lvl="0" indent="0" algn="l">
                <a:lnSpc>
                  <a:spcPts val="8799"/>
                </a:lnSpc>
              </a:pPr>
              <a:r>
                <a:rPr lang="en-US" sz="8799">
                  <a:solidFill>
                    <a:srgbClr val="FFFFFF"/>
                  </a:solidFill>
                  <a:latin typeface="Gilda Display"/>
                  <a:ea typeface="Gilda Display"/>
                  <a:cs typeface="Gilda Display"/>
                  <a:sym typeface="Gilda Display"/>
                </a:rPr>
                <a:t>ABOR Policy 2-210 General Education</a:t>
              </a:r>
            </a:p>
          </p:txBody>
        </p:sp>
        <p:sp>
          <p:nvSpPr>
            <p:cNvPr id="6" name="TextBox 6"/>
            <p:cNvSpPr txBox="1"/>
            <p:nvPr/>
          </p:nvSpPr>
          <p:spPr>
            <a:xfrm>
              <a:off x="0" y="3616437"/>
              <a:ext cx="18770600" cy="619125"/>
            </a:xfrm>
            <a:prstGeom prst="rect">
              <a:avLst/>
            </a:prstGeom>
          </p:spPr>
          <p:txBody>
            <a:bodyPr lIns="0" tIns="0" rIns="0" bIns="0" rtlCol="0" anchor="t">
              <a:spAutoFit/>
            </a:bodyPr>
            <a:lstStyle/>
            <a:p>
              <a:pPr marL="0" lvl="0" indent="0" algn="l">
                <a:lnSpc>
                  <a:spcPts val="3600"/>
                </a:lnSpc>
                <a:spcBef>
                  <a:spcPct val="0"/>
                </a:spcBef>
              </a:pPr>
              <a:r>
                <a:rPr lang="en-US" sz="3000" b="1">
                  <a:solidFill>
                    <a:srgbClr val="FFFFFF"/>
                  </a:solidFill>
                  <a:latin typeface="HK Grotesk Bold"/>
                  <a:ea typeface="HK Grotesk Bold"/>
                  <a:cs typeface="HK Grotesk Bold"/>
                  <a:sym typeface="HK Grotesk Bold"/>
                </a:rPr>
                <a:t>Civic Institutions courses will address:</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E1B32"/>
        </a:solidFill>
        <a:effectLst/>
      </p:bgPr>
    </p:bg>
    <p:spTree>
      <p:nvGrpSpPr>
        <p:cNvPr id="1" name=""/>
        <p:cNvGrpSpPr/>
        <p:nvPr/>
      </p:nvGrpSpPr>
      <p:grpSpPr>
        <a:xfrm>
          <a:off x="0" y="0"/>
          <a:ext cx="0" cy="0"/>
          <a:chOff x="0" y="0"/>
          <a:chExt cx="0" cy="0"/>
        </a:xfrm>
      </p:grpSpPr>
      <p:grpSp>
        <p:nvGrpSpPr>
          <p:cNvPr id="2" name="Group 2"/>
          <p:cNvGrpSpPr/>
          <p:nvPr/>
        </p:nvGrpSpPr>
        <p:grpSpPr>
          <a:xfrm>
            <a:off x="2651448" y="2031964"/>
            <a:ext cx="13387863" cy="7057707"/>
            <a:chOff x="0" y="0"/>
            <a:chExt cx="17850484" cy="9410275"/>
          </a:xfrm>
        </p:grpSpPr>
        <p:sp>
          <p:nvSpPr>
            <p:cNvPr id="3" name="TextBox 3"/>
            <p:cNvSpPr txBox="1"/>
            <p:nvPr/>
          </p:nvSpPr>
          <p:spPr>
            <a:xfrm>
              <a:off x="0" y="152400"/>
              <a:ext cx="17850484" cy="3089869"/>
            </a:xfrm>
            <a:prstGeom prst="rect">
              <a:avLst/>
            </a:prstGeom>
          </p:spPr>
          <p:txBody>
            <a:bodyPr lIns="0" tIns="0" rIns="0" bIns="0" rtlCol="0" anchor="t">
              <a:spAutoFit/>
            </a:bodyPr>
            <a:lstStyle/>
            <a:p>
              <a:pPr marL="0" lvl="0" indent="0" algn="l">
                <a:lnSpc>
                  <a:spcPts val="8736"/>
                </a:lnSpc>
              </a:pPr>
              <a:r>
                <a:rPr lang="en-US" sz="8736">
                  <a:solidFill>
                    <a:srgbClr val="FFFFFF"/>
                  </a:solidFill>
                  <a:latin typeface="Gilda Display"/>
                  <a:ea typeface="Gilda Display"/>
                  <a:cs typeface="Gilda Display"/>
                  <a:sym typeface="Gilda Display"/>
                </a:rPr>
                <a:t>Civic Institutions vs. Civics Exploration Attribute</a:t>
              </a:r>
            </a:p>
          </p:txBody>
        </p:sp>
        <p:sp>
          <p:nvSpPr>
            <p:cNvPr id="4" name="TextBox 4"/>
            <p:cNvSpPr txBox="1"/>
            <p:nvPr/>
          </p:nvSpPr>
          <p:spPr>
            <a:xfrm>
              <a:off x="0" y="3923875"/>
              <a:ext cx="17850484" cy="5486400"/>
            </a:xfrm>
            <a:prstGeom prst="rect">
              <a:avLst/>
            </a:prstGeom>
          </p:spPr>
          <p:txBody>
            <a:bodyPr lIns="0" tIns="0" rIns="0" bIns="0" rtlCol="0" anchor="t">
              <a:spAutoFit/>
            </a:bodyPr>
            <a:lstStyle/>
            <a:p>
              <a:pPr algn="l">
                <a:lnSpc>
                  <a:spcPts val="4064"/>
                </a:lnSpc>
              </a:pPr>
              <a:r>
                <a:rPr lang="en-US" sz="3387">
                  <a:solidFill>
                    <a:srgbClr val="FFFFFF"/>
                  </a:solidFill>
                  <a:latin typeface="HK Grotesk"/>
                  <a:ea typeface="HK Grotesk"/>
                  <a:cs typeface="HK Grotesk"/>
                  <a:sym typeface="HK Grotesk"/>
                </a:rPr>
                <a:t>Civic Institutions is a general education course requirement for graduation. It provides breadth of knowledge regarding Civics. </a:t>
              </a:r>
            </a:p>
            <a:p>
              <a:pPr algn="l">
                <a:lnSpc>
                  <a:spcPts val="4064"/>
                </a:lnSpc>
              </a:pPr>
              <a:endParaRPr lang="en-US" sz="3387">
                <a:solidFill>
                  <a:srgbClr val="FFFFFF"/>
                </a:solidFill>
                <a:latin typeface="HK Grotesk"/>
                <a:ea typeface="HK Grotesk"/>
                <a:cs typeface="HK Grotesk"/>
                <a:sym typeface="HK Grotesk"/>
              </a:endParaRPr>
            </a:p>
            <a:p>
              <a:pPr algn="l">
                <a:lnSpc>
                  <a:spcPts val="4064"/>
                </a:lnSpc>
              </a:pPr>
              <a:endParaRPr lang="en-US" sz="3387">
                <a:solidFill>
                  <a:srgbClr val="FFFFFF"/>
                </a:solidFill>
                <a:latin typeface="HK Grotesk"/>
                <a:ea typeface="HK Grotesk"/>
                <a:cs typeface="HK Grotesk"/>
                <a:sym typeface="HK Grotesk"/>
              </a:endParaRPr>
            </a:p>
            <a:p>
              <a:pPr marL="0" lvl="0" indent="0" algn="l">
                <a:lnSpc>
                  <a:spcPts val="4064"/>
                </a:lnSpc>
              </a:pPr>
              <a:r>
                <a:rPr lang="en-US" sz="3387">
                  <a:solidFill>
                    <a:srgbClr val="FFFFFF"/>
                  </a:solidFill>
                  <a:latin typeface="HK Grotesk"/>
                  <a:ea typeface="HK Grotesk"/>
                  <a:cs typeface="HK Grotesk"/>
                  <a:sym typeface="HK Grotesk"/>
                </a:rPr>
                <a:t>Other EP and BC courses can be tagged with a Civic Exploration attribute indicates that there will be a civics ‘flavor’ to the course, but does not fulfill the Civic Institutions requirement. </a:t>
              </a:r>
              <a:r>
                <a:rPr lang="en-US" sz="3387" i="1">
                  <a:solidFill>
                    <a:srgbClr val="FFFFFF"/>
                  </a:solidFill>
                  <a:latin typeface="HK Grotesk Italics"/>
                  <a:ea typeface="HK Grotesk Italics"/>
                  <a:cs typeface="HK Grotesk Italics"/>
                  <a:sym typeface="HK Grotesk Italics"/>
                </a:rPr>
                <a:t>Attributes are not visible to students but are required of all Gen Ed courses.</a:t>
              </a:r>
            </a:p>
          </p:txBody>
        </p:sp>
      </p:grpSp>
      <p:sp>
        <p:nvSpPr>
          <p:cNvPr id="5" name="Freeform 5"/>
          <p:cNvSpPr/>
          <p:nvPr/>
        </p:nvSpPr>
        <p:spPr>
          <a:xfrm rot="-1268288">
            <a:off x="14134560" y="4583587"/>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1268288">
            <a:off x="-5263690" y="-5040215"/>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20040"/>
            <a:ext cx="18288000" cy="9646920"/>
          </a:xfrm>
          <a:custGeom>
            <a:avLst/>
            <a:gdLst/>
            <a:ahLst/>
            <a:cxnLst/>
            <a:rect l="l" t="t" r="r" b="b"/>
            <a:pathLst>
              <a:path w="18288000" h="9646920">
                <a:moveTo>
                  <a:pt x="0" y="0"/>
                </a:moveTo>
                <a:lnTo>
                  <a:pt x="18288000" y="0"/>
                </a:lnTo>
                <a:lnTo>
                  <a:pt x="18288000" y="9646920"/>
                </a:lnTo>
                <a:lnTo>
                  <a:pt x="0" y="964692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E1B32"/>
        </a:solidFill>
        <a:effectLst/>
      </p:bgPr>
    </p:bg>
    <p:spTree>
      <p:nvGrpSpPr>
        <p:cNvPr id="1" name=""/>
        <p:cNvGrpSpPr/>
        <p:nvPr/>
      </p:nvGrpSpPr>
      <p:grpSpPr>
        <a:xfrm>
          <a:off x="0" y="0"/>
          <a:ext cx="0" cy="0"/>
          <a:chOff x="0" y="0"/>
          <a:chExt cx="0" cy="0"/>
        </a:xfrm>
      </p:grpSpPr>
      <p:grpSp>
        <p:nvGrpSpPr>
          <p:cNvPr id="2" name="Group 2"/>
          <p:cNvGrpSpPr/>
          <p:nvPr/>
        </p:nvGrpSpPr>
        <p:grpSpPr>
          <a:xfrm>
            <a:off x="2584321" y="2548431"/>
            <a:ext cx="13387863" cy="4593622"/>
            <a:chOff x="0" y="0"/>
            <a:chExt cx="17850484" cy="6124830"/>
          </a:xfrm>
        </p:grpSpPr>
        <p:sp>
          <p:nvSpPr>
            <p:cNvPr id="3" name="TextBox 3"/>
            <p:cNvSpPr txBox="1"/>
            <p:nvPr/>
          </p:nvSpPr>
          <p:spPr>
            <a:xfrm>
              <a:off x="0" y="180975"/>
              <a:ext cx="17850484" cy="1833249"/>
            </a:xfrm>
            <a:prstGeom prst="rect">
              <a:avLst/>
            </a:prstGeom>
          </p:spPr>
          <p:txBody>
            <a:bodyPr lIns="0" tIns="0" rIns="0" bIns="0" rtlCol="0" anchor="t">
              <a:spAutoFit/>
            </a:bodyPr>
            <a:lstStyle/>
            <a:p>
              <a:pPr marL="0" lvl="0" indent="0" algn="l">
                <a:lnSpc>
                  <a:spcPts val="9936"/>
                </a:lnSpc>
              </a:pPr>
              <a:r>
                <a:rPr lang="en-US" sz="9936">
                  <a:solidFill>
                    <a:srgbClr val="FFFFFF"/>
                  </a:solidFill>
                  <a:latin typeface="Gilda Display"/>
                  <a:ea typeface="Gilda Display"/>
                  <a:cs typeface="Gilda Display"/>
                  <a:sym typeface="Gilda Display"/>
                </a:rPr>
                <a:t>Building Connections</a:t>
              </a:r>
            </a:p>
          </p:txBody>
        </p:sp>
        <p:sp>
          <p:nvSpPr>
            <p:cNvPr id="4" name="TextBox 4"/>
            <p:cNvSpPr txBox="1"/>
            <p:nvPr/>
          </p:nvSpPr>
          <p:spPr>
            <a:xfrm>
              <a:off x="0" y="2695830"/>
              <a:ext cx="17850484" cy="3429000"/>
            </a:xfrm>
            <a:prstGeom prst="rect">
              <a:avLst/>
            </a:prstGeom>
          </p:spPr>
          <p:txBody>
            <a:bodyPr lIns="0" tIns="0" rIns="0" bIns="0" rtlCol="0" anchor="t">
              <a:spAutoFit/>
            </a:bodyPr>
            <a:lstStyle/>
            <a:p>
              <a:pPr algn="l">
                <a:lnSpc>
                  <a:spcPts val="4064"/>
                </a:lnSpc>
              </a:pPr>
              <a:r>
                <a:rPr lang="en-US" sz="3387">
                  <a:solidFill>
                    <a:srgbClr val="FFFFFF"/>
                  </a:solidFill>
                  <a:latin typeface="HK Grotesk"/>
                  <a:ea typeface="HK Grotesk"/>
                  <a:cs typeface="HK Grotesk"/>
                  <a:sym typeface="HK Grotesk"/>
                </a:rPr>
                <a:t>For students admitted Fall 2026 or later, they are required to complete 2 Building Connections courses (6 units). </a:t>
              </a:r>
            </a:p>
            <a:p>
              <a:pPr algn="l">
                <a:lnSpc>
                  <a:spcPts val="4064"/>
                </a:lnSpc>
              </a:pPr>
              <a:endParaRPr lang="en-US" sz="3387">
                <a:solidFill>
                  <a:srgbClr val="FFFFFF"/>
                </a:solidFill>
                <a:latin typeface="HK Grotesk"/>
                <a:ea typeface="HK Grotesk"/>
                <a:cs typeface="HK Grotesk"/>
                <a:sym typeface="HK Grotesk"/>
              </a:endParaRPr>
            </a:p>
            <a:p>
              <a:pPr marL="0" lvl="0" indent="0" algn="l">
                <a:lnSpc>
                  <a:spcPts val="4064"/>
                </a:lnSpc>
              </a:pPr>
              <a:r>
                <a:rPr lang="en-US" sz="3387">
                  <a:solidFill>
                    <a:srgbClr val="FFFFFF"/>
                  </a:solidFill>
                  <a:latin typeface="HK Grotesk"/>
                  <a:ea typeface="HK Grotesk"/>
                  <a:cs typeface="HK Grotesk"/>
                  <a:sym typeface="HK Grotesk"/>
                </a:rPr>
                <a:t>The overall 32 unit requirement for General Education is consistent with the addition of Civic Institutions. </a:t>
              </a:r>
            </a:p>
          </p:txBody>
        </p:sp>
      </p:grpSp>
      <p:sp>
        <p:nvSpPr>
          <p:cNvPr id="5" name="Freeform 5"/>
          <p:cNvSpPr/>
          <p:nvPr/>
        </p:nvSpPr>
        <p:spPr>
          <a:xfrm rot="-1268288">
            <a:off x="14134560" y="4583587"/>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1268288">
            <a:off x="-5263690" y="-5040215"/>
            <a:ext cx="10936025" cy="10299747"/>
          </a:xfrm>
          <a:custGeom>
            <a:avLst/>
            <a:gdLst/>
            <a:ahLst/>
            <a:cxnLst/>
            <a:rect l="l" t="t" r="r" b="b"/>
            <a:pathLst>
              <a:path w="10936025" h="10299747">
                <a:moveTo>
                  <a:pt x="0" y="0"/>
                </a:moveTo>
                <a:lnTo>
                  <a:pt x="10936025" y="0"/>
                </a:lnTo>
                <a:lnTo>
                  <a:pt x="10936025" y="10299747"/>
                </a:lnTo>
                <a:lnTo>
                  <a:pt x="0" y="1029974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3126</Words>
  <Application>Microsoft Office PowerPoint</Application>
  <PresentationFormat>Custom</PresentationFormat>
  <Paragraphs>359</Paragraphs>
  <Slides>42</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RoxboroughCF Bold</vt:lpstr>
      <vt:lpstr>Calibri</vt:lpstr>
      <vt:lpstr>Arial</vt:lpstr>
      <vt:lpstr>HK Grotesk Light</vt:lpstr>
      <vt:lpstr>Telegraf 2</vt:lpstr>
      <vt:lpstr>Telegraf 1 Bold</vt:lpstr>
      <vt:lpstr>HK Grotesk Italics</vt:lpstr>
      <vt:lpstr>HK Grotesk Bold</vt:lpstr>
      <vt:lpstr>HK Grotesk</vt:lpstr>
      <vt:lpstr>Gilda Display</vt:lpstr>
      <vt:lpstr>Telegraf 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Education Policy: Civics Feb 26</dc:title>
  <dc:creator>Hanson, Stephanie N - (shanson)</dc:creator>
  <dc:description>Presentation - General Education Policy: An Overview</dc:description>
  <cp:lastModifiedBy>Hanson, Stephanie N - (shanson)</cp:lastModifiedBy>
  <cp:revision>1</cp:revision>
  <dcterms:created xsi:type="dcterms:W3CDTF">2006-08-16T00:00:00Z</dcterms:created>
  <dcterms:modified xsi:type="dcterms:W3CDTF">2026-02-19T22:49:31Z</dcterms:modified>
  <dc:identifier>DAG_jKlPlZQ</dc:identifier>
</cp:coreProperties>
</file>