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047" r:id="rId2"/>
    <p:sldId id="5825" r:id="rId3"/>
    <p:sldId id="5823" r:id="rId4"/>
    <p:sldId id="5826" r:id="rId5"/>
    <p:sldId id="5828" r:id="rId6"/>
    <p:sldId id="5827" r:id="rId7"/>
    <p:sldId id="5829" r:id="rId8"/>
    <p:sldId id="5830" r:id="rId9"/>
    <p:sldId id="5832" r:id="rId10"/>
    <p:sldId id="5831" r:id="rId11"/>
    <p:sldId id="5833" r:id="rId12"/>
    <p:sldId id="5834" r:id="rId13"/>
    <p:sldId id="5835" r:id="rId14"/>
    <p:sldId id="5836" r:id="rId15"/>
    <p:sldId id="5048" r:id="rId16"/>
    <p:sldId id="5052" r:id="rId17"/>
    <p:sldId id="5837" r:id="rId18"/>
    <p:sldId id="5838"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F95"/>
    <a:srgbClr val="0C2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F4B1C-8A6B-BA44-BA5C-E0AF4AD0CAE2}" type="doc">
      <dgm:prSet loTypeId="urn:microsoft.com/office/officeart/2005/8/layout/hChevron3" loCatId="" qsTypeId="urn:microsoft.com/office/officeart/2005/8/quickstyle/simple1" qsCatId="simple" csTypeId="urn:microsoft.com/office/officeart/2005/8/colors/accent1_2" csCatId="accent1" phldr="1"/>
      <dgm:spPr/>
    </dgm:pt>
    <dgm:pt modelId="{ACCB71C1-0148-1642-A4AA-82259AC5F186}">
      <dgm:prSet phldrT="[Text]"/>
      <dgm:spPr>
        <a:solidFill>
          <a:srgbClr val="002060"/>
        </a:solidFill>
      </dgm:spPr>
      <dgm:t>
        <a:bodyPr/>
        <a:lstStyle/>
        <a:p>
          <a:r>
            <a:rPr lang="en-US" dirty="0"/>
            <a:t>March</a:t>
          </a:r>
        </a:p>
      </dgm:t>
    </dgm:pt>
    <dgm:pt modelId="{FC995CCF-5B26-5F42-BE00-527431E6138C}" type="parTrans" cxnId="{2ADE29CE-3B4A-3545-84F9-7B08681F85A8}">
      <dgm:prSet/>
      <dgm:spPr/>
      <dgm:t>
        <a:bodyPr/>
        <a:lstStyle/>
        <a:p>
          <a:endParaRPr lang="en-US"/>
        </a:p>
      </dgm:t>
    </dgm:pt>
    <dgm:pt modelId="{8EFA5D21-8BAF-FF45-B59D-0C1A4CB84BF1}" type="sibTrans" cxnId="{2ADE29CE-3B4A-3545-84F9-7B08681F85A8}">
      <dgm:prSet/>
      <dgm:spPr/>
      <dgm:t>
        <a:bodyPr/>
        <a:lstStyle/>
        <a:p>
          <a:endParaRPr lang="en-US"/>
        </a:p>
      </dgm:t>
    </dgm:pt>
    <dgm:pt modelId="{BF53CA9F-068E-0043-9B02-6ADACF4B7373}">
      <dgm:prSet phldrT="[Text]"/>
      <dgm:spPr>
        <a:solidFill>
          <a:srgbClr val="002060"/>
        </a:solidFill>
      </dgm:spPr>
      <dgm:t>
        <a:bodyPr/>
        <a:lstStyle/>
        <a:p>
          <a:r>
            <a:rPr lang="en-US" dirty="0"/>
            <a:t>May</a:t>
          </a:r>
        </a:p>
      </dgm:t>
    </dgm:pt>
    <dgm:pt modelId="{CDF119A9-078B-8A4E-A8A7-1E4E30B0A621}" type="parTrans" cxnId="{24900088-8E9B-8F4B-B226-081F7E6C8884}">
      <dgm:prSet/>
      <dgm:spPr/>
      <dgm:t>
        <a:bodyPr/>
        <a:lstStyle/>
        <a:p>
          <a:endParaRPr lang="en-US"/>
        </a:p>
      </dgm:t>
    </dgm:pt>
    <dgm:pt modelId="{05CAD532-9BA7-4F48-AA44-8C2D6D2A0690}" type="sibTrans" cxnId="{24900088-8E9B-8F4B-B226-081F7E6C8884}">
      <dgm:prSet/>
      <dgm:spPr/>
      <dgm:t>
        <a:bodyPr/>
        <a:lstStyle/>
        <a:p>
          <a:endParaRPr lang="en-US"/>
        </a:p>
      </dgm:t>
    </dgm:pt>
    <dgm:pt modelId="{8F673640-7CD1-6649-970F-86EF37359B78}">
      <dgm:prSet phldrT="[Text]"/>
      <dgm:spPr>
        <a:solidFill>
          <a:srgbClr val="002060"/>
        </a:solidFill>
      </dgm:spPr>
      <dgm:t>
        <a:bodyPr/>
        <a:lstStyle/>
        <a:p>
          <a:pPr algn="ctr"/>
          <a:r>
            <a:rPr lang="en-US" dirty="0"/>
            <a:t>April</a:t>
          </a:r>
        </a:p>
      </dgm:t>
    </dgm:pt>
    <dgm:pt modelId="{AA380A43-2DE4-3D42-95A8-F5D910C2167A}" type="parTrans" cxnId="{58FD7E47-7891-2C4C-B6D3-B3438619792F}">
      <dgm:prSet/>
      <dgm:spPr/>
      <dgm:t>
        <a:bodyPr/>
        <a:lstStyle/>
        <a:p>
          <a:endParaRPr lang="en-US"/>
        </a:p>
      </dgm:t>
    </dgm:pt>
    <dgm:pt modelId="{83C32116-5BE8-6F46-9629-2FFE719A60AE}" type="sibTrans" cxnId="{58FD7E47-7891-2C4C-B6D3-B3438619792F}">
      <dgm:prSet/>
      <dgm:spPr/>
      <dgm:t>
        <a:bodyPr/>
        <a:lstStyle/>
        <a:p>
          <a:endParaRPr lang="en-US"/>
        </a:p>
      </dgm:t>
    </dgm:pt>
    <dgm:pt modelId="{7B483C57-D872-5B48-9513-DE8AA5543E2B}" type="pres">
      <dgm:prSet presAssocID="{535F4B1C-8A6B-BA44-BA5C-E0AF4AD0CAE2}" presName="Name0" presStyleCnt="0">
        <dgm:presLayoutVars>
          <dgm:dir/>
          <dgm:resizeHandles val="exact"/>
        </dgm:presLayoutVars>
      </dgm:prSet>
      <dgm:spPr/>
    </dgm:pt>
    <dgm:pt modelId="{593A0D0B-5AD8-6348-A882-498643968BFA}" type="pres">
      <dgm:prSet presAssocID="{ACCB71C1-0148-1642-A4AA-82259AC5F186}" presName="parTxOnly" presStyleLbl="node1" presStyleIdx="0" presStyleCnt="3">
        <dgm:presLayoutVars>
          <dgm:bulletEnabled val="1"/>
        </dgm:presLayoutVars>
      </dgm:prSet>
      <dgm:spPr/>
    </dgm:pt>
    <dgm:pt modelId="{3267E8A0-B0BB-F045-BD81-B5F1824AE203}" type="pres">
      <dgm:prSet presAssocID="{8EFA5D21-8BAF-FF45-B59D-0C1A4CB84BF1}" presName="parSpace" presStyleCnt="0"/>
      <dgm:spPr/>
    </dgm:pt>
    <dgm:pt modelId="{4A09424F-5CE1-B144-A766-7A1CA5231D32}" type="pres">
      <dgm:prSet presAssocID="{8F673640-7CD1-6649-970F-86EF37359B78}" presName="parTxOnly" presStyleLbl="node1" presStyleIdx="1" presStyleCnt="3">
        <dgm:presLayoutVars>
          <dgm:bulletEnabled val="1"/>
        </dgm:presLayoutVars>
      </dgm:prSet>
      <dgm:spPr/>
    </dgm:pt>
    <dgm:pt modelId="{DDECB0EF-ACE0-944E-94C9-EBED63CDBD7D}" type="pres">
      <dgm:prSet presAssocID="{83C32116-5BE8-6F46-9629-2FFE719A60AE}" presName="parSpace" presStyleCnt="0"/>
      <dgm:spPr/>
    </dgm:pt>
    <dgm:pt modelId="{529D4519-E051-E940-8BB2-33B83B50E97B}" type="pres">
      <dgm:prSet presAssocID="{BF53CA9F-068E-0043-9B02-6ADACF4B7373}" presName="parTxOnly" presStyleLbl="node1" presStyleIdx="2" presStyleCnt="3">
        <dgm:presLayoutVars>
          <dgm:bulletEnabled val="1"/>
        </dgm:presLayoutVars>
      </dgm:prSet>
      <dgm:spPr/>
    </dgm:pt>
  </dgm:ptLst>
  <dgm:cxnLst>
    <dgm:cxn modelId="{0B3FF426-891A-3746-AFAB-1FDC61CF79F2}" type="presOf" srcId="{BF53CA9F-068E-0043-9B02-6ADACF4B7373}" destId="{529D4519-E051-E940-8BB2-33B83B50E97B}" srcOrd="0" destOrd="0" presId="urn:microsoft.com/office/officeart/2005/8/layout/hChevron3"/>
    <dgm:cxn modelId="{436AA839-2F6A-2741-9612-9F53F12A6600}" type="presOf" srcId="{ACCB71C1-0148-1642-A4AA-82259AC5F186}" destId="{593A0D0B-5AD8-6348-A882-498643968BFA}" srcOrd="0" destOrd="0" presId="urn:microsoft.com/office/officeart/2005/8/layout/hChevron3"/>
    <dgm:cxn modelId="{E6AE5F61-AA51-A749-8DC8-91FA76E05188}" type="presOf" srcId="{535F4B1C-8A6B-BA44-BA5C-E0AF4AD0CAE2}" destId="{7B483C57-D872-5B48-9513-DE8AA5543E2B}" srcOrd="0" destOrd="0" presId="urn:microsoft.com/office/officeart/2005/8/layout/hChevron3"/>
    <dgm:cxn modelId="{58FD7E47-7891-2C4C-B6D3-B3438619792F}" srcId="{535F4B1C-8A6B-BA44-BA5C-E0AF4AD0CAE2}" destId="{8F673640-7CD1-6649-970F-86EF37359B78}" srcOrd="1" destOrd="0" parTransId="{AA380A43-2DE4-3D42-95A8-F5D910C2167A}" sibTransId="{83C32116-5BE8-6F46-9629-2FFE719A60AE}"/>
    <dgm:cxn modelId="{F3594283-C965-4F45-8B47-60DAFB40BFD1}" type="presOf" srcId="{8F673640-7CD1-6649-970F-86EF37359B78}" destId="{4A09424F-5CE1-B144-A766-7A1CA5231D32}" srcOrd="0" destOrd="0" presId="urn:microsoft.com/office/officeart/2005/8/layout/hChevron3"/>
    <dgm:cxn modelId="{24900088-8E9B-8F4B-B226-081F7E6C8884}" srcId="{535F4B1C-8A6B-BA44-BA5C-E0AF4AD0CAE2}" destId="{BF53CA9F-068E-0043-9B02-6ADACF4B7373}" srcOrd="2" destOrd="0" parTransId="{CDF119A9-078B-8A4E-A8A7-1E4E30B0A621}" sibTransId="{05CAD532-9BA7-4F48-AA44-8C2D6D2A0690}"/>
    <dgm:cxn modelId="{2ADE29CE-3B4A-3545-84F9-7B08681F85A8}" srcId="{535F4B1C-8A6B-BA44-BA5C-E0AF4AD0CAE2}" destId="{ACCB71C1-0148-1642-A4AA-82259AC5F186}" srcOrd="0" destOrd="0" parTransId="{FC995CCF-5B26-5F42-BE00-527431E6138C}" sibTransId="{8EFA5D21-8BAF-FF45-B59D-0C1A4CB84BF1}"/>
    <dgm:cxn modelId="{69285B19-74A2-1F47-B105-F99A8248F2E5}" type="presParOf" srcId="{7B483C57-D872-5B48-9513-DE8AA5543E2B}" destId="{593A0D0B-5AD8-6348-A882-498643968BFA}" srcOrd="0" destOrd="0" presId="urn:microsoft.com/office/officeart/2005/8/layout/hChevron3"/>
    <dgm:cxn modelId="{79BAF618-4F04-2946-A310-7C1F12156A13}" type="presParOf" srcId="{7B483C57-D872-5B48-9513-DE8AA5543E2B}" destId="{3267E8A0-B0BB-F045-BD81-B5F1824AE203}" srcOrd="1" destOrd="0" presId="urn:microsoft.com/office/officeart/2005/8/layout/hChevron3"/>
    <dgm:cxn modelId="{D8AACAFD-1D20-2C47-AB1F-D922537AFB65}" type="presParOf" srcId="{7B483C57-D872-5B48-9513-DE8AA5543E2B}" destId="{4A09424F-5CE1-B144-A766-7A1CA5231D32}" srcOrd="2" destOrd="0" presId="urn:microsoft.com/office/officeart/2005/8/layout/hChevron3"/>
    <dgm:cxn modelId="{C0FFD380-2703-844D-B754-D946953EA84A}" type="presParOf" srcId="{7B483C57-D872-5B48-9513-DE8AA5543E2B}" destId="{DDECB0EF-ACE0-944E-94C9-EBED63CDBD7D}" srcOrd="3" destOrd="0" presId="urn:microsoft.com/office/officeart/2005/8/layout/hChevron3"/>
    <dgm:cxn modelId="{F523A3FD-ACEB-874E-A82D-415739F2C190}" type="presParOf" srcId="{7B483C57-D872-5B48-9513-DE8AA5543E2B}" destId="{529D4519-E051-E940-8BB2-33B83B50E97B}" srcOrd="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A0D0B-5AD8-6348-A882-498643968BFA}">
      <dsp:nvSpPr>
        <dsp:cNvPr id="0" name=""/>
        <dsp:cNvSpPr/>
      </dsp:nvSpPr>
      <dsp:spPr>
        <a:xfrm>
          <a:off x="4799" y="0"/>
          <a:ext cx="4196764" cy="537548"/>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March</a:t>
          </a:r>
        </a:p>
      </dsp:txBody>
      <dsp:txXfrm>
        <a:off x="4799" y="0"/>
        <a:ext cx="4062377" cy="537548"/>
      </dsp:txXfrm>
    </dsp:sp>
    <dsp:sp modelId="{4A09424F-5CE1-B144-A766-7A1CA5231D32}">
      <dsp:nvSpPr>
        <dsp:cNvPr id="0" name=""/>
        <dsp:cNvSpPr/>
      </dsp:nvSpPr>
      <dsp:spPr>
        <a:xfrm>
          <a:off x="3362210" y="0"/>
          <a:ext cx="4196764" cy="53754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April</a:t>
          </a:r>
        </a:p>
      </dsp:txBody>
      <dsp:txXfrm>
        <a:off x="3630984" y="0"/>
        <a:ext cx="3659216" cy="537548"/>
      </dsp:txXfrm>
    </dsp:sp>
    <dsp:sp modelId="{529D4519-E051-E940-8BB2-33B83B50E97B}">
      <dsp:nvSpPr>
        <dsp:cNvPr id="0" name=""/>
        <dsp:cNvSpPr/>
      </dsp:nvSpPr>
      <dsp:spPr>
        <a:xfrm>
          <a:off x="6719622" y="0"/>
          <a:ext cx="4196764" cy="537548"/>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May</a:t>
          </a:r>
        </a:p>
      </dsp:txBody>
      <dsp:txXfrm>
        <a:off x="6988396" y="0"/>
        <a:ext cx="3659216" cy="53754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62043-6555-4A2A-AF94-12FCC9B13D99}" type="datetimeFigureOut">
              <a:rPr lang="en-US" smtClean="0"/>
              <a:t>5/22/2020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6CE02-34BC-4414-ABC3-6253C511D0F2}" type="slidenum">
              <a:rPr lang="en-US" smtClean="0"/>
              <a:t>‹#›</a:t>
            </a:fld>
            <a:endParaRPr lang="en-US"/>
          </a:p>
        </p:txBody>
      </p:sp>
    </p:spTree>
    <p:extLst>
      <p:ext uri="{BB962C8B-B14F-4D97-AF65-F5344CB8AC3E}">
        <p14:creationId xmlns:p14="http://schemas.microsoft.com/office/powerpoint/2010/main" val="33617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1DD33-2A06-9443-920E-9A8794B89243}" type="slidenum">
              <a:rPr lang="en-US" smtClean="0"/>
              <a:t>1</a:t>
            </a:fld>
            <a:endParaRPr lang="en-US"/>
          </a:p>
        </p:txBody>
      </p:sp>
    </p:spTree>
    <p:extLst>
      <p:ext uri="{BB962C8B-B14F-4D97-AF65-F5344CB8AC3E}">
        <p14:creationId xmlns:p14="http://schemas.microsoft.com/office/powerpoint/2010/main" val="335312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4F51-C1AF-4A2B-8926-94201A4DD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BEABB8-654A-4580-9E74-8608BCDE0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672256-EFDE-4F14-874D-A85C0DF7E694}"/>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5" name="Footer Placeholder 4">
            <a:extLst>
              <a:ext uri="{FF2B5EF4-FFF2-40B4-BE49-F238E27FC236}">
                <a16:creationId xmlns:a16="http://schemas.microsoft.com/office/drawing/2014/main" id="{8404465E-09F9-4D86-83E4-E3CF6D0CF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89525-67BB-445D-A92B-78C5E8BCB4E3}"/>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85106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D164-8FB3-487B-81E7-E2A40953A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A5FA02-C9C0-442C-98AA-69F35D34FE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507E2-A2B7-4E81-9A8F-3428E587E0CF}"/>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5" name="Footer Placeholder 4">
            <a:extLst>
              <a:ext uri="{FF2B5EF4-FFF2-40B4-BE49-F238E27FC236}">
                <a16:creationId xmlns:a16="http://schemas.microsoft.com/office/drawing/2014/main" id="{087A3D47-E43C-481A-8006-590A92AF1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92A76-62D4-4407-B260-0B3CC4767AD1}"/>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108513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3FD64-E931-44A7-B02C-A8E7DD39C1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AE9C8-8834-45D3-BCCE-D65D82269F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81C51-93A7-4605-884F-F74CB756B266}"/>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5" name="Footer Placeholder 4">
            <a:extLst>
              <a:ext uri="{FF2B5EF4-FFF2-40B4-BE49-F238E27FC236}">
                <a16:creationId xmlns:a16="http://schemas.microsoft.com/office/drawing/2014/main" id="{A5AA55D6-4F0B-4269-B95E-6D785D163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04C62-0634-4C88-9549-52F136498ACA}"/>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220399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4536-5263-44ED-BB81-A71F592DE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80FB3-E194-435A-BEAF-8CDDF65673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9C958-AB06-4D63-ABFA-E267625E2748}"/>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5" name="Footer Placeholder 4">
            <a:extLst>
              <a:ext uri="{FF2B5EF4-FFF2-40B4-BE49-F238E27FC236}">
                <a16:creationId xmlns:a16="http://schemas.microsoft.com/office/drawing/2014/main" id="{4B820CCD-07F2-40BB-958F-EC7D358FC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38975-D321-47E2-81A0-5A90A7E371E5}"/>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138752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EBC6-6104-4A58-B4ED-959AA7570F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3C7212-669B-49A0-91BE-1B6126E24D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EE2679-7D37-4D62-882D-C9B0BD0ABDE4}"/>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5" name="Footer Placeholder 4">
            <a:extLst>
              <a:ext uri="{FF2B5EF4-FFF2-40B4-BE49-F238E27FC236}">
                <a16:creationId xmlns:a16="http://schemas.microsoft.com/office/drawing/2014/main" id="{7E5B8875-CB07-4051-BB63-CB766686E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D173F-EB88-47B1-AF16-EDC13D018A8A}"/>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405594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4360-B32B-4020-8108-DCEC933AD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ACDD7-44F4-41FB-A749-B14DB9ACDA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11416-F5C6-42FE-B0AA-7AC9722DF7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218E94-0D88-4C07-8AE0-CEBE800C65CA}"/>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6" name="Footer Placeholder 5">
            <a:extLst>
              <a:ext uri="{FF2B5EF4-FFF2-40B4-BE49-F238E27FC236}">
                <a16:creationId xmlns:a16="http://schemas.microsoft.com/office/drawing/2014/main" id="{E5CB497C-FD19-494E-9500-CE09C3C4D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46E48-FB85-491B-BC19-57BE3DB08E8E}"/>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419718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C778-CD76-4E72-A250-3C300C4F73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F353C-56A6-431B-B8B1-831A31453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5279E7-DCB4-425F-B3B4-AD8AB0E42B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32BDB-02EB-4B72-B759-F89166FFC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DDEAFF-16AB-4B69-8B0B-392876026A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4C44D-7DF4-48C8-8E8E-55A4AA128D35}"/>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8" name="Footer Placeholder 7">
            <a:extLst>
              <a:ext uri="{FF2B5EF4-FFF2-40B4-BE49-F238E27FC236}">
                <a16:creationId xmlns:a16="http://schemas.microsoft.com/office/drawing/2014/main" id="{DE29D0D8-C1FA-4600-B664-CE004D0097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E4B26D-BC05-437A-9E97-C3E95CEDBBCD}"/>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5106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972E-6110-4E33-B940-93990CE0B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097118-584E-4233-8868-A19B747DE369}"/>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4" name="Footer Placeholder 3">
            <a:extLst>
              <a:ext uri="{FF2B5EF4-FFF2-40B4-BE49-F238E27FC236}">
                <a16:creationId xmlns:a16="http://schemas.microsoft.com/office/drawing/2014/main" id="{175BAAA2-3A82-45B0-8B7F-F6006707E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1729E-815B-4569-9CB2-9BC0432C2487}"/>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32002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99E245-8774-4DA2-AA08-30EB7738E9D8}"/>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3" name="Footer Placeholder 2">
            <a:extLst>
              <a:ext uri="{FF2B5EF4-FFF2-40B4-BE49-F238E27FC236}">
                <a16:creationId xmlns:a16="http://schemas.microsoft.com/office/drawing/2014/main" id="{E1C2EAF8-F424-49EF-A3B8-CB99254D07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AE847-D74F-4E5E-BDE5-4E88D371B5E1}"/>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127230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5007-D194-4059-96C1-572FEAC99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59FAAE-C6D5-4662-8565-2F30D46FB8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4B2100-7EEF-4E9B-9913-EA0855800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EC61E1-6AE1-440D-8096-622523EF8DAC}"/>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6" name="Footer Placeholder 5">
            <a:extLst>
              <a:ext uri="{FF2B5EF4-FFF2-40B4-BE49-F238E27FC236}">
                <a16:creationId xmlns:a16="http://schemas.microsoft.com/office/drawing/2014/main" id="{F79E6BFD-6093-4E04-AFF9-C88E8872E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B573E-872C-4B5C-9225-DDFDDCD58AC0}"/>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357738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9F78-0A04-4F46-A3D4-482E2F6E7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AC087-C22B-48F7-B70E-F6AA621BF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142B55-4DFD-45C5-9A6D-80A281D1A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CDF3DE-E4A5-475B-B55A-25E087E6BE04}"/>
              </a:ext>
            </a:extLst>
          </p:cNvPr>
          <p:cNvSpPr>
            <a:spLocks noGrp="1"/>
          </p:cNvSpPr>
          <p:nvPr>
            <p:ph type="dt" sz="half" idx="10"/>
          </p:nvPr>
        </p:nvSpPr>
        <p:spPr/>
        <p:txBody>
          <a:bodyPr/>
          <a:lstStyle/>
          <a:p>
            <a:fld id="{E6F3F5F1-DAB5-41C9-827F-C7249F834734}" type="datetimeFigureOut">
              <a:rPr lang="en-US" smtClean="0"/>
              <a:t>5/22/2020</a:t>
            </a:fld>
            <a:endParaRPr lang="en-US"/>
          </a:p>
        </p:txBody>
      </p:sp>
      <p:sp>
        <p:nvSpPr>
          <p:cNvPr id="6" name="Footer Placeholder 5">
            <a:extLst>
              <a:ext uri="{FF2B5EF4-FFF2-40B4-BE49-F238E27FC236}">
                <a16:creationId xmlns:a16="http://schemas.microsoft.com/office/drawing/2014/main" id="{50AB3221-FF5F-424E-84D1-940999103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113D2-EF2D-4BD1-8677-C1D11B187136}"/>
              </a:ext>
            </a:extLst>
          </p:cNvPr>
          <p:cNvSpPr>
            <a:spLocks noGrp="1"/>
          </p:cNvSpPr>
          <p:nvPr>
            <p:ph type="sldNum" sz="quarter" idx="12"/>
          </p:nvPr>
        </p:nvSpPr>
        <p:spPr/>
        <p:txBody>
          <a:bodyPr/>
          <a:lstStyle/>
          <a:p>
            <a:fld id="{A5ACE07E-5082-491D-9C72-F4A719641C6A}" type="slidenum">
              <a:rPr lang="en-US" smtClean="0"/>
              <a:t>‹#›</a:t>
            </a:fld>
            <a:endParaRPr lang="en-US"/>
          </a:p>
        </p:txBody>
      </p:sp>
    </p:spTree>
    <p:extLst>
      <p:ext uri="{BB962C8B-B14F-4D97-AF65-F5344CB8AC3E}">
        <p14:creationId xmlns:p14="http://schemas.microsoft.com/office/powerpoint/2010/main" val="290070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A99DF-373F-4ADF-9FA5-FD4FF8056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3AD950-772C-4B99-919E-73F0C0CAB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5DDC9-1D8F-4B9A-B9FF-FA9207E70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3F5F1-DAB5-41C9-827F-C7249F834734}" type="datetimeFigureOut">
              <a:rPr lang="en-US" smtClean="0"/>
              <a:t>5/22/2020</a:t>
            </a:fld>
            <a:endParaRPr lang="en-US"/>
          </a:p>
        </p:txBody>
      </p:sp>
      <p:sp>
        <p:nvSpPr>
          <p:cNvPr id="5" name="Footer Placeholder 4">
            <a:extLst>
              <a:ext uri="{FF2B5EF4-FFF2-40B4-BE49-F238E27FC236}">
                <a16:creationId xmlns:a16="http://schemas.microsoft.com/office/drawing/2014/main" id="{9711FBC6-2272-4810-BA46-9C9D120BC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37B6A4-2447-48C0-881B-6AF7793F4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E07E-5082-491D-9C72-F4A719641C6A}" type="slidenum">
              <a:rPr lang="en-US" smtClean="0"/>
              <a:t>‹#›</a:t>
            </a:fld>
            <a:endParaRPr lang="en-US"/>
          </a:p>
        </p:txBody>
      </p:sp>
    </p:spTree>
    <p:extLst>
      <p:ext uri="{BB962C8B-B14F-4D97-AF65-F5344CB8AC3E}">
        <p14:creationId xmlns:p14="http://schemas.microsoft.com/office/powerpoint/2010/main" val="27214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a-trellis.lightning.force.com/lightning/r/Dashboard/01Z2S000000Ar39UAC/view?queryScope=userFolders"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sv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DC79D-5543-2040-9B3E-3D421CF562D6}"/>
              </a:ext>
            </a:extLst>
          </p:cNvPr>
          <p:cNvSpPr/>
          <p:nvPr/>
        </p:nvSpPr>
        <p:spPr bwMode="auto">
          <a:xfrm>
            <a:off x="0" y="11576"/>
            <a:ext cx="12192000" cy="6858000"/>
          </a:xfrm>
          <a:prstGeom prst="rect">
            <a:avLst/>
          </a:prstGeom>
          <a:solidFill>
            <a:srgbClr val="E4E9EC"/>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5600">
              <a:solidFill>
                <a:srgbClr val="000000"/>
              </a:solidFill>
              <a:latin typeface="Gill Sans" charset="0"/>
              <a:ea typeface="ヒラギノ角ゴ ProN W3" charset="0"/>
              <a:cs typeface="ヒラギノ角ゴ ProN W3" charset="0"/>
              <a:sym typeface="Gill Sans" charset="0"/>
            </a:endParaRPr>
          </a:p>
        </p:txBody>
      </p:sp>
      <p:pic>
        <p:nvPicPr>
          <p:cNvPr id="20" name="Picture 19">
            <a:extLst>
              <a:ext uri="{FF2B5EF4-FFF2-40B4-BE49-F238E27FC236}">
                <a16:creationId xmlns:a16="http://schemas.microsoft.com/office/drawing/2014/main" id="{685FEE11-98C0-4565-BA5C-57356850477C}"/>
              </a:ext>
            </a:extLst>
          </p:cNvPr>
          <p:cNvPicPr>
            <a:picLocks noChangeAspect="1"/>
          </p:cNvPicPr>
          <p:nvPr/>
        </p:nvPicPr>
        <p:blipFill rotWithShape="1">
          <a:blip r:embed="rId3"/>
          <a:srcRect l="7682" t="9902" b="2794"/>
          <a:stretch/>
        </p:blipFill>
        <p:spPr>
          <a:xfrm>
            <a:off x="1" y="258399"/>
            <a:ext cx="8827008" cy="6602652"/>
          </a:xfrm>
          <a:prstGeom prst="rect">
            <a:avLst/>
          </a:prstGeom>
          <a:solidFill>
            <a:srgbClr val="007D84"/>
          </a:solidFill>
        </p:spPr>
      </p:pic>
      <p:pic>
        <p:nvPicPr>
          <p:cNvPr id="1028" name="Picture 4" descr="https://dl.boxcloud.com/api/2.0/internal_files/455186610952/versions/481686375352/representations/png_paged_2048x2048/content/1.png?access_token=1!6E-nkTkC1_8RCT8YbZetj6C_DPbJvC8ZY4VmQhuVWqWKbf26u0GmQCBViq9XkL8bk-uhTIz0I5mY1PakqdnE2_RlKT6eNlhuAhA6asNq8TOwSHy__UWV4gS-xLEY1zTLQrG6pV75QP9ADwkRaNqtzp8QbQtBrVjHnuaS1-tx0gb6dUQVmMMUCCNnVkdF7C1FiZPCGEAvobPMeriwVyE6GVcM_ePqvugCk_EM-VNsipM2AviNUsaZMx9GnR3jF9kzCx0hHhcOHak-HZypg_tcCOOcykDZHwhG_R5FfpP-HAqPlNffBxwbDLbEeOKkUCwxLb5uTAD-y11iy8bUJ8xEFRS8v3jI8ddi_EiUJOY3ZMWKGfh5FEIyrd3wNG2SLrLAjw8yWs0aTuc6AwaTCLEwK_HfLTYPhcpQBZPlrxTP_gpE1sux_XOgxhh1JZixCiiaclSAZzVdas5tbbGXInRp90ai2mpp0NoCg7zecQXSf88dh_wBCCDOHOdYjklyazUDtp71EXkGmTc2srzEAkTDffF4a4MQ8Y70BhYFInm3bSAJdMUi5eFtaOZ3Wjo5N8OiXQTwN6LpMh708jJqkLhu5umMZmKMmb90nspWL6n1fXlJtw7AVeGPTR4haHwTYGZlmR59xw..&amp;shared_link=https%3A%2F%2Farizona.app.box.com%2Fs%2F0eksmr50yz5fprsfloxk7a83uy9z7uyi&amp;box_client_name=box-content-preview&amp;box_client_version=2.19.1">
            <a:extLst>
              <a:ext uri="{FF2B5EF4-FFF2-40B4-BE49-F238E27FC236}">
                <a16:creationId xmlns:a16="http://schemas.microsoft.com/office/drawing/2014/main" id="{40A17F25-BB0F-45AF-A931-CE2216181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749" y="1619336"/>
            <a:ext cx="7712188" cy="15370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903C95F-8367-EA49-8823-CFA7D11C9E61}"/>
              </a:ext>
            </a:extLst>
          </p:cNvPr>
          <p:cNvSpPr>
            <a:spLocks noGrp="1"/>
          </p:cNvSpPr>
          <p:nvPr>
            <p:ph type="ctrTitle"/>
          </p:nvPr>
        </p:nvSpPr>
        <p:spPr>
          <a:xfrm>
            <a:off x="6300591" y="3440576"/>
            <a:ext cx="5066492" cy="871365"/>
          </a:xfrm>
        </p:spPr>
        <p:txBody>
          <a:bodyPr>
            <a:normAutofit/>
          </a:bodyPr>
          <a:lstStyle/>
          <a:p>
            <a:pPr algn="l"/>
            <a:r>
              <a:rPr lang="en-US" sz="2800" dirty="0">
                <a:solidFill>
                  <a:schemeClr val="accent1">
                    <a:lumMod val="50000"/>
                  </a:schemeClr>
                </a:solidFill>
              </a:rPr>
              <a:t>Monthly SME Network Meeting</a:t>
            </a:r>
            <a:br>
              <a:rPr lang="en-US" sz="2800" dirty="0">
                <a:solidFill>
                  <a:schemeClr val="accent1">
                    <a:lumMod val="50000"/>
                  </a:schemeClr>
                </a:solidFill>
              </a:rPr>
            </a:br>
            <a:r>
              <a:rPr lang="en-US" sz="2800" dirty="0">
                <a:solidFill>
                  <a:schemeClr val="accent1">
                    <a:lumMod val="50000"/>
                  </a:schemeClr>
                </a:solidFill>
              </a:rPr>
              <a:t>May 22</a:t>
            </a:r>
            <a:r>
              <a:rPr lang="en-US" sz="2800" baseline="30000" dirty="0">
                <a:solidFill>
                  <a:schemeClr val="accent1">
                    <a:lumMod val="50000"/>
                  </a:schemeClr>
                </a:solidFill>
              </a:rPr>
              <a:t>nd</a:t>
            </a:r>
            <a:r>
              <a:rPr lang="en-US" sz="2800" dirty="0">
                <a:solidFill>
                  <a:schemeClr val="accent1">
                    <a:lumMod val="50000"/>
                  </a:schemeClr>
                </a:solidFill>
              </a:rPr>
              <a:t>, 2020</a:t>
            </a:r>
          </a:p>
        </p:txBody>
      </p:sp>
    </p:spTree>
    <p:extLst>
      <p:ext uri="{BB962C8B-B14F-4D97-AF65-F5344CB8AC3E}">
        <p14:creationId xmlns:p14="http://schemas.microsoft.com/office/powerpoint/2010/main" val="371350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Ability to Send and Track Referrals</a:t>
            </a:r>
          </a:p>
        </p:txBody>
      </p:sp>
      <p:sp>
        <p:nvSpPr>
          <p:cNvPr id="7" name="TextBox 6">
            <a:extLst>
              <a:ext uri="{FF2B5EF4-FFF2-40B4-BE49-F238E27FC236}">
                <a16:creationId xmlns:a16="http://schemas.microsoft.com/office/drawing/2014/main" id="{C2087FD1-F115-4442-B65F-EE2D961704BA}"/>
              </a:ext>
            </a:extLst>
          </p:cNvPr>
          <p:cNvSpPr txBox="1"/>
          <p:nvPr/>
        </p:nvSpPr>
        <p:spPr>
          <a:xfrm>
            <a:off x="612395" y="1105082"/>
            <a:ext cx="4416803" cy="5632311"/>
          </a:xfrm>
          <a:prstGeom prst="rect">
            <a:avLst/>
          </a:prstGeom>
          <a:noFill/>
        </p:spPr>
        <p:txBody>
          <a:bodyPr wrap="square" rtlCol="0">
            <a:spAutoFit/>
          </a:bodyPr>
          <a:lstStyle/>
          <a:p>
            <a:r>
              <a:rPr lang="en-US" b="1" dirty="0">
                <a:solidFill>
                  <a:srgbClr val="248F95"/>
                </a:solidFill>
              </a:rPr>
              <a:t>Steps to Create a Referral</a:t>
            </a:r>
          </a:p>
          <a:p>
            <a:endParaRPr lang="en-US" dirty="0"/>
          </a:p>
          <a:p>
            <a:pPr marL="342900" indent="-342900">
              <a:buFont typeface="+mj-lt"/>
              <a:buAutoNum type="arabicPeriod"/>
            </a:pPr>
            <a:r>
              <a:rPr lang="en-US" dirty="0"/>
              <a:t>Check the “Create Referral” box on the first page of the New Case Detail process </a:t>
            </a:r>
            <a:r>
              <a:rPr lang="en-US" sz="1100" dirty="0"/>
              <a:t>(on previous screen)</a:t>
            </a:r>
            <a:br>
              <a:rPr lang="en-US" dirty="0"/>
            </a:br>
            <a:endParaRPr lang="en-US" dirty="0"/>
          </a:p>
          <a:p>
            <a:pPr marL="342900" indent="-342900">
              <a:buFont typeface="+mj-lt"/>
              <a:buAutoNum type="arabicPeriod"/>
            </a:pPr>
            <a:r>
              <a:rPr lang="en-US" dirty="0"/>
              <a:t>Select your organization in the “Referred From” field and the organization you are referring the student to in the “Referred To” field</a:t>
            </a:r>
            <a:br>
              <a:rPr lang="en-US" dirty="0"/>
            </a:br>
            <a:endParaRPr lang="en-US" dirty="0"/>
          </a:p>
          <a:p>
            <a:pPr marL="342900" indent="-342900">
              <a:buFont typeface="+mj-lt"/>
              <a:buAutoNum type="arabicPeriod"/>
            </a:pPr>
            <a:r>
              <a:rPr lang="en-US" dirty="0"/>
              <a:t>In the text area, enter the information you would like to send to the student. </a:t>
            </a:r>
            <a:br>
              <a:rPr lang="en-US" dirty="0"/>
            </a:br>
            <a:endParaRPr lang="en-US" dirty="0"/>
          </a:p>
          <a:p>
            <a:r>
              <a:rPr lang="en-US" dirty="0"/>
              <a:t>IMPORTANT:</a:t>
            </a:r>
          </a:p>
          <a:p>
            <a:pPr marL="285750" indent="-285750">
              <a:buFont typeface="Arial" panose="020B0604020202020204" pitchFamily="34" charset="0"/>
              <a:buChar char="•"/>
            </a:pPr>
            <a:r>
              <a:rPr lang="en-US" dirty="0"/>
              <a:t>There is no need to address the student in the text box. The system does that automatically.</a:t>
            </a:r>
          </a:p>
          <a:p>
            <a:pPr marL="285750" indent="-285750">
              <a:buFont typeface="Arial" panose="020B0604020202020204" pitchFamily="34" charset="0"/>
              <a:buChar char="•"/>
            </a:pPr>
            <a:r>
              <a:rPr lang="en-US" dirty="0">
                <a:solidFill>
                  <a:srgbClr val="C00000"/>
                </a:solidFill>
              </a:rPr>
              <a:t>Anything entered in the text box is </a:t>
            </a:r>
            <a:r>
              <a:rPr lang="en-US" b="1" dirty="0">
                <a:solidFill>
                  <a:srgbClr val="C00000"/>
                </a:solidFill>
              </a:rPr>
              <a:t>sent to the student.</a:t>
            </a:r>
          </a:p>
        </p:txBody>
      </p:sp>
      <p:sp>
        <p:nvSpPr>
          <p:cNvPr id="16" name="TextBox 15">
            <a:extLst>
              <a:ext uri="{FF2B5EF4-FFF2-40B4-BE49-F238E27FC236}">
                <a16:creationId xmlns:a16="http://schemas.microsoft.com/office/drawing/2014/main" id="{79974F5F-C7A4-455C-A1CF-28DECB1E103F}"/>
              </a:ext>
            </a:extLst>
          </p:cNvPr>
          <p:cNvSpPr txBox="1"/>
          <p:nvPr/>
        </p:nvSpPr>
        <p:spPr>
          <a:xfrm>
            <a:off x="5835909" y="6052537"/>
            <a:ext cx="4951730" cy="600164"/>
          </a:xfrm>
          <a:prstGeom prst="rect">
            <a:avLst/>
          </a:prstGeom>
          <a:noFill/>
        </p:spPr>
        <p:txBody>
          <a:bodyPr wrap="square" rtlCol="0">
            <a:spAutoFit/>
          </a:bodyPr>
          <a:lstStyle/>
          <a:p>
            <a:r>
              <a:rPr lang="en-US" sz="1100" i="1" dirty="0">
                <a:solidFill>
                  <a:srgbClr val="248F95"/>
                </a:solidFill>
              </a:rPr>
              <a:t>Step 2 &amp; 3: Choose your organization as the “Referred From” and the organization you are referring the student to in the “Referred To” field, then enter the information you want to send to the student in the text box.</a:t>
            </a:r>
          </a:p>
        </p:txBody>
      </p:sp>
      <p:pic>
        <p:nvPicPr>
          <p:cNvPr id="5" name="Picture 4" descr="A screenshot of a social media post&#10;&#10;Description automatically generated">
            <a:extLst>
              <a:ext uri="{FF2B5EF4-FFF2-40B4-BE49-F238E27FC236}">
                <a16:creationId xmlns:a16="http://schemas.microsoft.com/office/drawing/2014/main" id="{D5FF4116-7C68-45B5-95A0-A88498B6B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909" y="1260444"/>
            <a:ext cx="5666511" cy="4677447"/>
          </a:xfrm>
          <a:prstGeom prst="rect">
            <a:avLst/>
          </a:prstGeom>
        </p:spPr>
      </p:pic>
      <p:sp>
        <p:nvSpPr>
          <p:cNvPr id="6" name="Rectangle 5">
            <a:extLst>
              <a:ext uri="{FF2B5EF4-FFF2-40B4-BE49-F238E27FC236}">
                <a16:creationId xmlns:a16="http://schemas.microsoft.com/office/drawing/2014/main" id="{7C2556A4-E030-4A7F-8B26-7123A5717E1C}"/>
              </a:ext>
            </a:extLst>
          </p:cNvPr>
          <p:cNvSpPr/>
          <p:nvPr/>
        </p:nvSpPr>
        <p:spPr>
          <a:xfrm>
            <a:off x="6008914" y="4572000"/>
            <a:ext cx="578498" cy="24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83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Ability to Send and Track Referrals</a:t>
            </a:r>
          </a:p>
        </p:txBody>
      </p:sp>
      <p:sp>
        <p:nvSpPr>
          <p:cNvPr id="7" name="TextBox 6">
            <a:extLst>
              <a:ext uri="{FF2B5EF4-FFF2-40B4-BE49-F238E27FC236}">
                <a16:creationId xmlns:a16="http://schemas.microsoft.com/office/drawing/2014/main" id="{C2087FD1-F115-4442-B65F-EE2D961704BA}"/>
              </a:ext>
            </a:extLst>
          </p:cNvPr>
          <p:cNvSpPr txBox="1"/>
          <p:nvPr/>
        </p:nvSpPr>
        <p:spPr>
          <a:xfrm>
            <a:off x="612395" y="1105082"/>
            <a:ext cx="4416803" cy="2862322"/>
          </a:xfrm>
          <a:prstGeom prst="rect">
            <a:avLst/>
          </a:prstGeom>
          <a:noFill/>
        </p:spPr>
        <p:txBody>
          <a:bodyPr wrap="square" rtlCol="0">
            <a:spAutoFit/>
          </a:bodyPr>
          <a:lstStyle/>
          <a:p>
            <a:r>
              <a:rPr lang="en-US" b="1" dirty="0">
                <a:solidFill>
                  <a:srgbClr val="248F95"/>
                </a:solidFill>
              </a:rPr>
              <a:t>Steps to Create a Referral</a:t>
            </a:r>
          </a:p>
          <a:p>
            <a:endParaRPr lang="en-US" dirty="0"/>
          </a:p>
          <a:p>
            <a:r>
              <a:rPr lang="en-US" dirty="0"/>
              <a:t>4. Preview the email to the student to see the additional information the email template appends</a:t>
            </a:r>
          </a:p>
          <a:p>
            <a:endParaRPr lang="en-US" dirty="0"/>
          </a:p>
          <a:p>
            <a:r>
              <a:rPr lang="en-US" dirty="0"/>
              <a:t>5. Your configured signature is included.*</a:t>
            </a:r>
            <a:br>
              <a:rPr lang="en-US" dirty="0"/>
            </a:br>
            <a:endParaRPr lang="en-US" dirty="0"/>
          </a:p>
          <a:p>
            <a:r>
              <a:rPr lang="en-US" dirty="0"/>
              <a:t>*You can configure your signature for use in email templates. More details to follow.</a:t>
            </a:r>
            <a:endParaRPr lang="en-US" b="1" dirty="0">
              <a:solidFill>
                <a:srgbClr val="C00000"/>
              </a:solidFill>
            </a:endParaRPr>
          </a:p>
        </p:txBody>
      </p:sp>
      <p:sp>
        <p:nvSpPr>
          <p:cNvPr id="16" name="TextBox 15">
            <a:extLst>
              <a:ext uri="{FF2B5EF4-FFF2-40B4-BE49-F238E27FC236}">
                <a16:creationId xmlns:a16="http://schemas.microsoft.com/office/drawing/2014/main" id="{79974F5F-C7A4-455C-A1CF-28DECB1E103F}"/>
              </a:ext>
            </a:extLst>
          </p:cNvPr>
          <p:cNvSpPr txBox="1"/>
          <p:nvPr/>
        </p:nvSpPr>
        <p:spPr>
          <a:xfrm>
            <a:off x="5751934" y="5139384"/>
            <a:ext cx="4951730" cy="430887"/>
          </a:xfrm>
          <a:prstGeom prst="rect">
            <a:avLst/>
          </a:prstGeom>
          <a:noFill/>
        </p:spPr>
        <p:txBody>
          <a:bodyPr wrap="square" rtlCol="0">
            <a:spAutoFit/>
          </a:bodyPr>
          <a:lstStyle/>
          <a:p>
            <a:r>
              <a:rPr lang="en-US" sz="1100" i="1" dirty="0">
                <a:solidFill>
                  <a:srgbClr val="248F95"/>
                </a:solidFill>
              </a:rPr>
              <a:t>Steps 4 &amp; 5: Preview your email. If you need to make changes, click Previous to update your entry.</a:t>
            </a:r>
          </a:p>
        </p:txBody>
      </p:sp>
      <p:sp>
        <p:nvSpPr>
          <p:cNvPr id="6" name="Rectangle 5">
            <a:extLst>
              <a:ext uri="{FF2B5EF4-FFF2-40B4-BE49-F238E27FC236}">
                <a16:creationId xmlns:a16="http://schemas.microsoft.com/office/drawing/2014/main" id="{7C2556A4-E030-4A7F-8B26-7123A5717E1C}"/>
              </a:ext>
            </a:extLst>
          </p:cNvPr>
          <p:cNvSpPr/>
          <p:nvPr/>
        </p:nvSpPr>
        <p:spPr>
          <a:xfrm>
            <a:off x="6008914" y="4572000"/>
            <a:ext cx="578498" cy="24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AB1D1EE5-8B10-4228-9C90-679C88ABA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909" y="1118452"/>
            <a:ext cx="6094439" cy="3956948"/>
          </a:xfrm>
          <a:prstGeom prst="rect">
            <a:avLst/>
          </a:prstGeom>
        </p:spPr>
      </p:pic>
      <p:sp>
        <p:nvSpPr>
          <p:cNvPr id="4" name="Rectangle 3">
            <a:extLst>
              <a:ext uri="{FF2B5EF4-FFF2-40B4-BE49-F238E27FC236}">
                <a16:creationId xmlns:a16="http://schemas.microsoft.com/office/drawing/2014/main" id="{8A47114D-C3AF-4C0E-97E8-869A2D7BB67F}"/>
              </a:ext>
            </a:extLst>
          </p:cNvPr>
          <p:cNvSpPr/>
          <p:nvPr/>
        </p:nvSpPr>
        <p:spPr>
          <a:xfrm>
            <a:off x="6008914" y="2957804"/>
            <a:ext cx="457200" cy="13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40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Ability to Send and Track Referrals</a:t>
            </a:r>
          </a:p>
        </p:txBody>
      </p:sp>
      <p:sp>
        <p:nvSpPr>
          <p:cNvPr id="7" name="TextBox 6">
            <a:extLst>
              <a:ext uri="{FF2B5EF4-FFF2-40B4-BE49-F238E27FC236}">
                <a16:creationId xmlns:a16="http://schemas.microsoft.com/office/drawing/2014/main" id="{C2087FD1-F115-4442-B65F-EE2D961704BA}"/>
              </a:ext>
            </a:extLst>
          </p:cNvPr>
          <p:cNvSpPr txBox="1"/>
          <p:nvPr/>
        </p:nvSpPr>
        <p:spPr>
          <a:xfrm>
            <a:off x="761685" y="1136714"/>
            <a:ext cx="4416803" cy="1200329"/>
          </a:xfrm>
          <a:prstGeom prst="rect">
            <a:avLst/>
          </a:prstGeom>
          <a:noFill/>
        </p:spPr>
        <p:txBody>
          <a:bodyPr wrap="square" rtlCol="0">
            <a:spAutoFit/>
          </a:bodyPr>
          <a:lstStyle/>
          <a:p>
            <a:r>
              <a:rPr lang="en-US" b="1" dirty="0">
                <a:solidFill>
                  <a:srgbClr val="248F95"/>
                </a:solidFill>
              </a:rPr>
              <a:t>Student Email Received</a:t>
            </a:r>
          </a:p>
          <a:p>
            <a:endParaRPr lang="en-US" dirty="0"/>
          </a:p>
          <a:p>
            <a:pPr marL="285750" indent="-285750">
              <a:buFont typeface="Arial" panose="020B0604020202020204" pitchFamily="34" charset="0"/>
              <a:buChar char="•"/>
            </a:pPr>
            <a:r>
              <a:rPr lang="en-US" dirty="0"/>
              <a:t>Branded template</a:t>
            </a:r>
            <a:br>
              <a:rPr lang="en-US" dirty="0"/>
            </a:br>
            <a:endParaRPr lang="en-US" dirty="0"/>
          </a:p>
        </p:txBody>
      </p:sp>
      <p:sp>
        <p:nvSpPr>
          <p:cNvPr id="6" name="Rectangle 5">
            <a:extLst>
              <a:ext uri="{FF2B5EF4-FFF2-40B4-BE49-F238E27FC236}">
                <a16:creationId xmlns:a16="http://schemas.microsoft.com/office/drawing/2014/main" id="{7C2556A4-E030-4A7F-8B26-7123A5717E1C}"/>
              </a:ext>
            </a:extLst>
          </p:cNvPr>
          <p:cNvSpPr/>
          <p:nvPr/>
        </p:nvSpPr>
        <p:spPr>
          <a:xfrm>
            <a:off x="6008914" y="4572000"/>
            <a:ext cx="578498" cy="24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A47114D-C3AF-4C0E-97E8-869A2D7BB67F}"/>
              </a:ext>
            </a:extLst>
          </p:cNvPr>
          <p:cNvSpPr/>
          <p:nvPr/>
        </p:nvSpPr>
        <p:spPr>
          <a:xfrm>
            <a:off x="6008914" y="2957804"/>
            <a:ext cx="457200" cy="13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D6F5E61-2729-4C5D-B328-9CAEA9E08A11}"/>
              </a:ext>
            </a:extLst>
          </p:cNvPr>
          <p:cNvPicPr>
            <a:picLocks noChangeAspect="1"/>
          </p:cNvPicPr>
          <p:nvPr/>
        </p:nvPicPr>
        <p:blipFill>
          <a:blip r:embed="rId2"/>
          <a:stretch>
            <a:fillRect/>
          </a:stretch>
        </p:blipFill>
        <p:spPr>
          <a:xfrm>
            <a:off x="4031116" y="1136714"/>
            <a:ext cx="4412796" cy="5561107"/>
          </a:xfrm>
          <a:prstGeom prst="rect">
            <a:avLst/>
          </a:prstGeom>
        </p:spPr>
      </p:pic>
    </p:spTree>
    <p:extLst>
      <p:ext uri="{BB962C8B-B14F-4D97-AF65-F5344CB8AC3E}">
        <p14:creationId xmlns:p14="http://schemas.microsoft.com/office/powerpoint/2010/main" val="380963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Ability to Send and Track Referrals</a:t>
            </a:r>
          </a:p>
        </p:txBody>
      </p:sp>
      <p:sp>
        <p:nvSpPr>
          <p:cNvPr id="7" name="TextBox 6">
            <a:extLst>
              <a:ext uri="{FF2B5EF4-FFF2-40B4-BE49-F238E27FC236}">
                <a16:creationId xmlns:a16="http://schemas.microsoft.com/office/drawing/2014/main" id="{C2087FD1-F115-4442-B65F-EE2D961704BA}"/>
              </a:ext>
            </a:extLst>
          </p:cNvPr>
          <p:cNvSpPr txBox="1"/>
          <p:nvPr/>
        </p:nvSpPr>
        <p:spPr>
          <a:xfrm>
            <a:off x="612395" y="1105082"/>
            <a:ext cx="3825381" cy="4247317"/>
          </a:xfrm>
          <a:prstGeom prst="rect">
            <a:avLst/>
          </a:prstGeom>
          <a:noFill/>
        </p:spPr>
        <p:txBody>
          <a:bodyPr wrap="square" rtlCol="0">
            <a:spAutoFit/>
          </a:bodyPr>
          <a:lstStyle/>
          <a:p>
            <a:r>
              <a:rPr lang="en-US" b="1" dirty="0">
                <a:solidFill>
                  <a:srgbClr val="248F95"/>
                </a:solidFill>
              </a:rPr>
              <a:t>View Referrals</a:t>
            </a:r>
          </a:p>
          <a:p>
            <a:endParaRPr lang="en-US" dirty="0"/>
          </a:p>
          <a:p>
            <a:pPr marL="285750" indent="-285750">
              <a:buFont typeface="Arial" panose="020B0604020202020204" pitchFamily="34" charset="0"/>
              <a:buChar char="•"/>
            </a:pPr>
            <a:r>
              <a:rPr lang="en-US" dirty="0"/>
              <a:t>Navigate to contact record </a:t>
            </a:r>
            <a:br>
              <a:rPr lang="en-US" dirty="0"/>
            </a:br>
            <a:r>
              <a:rPr lang="en-US" dirty="0"/>
              <a:t>&gt; Related tab </a:t>
            </a:r>
            <a:br>
              <a:rPr lang="en-US" dirty="0"/>
            </a:br>
            <a:r>
              <a:rPr lang="en-US" dirty="0"/>
              <a:t>&gt; Referrals list view</a:t>
            </a:r>
            <a:br>
              <a:rPr lang="en-US" dirty="0"/>
            </a:br>
            <a:endParaRPr lang="en-US" dirty="0"/>
          </a:p>
          <a:p>
            <a:pPr marL="285750" indent="-285750">
              <a:buFont typeface="Arial" panose="020B0604020202020204" pitchFamily="34" charset="0"/>
              <a:buChar char="•"/>
            </a:pPr>
            <a:r>
              <a:rPr lang="en-US" dirty="0"/>
              <a:t>Referrals can be viewed but not edited</a:t>
            </a:r>
            <a:br>
              <a:rPr lang="en-US" dirty="0"/>
            </a:br>
            <a:endParaRPr lang="en-US" dirty="0"/>
          </a:p>
          <a:p>
            <a:pPr marL="285750" indent="-285750">
              <a:buFont typeface="Arial" panose="020B0604020202020204" pitchFamily="34" charset="0"/>
              <a:buChar char="•"/>
            </a:pPr>
            <a:r>
              <a:rPr lang="en-US" dirty="0"/>
              <a:t>Currently, Referrals are considered “openly available” within Trellis to aid departments on campus in viewing what the student was instructed to do with their referral</a:t>
            </a:r>
            <a:br>
              <a:rPr lang="en-US" dirty="0"/>
            </a:br>
            <a:endParaRPr lang="en-US" dirty="0"/>
          </a:p>
        </p:txBody>
      </p:sp>
      <p:sp>
        <p:nvSpPr>
          <p:cNvPr id="16" name="TextBox 15">
            <a:extLst>
              <a:ext uri="{FF2B5EF4-FFF2-40B4-BE49-F238E27FC236}">
                <a16:creationId xmlns:a16="http://schemas.microsoft.com/office/drawing/2014/main" id="{79974F5F-C7A4-455C-A1CF-28DECB1E103F}"/>
              </a:ext>
            </a:extLst>
          </p:cNvPr>
          <p:cNvSpPr txBox="1"/>
          <p:nvPr/>
        </p:nvSpPr>
        <p:spPr>
          <a:xfrm>
            <a:off x="5070489" y="4941788"/>
            <a:ext cx="5367473" cy="261610"/>
          </a:xfrm>
          <a:prstGeom prst="rect">
            <a:avLst/>
          </a:prstGeom>
          <a:noFill/>
        </p:spPr>
        <p:txBody>
          <a:bodyPr wrap="square" rtlCol="0">
            <a:spAutoFit/>
          </a:bodyPr>
          <a:lstStyle/>
          <a:p>
            <a:r>
              <a:rPr lang="en-US" sz="1100" i="1" dirty="0">
                <a:solidFill>
                  <a:srgbClr val="248F95"/>
                </a:solidFill>
              </a:rPr>
              <a:t>View the detail of the referral by clicking on the referral ID in the Referral Name column</a:t>
            </a:r>
          </a:p>
        </p:txBody>
      </p:sp>
      <p:sp>
        <p:nvSpPr>
          <p:cNvPr id="6" name="Rectangle 5">
            <a:extLst>
              <a:ext uri="{FF2B5EF4-FFF2-40B4-BE49-F238E27FC236}">
                <a16:creationId xmlns:a16="http://schemas.microsoft.com/office/drawing/2014/main" id="{7C2556A4-E030-4A7F-8B26-7123A5717E1C}"/>
              </a:ext>
            </a:extLst>
          </p:cNvPr>
          <p:cNvSpPr/>
          <p:nvPr/>
        </p:nvSpPr>
        <p:spPr>
          <a:xfrm>
            <a:off x="6008914" y="4572000"/>
            <a:ext cx="578498" cy="24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A47114D-C3AF-4C0E-97E8-869A2D7BB67F}"/>
              </a:ext>
            </a:extLst>
          </p:cNvPr>
          <p:cNvSpPr/>
          <p:nvPr/>
        </p:nvSpPr>
        <p:spPr>
          <a:xfrm>
            <a:off x="6008914" y="2957804"/>
            <a:ext cx="457200" cy="13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2471C334-B1E1-497E-916B-A44E26A6A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527" y="1306602"/>
            <a:ext cx="6609195" cy="3582321"/>
          </a:xfrm>
          <a:prstGeom prst="rect">
            <a:avLst/>
          </a:prstGeom>
        </p:spPr>
      </p:pic>
    </p:spTree>
    <p:extLst>
      <p:ext uri="{BB962C8B-B14F-4D97-AF65-F5344CB8AC3E}">
        <p14:creationId xmlns:p14="http://schemas.microsoft.com/office/powerpoint/2010/main" val="302299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Ability to Send and Track Referrals</a:t>
            </a:r>
          </a:p>
        </p:txBody>
      </p:sp>
      <p:sp>
        <p:nvSpPr>
          <p:cNvPr id="7" name="TextBox 6">
            <a:extLst>
              <a:ext uri="{FF2B5EF4-FFF2-40B4-BE49-F238E27FC236}">
                <a16:creationId xmlns:a16="http://schemas.microsoft.com/office/drawing/2014/main" id="{C2087FD1-F115-4442-B65F-EE2D961704BA}"/>
              </a:ext>
            </a:extLst>
          </p:cNvPr>
          <p:cNvSpPr txBox="1"/>
          <p:nvPr/>
        </p:nvSpPr>
        <p:spPr>
          <a:xfrm>
            <a:off x="621726" y="1402546"/>
            <a:ext cx="2783948" cy="3693319"/>
          </a:xfrm>
          <a:prstGeom prst="rect">
            <a:avLst/>
          </a:prstGeom>
          <a:noFill/>
        </p:spPr>
        <p:txBody>
          <a:bodyPr wrap="square" rtlCol="0">
            <a:spAutoFit/>
          </a:bodyPr>
          <a:lstStyle/>
          <a:p>
            <a:r>
              <a:rPr lang="en-US" b="1" dirty="0">
                <a:solidFill>
                  <a:srgbClr val="248F95"/>
                </a:solidFill>
              </a:rPr>
              <a:t>Submitting Feedback</a:t>
            </a:r>
          </a:p>
          <a:p>
            <a:endParaRPr lang="en-US" dirty="0"/>
          </a:p>
          <a:p>
            <a:pPr marL="285750" indent="-285750">
              <a:buFont typeface="Arial" panose="020B0604020202020204" pitchFamily="34" charset="0"/>
              <a:buChar char="•"/>
            </a:pPr>
            <a:r>
              <a:rPr lang="en-US" dirty="0"/>
              <a:t>We are collecting feedback for the Referral feature</a:t>
            </a:r>
            <a:br>
              <a:rPr lang="en-US" dirty="0"/>
            </a:br>
            <a:endParaRPr lang="en-US" dirty="0"/>
          </a:p>
          <a:p>
            <a:pPr marL="285750" indent="-285750">
              <a:buFont typeface="Arial" panose="020B0604020202020204" pitchFamily="34" charset="0"/>
              <a:buChar char="•"/>
            </a:pPr>
            <a:r>
              <a:rPr lang="en-US" dirty="0"/>
              <a:t>Submit feedback to Chatter group “Trellis Service Referrals Beta Channel”</a:t>
            </a:r>
            <a:br>
              <a:rPr lang="en-US" dirty="0"/>
            </a:br>
            <a:endParaRPr lang="en-US" dirty="0"/>
          </a:p>
          <a:p>
            <a:br>
              <a:rPr lang="en-US" dirty="0"/>
            </a:br>
            <a:endParaRPr lang="en-US" dirty="0"/>
          </a:p>
        </p:txBody>
      </p:sp>
      <p:sp>
        <p:nvSpPr>
          <p:cNvPr id="16" name="TextBox 15">
            <a:extLst>
              <a:ext uri="{FF2B5EF4-FFF2-40B4-BE49-F238E27FC236}">
                <a16:creationId xmlns:a16="http://schemas.microsoft.com/office/drawing/2014/main" id="{79974F5F-C7A4-455C-A1CF-28DECB1E103F}"/>
              </a:ext>
            </a:extLst>
          </p:cNvPr>
          <p:cNvSpPr txBox="1"/>
          <p:nvPr/>
        </p:nvSpPr>
        <p:spPr>
          <a:xfrm>
            <a:off x="5025946" y="5244674"/>
            <a:ext cx="4951730" cy="261610"/>
          </a:xfrm>
          <a:prstGeom prst="rect">
            <a:avLst/>
          </a:prstGeom>
          <a:noFill/>
        </p:spPr>
        <p:txBody>
          <a:bodyPr wrap="square" rtlCol="0">
            <a:spAutoFit/>
          </a:bodyPr>
          <a:lstStyle/>
          <a:p>
            <a:r>
              <a:rPr lang="en-US" sz="1100" i="1" dirty="0">
                <a:solidFill>
                  <a:srgbClr val="248F95"/>
                </a:solidFill>
              </a:rPr>
              <a:t>Submit feedback in the Trellis Service Referrals Beta Channel Chatter group</a:t>
            </a:r>
          </a:p>
        </p:txBody>
      </p:sp>
      <p:sp>
        <p:nvSpPr>
          <p:cNvPr id="6" name="Rectangle 5">
            <a:extLst>
              <a:ext uri="{FF2B5EF4-FFF2-40B4-BE49-F238E27FC236}">
                <a16:creationId xmlns:a16="http://schemas.microsoft.com/office/drawing/2014/main" id="{7C2556A4-E030-4A7F-8B26-7123A5717E1C}"/>
              </a:ext>
            </a:extLst>
          </p:cNvPr>
          <p:cNvSpPr/>
          <p:nvPr/>
        </p:nvSpPr>
        <p:spPr>
          <a:xfrm>
            <a:off x="6008914" y="4572000"/>
            <a:ext cx="578498" cy="242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A47114D-C3AF-4C0E-97E8-869A2D7BB67F}"/>
              </a:ext>
            </a:extLst>
          </p:cNvPr>
          <p:cNvSpPr/>
          <p:nvPr/>
        </p:nvSpPr>
        <p:spPr>
          <a:xfrm>
            <a:off x="6008914" y="2957804"/>
            <a:ext cx="457200" cy="13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DB1785-2F23-44CF-8F10-721034A6EC9B}"/>
              </a:ext>
            </a:extLst>
          </p:cNvPr>
          <p:cNvPicPr>
            <a:picLocks noChangeAspect="1"/>
          </p:cNvPicPr>
          <p:nvPr/>
        </p:nvPicPr>
        <p:blipFill>
          <a:blip r:embed="rId2"/>
          <a:stretch>
            <a:fillRect/>
          </a:stretch>
        </p:blipFill>
        <p:spPr>
          <a:xfrm>
            <a:off x="4050542" y="1402546"/>
            <a:ext cx="7684256" cy="3842128"/>
          </a:xfrm>
          <a:prstGeom prst="rect">
            <a:avLst/>
          </a:prstGeom>
        </p:spPr>
      </p:pic>
      <p:cxnSp>
        <p:nvCxnSpPr>
          <p:cNvPr id="8" name="Straight Arrow Connector 7">
            <a:extLst>
              <a:ext uri="{FF2B5EF4-FFF2-40B4-BE49-F238E27FC236}">
                <a16:creationId xmlns:a16="http://schemas.microsoft.com/office/drawing/2014/main" id="{C68EE60B-80BD-4E06-BE0E-8508AD3FC93B}"/>
              </a:ext>
            </a:extLst>
          </p:cNvPr>
          <p:cNvCxnSpPr/>
          <p:nvPr/>
        </p:nvCxnSpPr>
        <p:spPr>
          <a:xfrm flipH="1">
            <a:off x="4953528" y="3111484"/>
            <a:ext cx="653143" cy="1152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4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9951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hlinkClick r:id="rId2"/>
              </a:rPr>
              <a:t>Advising Dashboard</a:t>
            </a:r>
            <a:endParaRPr kumimoji="0" lang="en-US" sz="3200" b="1" i="0" u="none" strike="noStrike" kern="0" cap="none" spc="0" normalizeH="0" baseline="0" noProof="0" dirty="0">
              <a:ln>
                <a:noFill/>
              </a:ln>
              <a:solidFill>
                <a:srgbClr val="0C234B"/>
              </a:solidFill>
              <a:effectLst/>
              <a:uLnTx/>
              <a:uFillTx/>
              <a:latin typeface="Verdana"/>
              <a:sym typeface="Calibri" charset="0"/>
            </a:endParaRPr>
          </a:p>
        </p:txBody>
      </p:sp>
      <p:pic>
        <p:nvPicPr>
          <p:cNvPr id="24" name="Graphic 23">
            <a:extLst>
              <a:ext uri="{FF2B5EF4-FFF2-40B4-BE49-F238E27FC236}">
                <a16:creationId xmlns:a16="http://schemas.microsoft.com/office/drawing/2014/main" id="{DAC5151E-C388-44B1-A9F3-7CFF93255C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266" t="52475" r="14462" b="10380"/>
          <a:stretch/>
        </p:blipFill>
        <p:spPr>
          <a:xfrm>
            <a:off x="10526163" y="5862883"/>
            <a:ext cx="1665837" cy="995117"/>
          </a:xfrm>
          <a:prstGeom prst="rect">
            <a:avLst/>
          </a:prstGeom>
        </p:spPr>
      </p:pic>
      <p:pic>
        <p:nvPicPr>
          <p:cNvPr id="4" name="Picture 3">
            <a:hlinkClick r:id="rId2"/>
            <a:extLst>
              <a:ext uri="{FF2B5EF4-FFF2-40B4-BE49-F238E27FC236}">
                <a16:creationId xmlns:a16="http://schemas.microsoft.com/office/drawing/2014/main" id="{193CE033-0DBA-492F-A7A4-38E07BE55EBB}"/>
              </a:ext>
            </a:extLst>
          </p:cNvPr>
          <p:cNvPicPr>
            <a:picLocks noChangeAspect="1"/>
          </p:cNvPicPr>
          <p:nvPr/>
        </p:nvPicPr>
        <p:blipFill>
          <a:blip r:embed="rId5"/>
          <a:stretch>
            <a:fillRect/>
          </a:stretch>
        </p:blipFill>
        <p:spPr>
          <a:xfrm>
            <a:off x="0" y="939430"/>
            <a:ext cx="12192000" cy="5918570"/>
          </a:xfrm>
          <a:prstGeom prst="rect">
            <a:avLst/>
          </a:prstGeom>
        </p:spPr>
      </p:pic>
    </p:spTree>
    <p:extLst>
      <p:ext uri="{BB962C8B-B14F-4D97-AF65-F5344CB8AC3E}">
        <p14:creationId xmlns:p14="http://schemas.microsoft.com/office/powerpoint/2010/main" val="333833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70D87C-1D43-4063-B219-A8564E067510}"/>
              </a:ext>
            </a:extLst>
          </p:cNvPr>
          <p:cNvSpPr txBox="1"/>
          <p:nvPr/>
        </p:nvSpPr>
        <p:spPr>
          <a:xfrm>
            <a:off x="942073" y="1293830"/>
            <a:ext cx="2749855" cy="369332"/>
          </a:xfrm>
          <a:prstGeom prst="rect">
            <a:avLst/>
          </a:prstGeom>
          <a:noFill/>
        </p:spPr>
        <p:txBody>
          <a:bodyPr wrap="none" rtlCol="0">
            <a:spAutoFit/>
          </a:bodyPr>
          <a:lstStyle/>
          <a:p>
            <a:r>
              <a:rPr lang="en-US" b="1" dirty="0">
                <a:solidFill>
                  <a:srgbClr val="248F95"/>
                </a:solidFill>
              </a:rPr>
              <a:t>Current Groups In Progress</a:t>
            </a:r>
          </a:p>
        </p:txBody>
      </p:sp>
      <p:sp>
        <p:nvSpPr>
          <p:cNvPr id="9" name="TextBox 8">
            <a:extLst>
              <a:ext uri="{FF2B5EF4-FFF2-40B4-BE49-F238E27FC236}">
                <a16:creationId xmlns:a16="http://schemas.microsoft.com/office/drawing/2014/main" id="{3746A5B7-BE15-4377-A910-E551B029B188}"/>
              </a:ext>
            </a:extLst>
          </p:cNvPr>
          <p:cNvSpPr txBox="1"/>
          <p:nvPr/>
        </p:nvSpPr>
        <p:spPr>
          <a:xfrm>
            <a:off x="6650798" y="1293830"/>
            <a:ext cx="865558" cy="369332"/>
          </a:xfrm>
          <a:prstGeom prst="rect">
            <a:avLst/>
          </a:prstGeom>
          <a:noFill/>
        </p:spPr>
        <p:txBody>
          <a:bodyPr wrap="none" rtlCol="0">
            <a:spAutoFit/>
          </a:bodyPr>
          <a:lstStyle/>
          <a:p>
            <a:r>
              <a:rPr lang="en-US" b="1" dirty="0">
                <a:solidFill>
                  <a:srgbClr val="248F95"/>
                </a:solidFill>
              </a:rPr>
              <a:t>**Next</a:t>
            </a:r>
          </a:p>
        </p:txBody>
      </p:sp>
      <p:sp>
        <p:nvSpPr>
          <p:cNvPr id="13" name="TextBox 12">
            <a:extLst>
              <a:ext uri="{FF2B5EF4-FFF2-40B4-BE49-F238E27FC236}">
                <a16:creationId xmlns:a16="http://schemas.microsoft.com/office/drawing/2014/main" id="{068E7825-263A-4554-A75F-AC903818D866}"/>
              </a:ext>
            </a:extLst>
          </p:cNvPr>
          <p:cNvSpPr txBox="1"/>
          <p:nvPr/>
        </p:nvSpPr>
        <p:spPr>
          <a:xfrm>
            <a:off x="1103519" y="1698642"/>
            <a:ext cx="4710052" cy="3970318"/>
          </a:xfrm>
          <a:prstGeom prst="rect">
            <a:avLst/>
          </a:prstGeom>
          <a:noFill/>
        </p:spPr>
        <p:txBody>
          <a:bodyPr wrap="square" rtlCol="0">
            <a:spAutoFit/>
          </a:bodyPr>
          <a:lstStyle/>
          <a:p>
            <a:r>
              <a:rPr lang="en-US" sz="1400" b="1" dirty="0"/>
              <a:t>Study Abroad/ISS </a:t>
            </a:r>
            <a:r>
              <a:rPr lang="en-US" sz="1400" dirty="0"/>
              <a:t>– *Cases &amp; Case Details, Referrals</a:t>
            </a:r>
            <a:br>
              <a:rPr lang="en-US" sz="1400" dirty="0"/>
            </a:br>
            <a:endParaRPr lang="en-US" sz="1400" dirty="0"/>
          </a:p>
          <a:p>
            <a:r>
              <a:rPr lang="en-US" sz="1400" b="1" dirty="0"/>
              <a:t>Registrar</a:t>
            </a:r>
            <a:r>
              <a:rPr lang="en-US" sz="1400" dirty="0"/>
              <a:t> – Scheduling (MCBC, Grad Services &amp; Residency Classification Only), *Cases &amp; Case Details, Forms approval (Cases), Referrals</a:t>
            </a:r>
            <a:br>
              <a:rPr lang="en-US" sz="1400" dirty="0"/>
            </a:br>
            <a:endParaRPr lang="en-US" sz="1400" dirty="0"/>
          </a:p>
          <a:p>
            <a:r>
              <a:rPr lang="en-US" sz="1400" b="1" dirty="0"/>
              <a:t>Dean of Students </a:t>
            </a:r>
            <a:r>
              <a:rPr lang="en-US" sz="1400" dirty="0"/>
              <a:t>– *Cases &amp; Case Details, Referrals</a:t>
            </a:r>
          </a:p>
          <a:p>
            <a:endParaRPr lang="en-US" sz="1400" dirty="0"/>
          </a:p>
          <a:p>
            <a:r>
              <a:rPr lang="en-US" sz="1400" b="1" dirty="0"/>
              <a:t>Faculty/Instructors </a:t>
            </a:r>
            <a:r>
              <a:rPr lang="en-US" sz="1400" dirty="0"/>
              <a:t>– Scheduling, *Cases &amp; Case Details, EPR, Forms approval (Cases)</a:t>
            </a:r>
          </a:p>
          <a:p>
            <a:endParaRPr lang="en-US" sz="1400" dirty="0"/>
          </a:p>
          <a:p>
            <a:r>
              <a:rPr lang="en-US" sz="1400" b="1" dirty="0"/>
              <a:t>SSRI Retention </a:t>
            </a:r>
            <a:r>
              <a:rPr lang="en-US" sz="1400" dirty="0"/>
              <a:t>– *Cases &amp; Case Details, Referrals, EPR</a:t>
            </a:r>
          </a:p>
          <a:p>
            <a:endParaRPr lang="en-US" sz="1400" dirty="0"/>
          </a:p>
          <a:p>
            <a:r>
              <a:rPr lang="en-US" sz="1400" b="1" dirty="0"/>
              <a:t>SSRI (SOS) </a:t>
            </a:r>
            <a:r>
              <a:rPr lang="en-US" sz="1400" dirty="0"/>
              <a:t>– Service Desk (service cases)</a:t>
            </a:r>
          </a:p>
          <a:p>
            <a:endParaRPr lang="en-US" sz="1400" dirty="0"/>
          </a:p>
          <a:p>
            <a:r>
              <a:rPr lang="en-US" sz="1400" b="1" dirty="0"/>
              <a:t>Financial Aid </a:t>
            </a:r>
            <a:r>
              <a:rPr lang="en-US" sz="1400" dirty="0"/>
              <a:t>– Service Desk</a:t>
            </a:r>
          </a:p>
          <a:p>
            <a:endParaRPr lang="en-US" sz="1400" dirty="0"/>
          </a:p>
          <a:p>
            <a:endParaRPr lang="en-US" sz="1400" dirty="0"/>
          </a:p>
        </p:txBody>
      </p:sp>
      <p:sp>
        <p:nvSpPr>
          <p:cNvPr id="19" name="TextBox 18">
            <a:extLst>
              <a:ext uri="{FF2B5EF4-FFF2-40B4-BE49-F238E27FC236}">
                <a16:creationId xmlns:a16="http://schemas.microsoft.com/office/drawing/2014/main" id="{190868A5-8127-4B72-BE87-8EE17AAE0643}"/>
              </a:ext>
            </a:extLst>
          </p:cNvPr>
          <p:cNvSpPr txBox="1"/>
          <p:nvPr/>
        </p:nvSpPr>
        <p:spPr>
          <a:xfrm>
            <a:off x="6730724" y="1657810"/>
            <a:ext cx="1109599" cy="1169551"/>
          </a:xfrm>
          <a:prstGeom prst="rect">
            <a:avLst/>
          </a:prstGeom>
          <a:noFill/>
        </p:spPr>
        <p:txBody>
          <a:bodyPr wrap="none" rtlCol="0">
            <a:spAutoFit/>
          </a:bodyPr>
          <a:lstStyle/>
          <a:p>
            <a:r>
              <a:rPr lang="en-US" sz="1400" dirty="0"/>
              <a:t>DRC</a:t>
            </a:r>
          </a:p>
          <a:p>
            <a:r>
              <a:rPr lang="en-US" sz="1400" dirty="0"/>
              <a:t>THRIVE</a:t>
            </a:r>
          </a:p>
          <a:p>
            <a:r>
              <a:rPr lang="en-US" sz="1400" dirty="0"/>
              <a:t>Financial Aid</a:t>
            </a:r>
          </a:p>
          <a:p>
            <a:r>
              <a:rPr lang="en-US" sz="1400" dirty="0"/>
              <a:t>Bursar</a:t>
            </a:r>
          </a:p>
          <a:p>
            <a:endParaRPr lang="en-US" sz="1400" dirty="0"/>
          </a:p>
        </p:txBody>
      </p:sp>
      <p:sp>
        <p:nvSpPr>
          <p:cNvPr id="23" name="Title 2">
            <a:extLst>
              <a:ext uri="{FF2B5EF4-FFF2-40B4-BE49-F238E27FC236}">
                <a16:creationId xmlns:a16="http://schemas.microsoft.com/office/drawing/2014/main" id="{37DC4FD8-989D-44C5-AAED-3877D78EA840}"/>
              </a:ext>
            </a:extLst>
          </p:cNvPr>
          <p:cNvSpPr txBox="1">
            <a:spLocks noGrp="1"/>
          </p:cNvSpPr>
          <p:nvPr>
            <p:ph type="title"/>
          </p:nvPr>
        </p:nvSpPr>
        <p:spPr bwMode="auto">
          <a:xfrm>
            <a:off x="838200" y="365126"/>
            <a:ext cx="10515600" cy="893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Trellis Expansion</a:t>
            </a:r>
          </a:p>
        </p:txBody>
      </p:sp>
      <p:sp>
        <p:nvSpPr>
          <p:cNvPr id="2" name="TextBox 1">
            <a:extLst>
              <a:ext uri="{FF2B5EF4-FFF2-40B4-BE49-F238E27FC236}">
                <a16:creationId xmlns:a16="http://schemas.microsoft.com/office/drawing/2014/main" id="{B4584DC5-60DC-400F-8203-23F9993247B2}"/>
              </a:ext>
            </a:extLst>
          </p:cNvPr>
          <p:cNvSpPr txBox="1"/>
          <p:nvPr/>
        </p:nvSpPr>
        <p:spPr>
          <a:xfrm>
            <a:off x="735435" y="5841424"/>
            <a:ext cx="10721130" cy="769441"/>
          </a:xfrm>
          <a:prstGeom prst="rect">
            <a:avLst/>
          </a:prstGeom>
          <a:noFill/>
        </p:spPr>
        <p:txBody>
          <a:bodyPr wrap="square" rtlCol="0">
            <a:spAutoFit/>
          </a:bodyPr>
          <a:lstStyle/>
          <a:p>
            <a:r>
              <a:rPr lang="en-US" sz="1100" dirty="0">
                <a:solidFill>
                  <a:srgbClr val="C00000"/>
                </a:solidFill>
              </a:rPr>
              <a:t>*Viewing, editing and creating advising Case Details permissions are granted by Roxie Catts, the data steward of advising case notes. Incoming groups will not receive access to those without permission being granted by Roxie. </a:t>
            </a:r>
          </a:p>
          <a:p>
            <a:endParaRPr lang="en-US" sz="1100" dirty="0">
              <a:solidFill>
                <a:srgbClr val="C00000"/>
              </a:solidFill>
            </a:endParaRPr>
          </a:p>
          <a:p>
            <a:r>
              <a:rPr lang="en-US" sz="1100" dirty="0">
                <a:solidFill>
                  <a:srgbClr val="C00000"/>
                </a:solidFill>
              </a:rPr>
              <a:t>**“Next” list is subject to change based on readiness of group(s).</a:t>
            </a:r>
          </a:p>
        </p:txBody>
      </p:sp>
    </p:spTree>
    <p:extLst>
      <p:ext uri="{BB962C8B-B14F-4D97-AF65-F5344CB8AC3E}">
        <p14:creationId xmlns:p14="http://schemas.microsoft.com/office/powerpoint/2010/main" val="2443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70D87C-1D43-4063-B219-A8564E067510}"/>
              </a:ext>
            </a:extLst>
          </p:cNvPr>
          <p:cNvSpPr txBox="1"/>
          <p:nvPr/>
        </p:nvSpPr>
        <p:spPr>
          <a:xfrm>
            <a:off x="942073" y="1293830"/>
            <a:ext cx="3716338" cy="369332"/>
          </a:xfrm>
          <a:prstGeom prst="rect">
            <a:avLst/>
          </a:prstGeom>
          <a:noFill/>
        </p:spPr>
        <p:txBody>
          <a:bodyPr wrap="none" rtlCol="0">
            <a:spAutoFit/>
          </a:bodyPr>
          <a:lstStyle/>
          <a:p>
            <a:r>
              <a:rPr lang="en-US" b="1" dirty="0">
                <a:solidFill>
                  <a:srgbClr val="248F95"/>
                </a:solidFill>
              </a:rPr>
              <a:t>Ability to create recurring availability</a:t>
            </a:r>
          </a:p>
        </p:txBody>
      </p:sp>
      <p:sp>
        <p:nvSpPr>
          <p:cNvPr id="23" name="Title 2">
            <a:extLst>
              <a:ext uri="{FF2B5EF4-FFF2-40B4-BE49-F238E27FC236}">
                <a16:creationId xmlns:a16="http://schemas.microsoft.com/office/drawing/2014/main" id="{37DC4FD8-989D-44C5-AAED-3877D78EA840}"/>
              </a:ext>
            </a:extLst>
          </p:cNvPr>
          <p:cNvSpPr txBox="1">
            <a:spLocks noGrp="1"/>
          </p:cNvSpPr>
          <p:nvPr>
            <p:ph type="title"/>
          </p:nvPr>
        </p:nvSpPr>
        <p:spPr bwMode="auto">
          <a:xfrm>
            <a:off x="838200" y="365126"/>
            <a:ext cx="10515600" cy="893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Upcoming Updates</a:t>
            </a:r>
          </a:p>
        </p:txBody>
      </p:sp>
      <p:pic>
        <p:nvPicPr>
          <p:cNvPr id="3" name="Picture 2">
            <a:extLst>
              <a:ext uri="{FF2B5EF4-FFF2-40B4-BE49-F238E27FC236}">
                <a16:creationId xmlns:a16="http://schemas.microsoft.com/office/drawing/2014/main" id="{AC886EF1-05FF-4966-8FCE-3DEDCB3B8B2D}"/>
              </a:ext>
            </a:extLst>
          </p:cNvPr>
          <p:cNvPicPr>
            <a:picLocks noChangeAspect="1"/>
          </p:cNvPicPr>
          <p:nvPr/>
        </p:nvPicPr>
        <p:blipFill>
          <a:blip r:embed="rId2"/>
          <a:stretch>
            <a:fillRect/>
          </a:stretch>
        </p:blipFill>
        <p:spPr>
          <a:xfrm>
            <a:off x="904743" y="1892667"/>
            <a:ext cx="4284352" cy="4203610"/>
          </a:xfrm>
          <a:prstGeom prst="rect">
            <a:avLst/>
          </a:prstGeom>
        </p:spPr>
      </p:pic>
      <p:sp>
        <p:nvSpPr>
          <p:cNvPr id="4" name="Rectangle 3">
            <a:extLst>
              <a:ext uri="{FF2B5EF4-FFF2-40B4-BE49-F238E27FC236}">
                <a16:creationId xmlns:a16="http://schemas.microsoft.com/office/drawing/2014/main" id="{1B49967A-A688-4B5A-9024-1E836EFC1B64}"/>
              </a:ext>
            </a:extLst>
          </p:cNvPr>
          <p:cNvSpPr/>
          <p:nvPr/>
        </p:nvSpPr>
        <p:spPr>
          <a:xfrm>
            <a:off x="904743" y="4441581"/>
            <a:ext cx="2266296" cy="16546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E6B6556-6966-4306-8CF0-6C9C29269422}"/>
              </a:ext>
            </a:extLst>
          </p:cNvPr>
          <p:cNvPicPr>
            <a:picLocks noChangeAspect="1"/>
          </p:cNvPicPr>
          <p:nvPr/>
        </p:nvPicPr>
        <p:blipFill>
          <a:blip r:embed="rId3"/>
          <a:stretch>
            <a:fillRect/>
          </a:stretch>
        </p:blipFill>
        <p:spPr>
          <a:xfrm>
            <a:off x="5908232" y="1892666"/>
            <a:ext cx="5654637" cy="4206129"/>
          </a:xfrm>
          <a:prstGeom prst="rect">
            <a:avLst/>
          </a:prstGeom>
        </p:spPr>
      </p:pic>
      <p:sp>
        <p:nvSpPr>
          <p:cNvPr id="7" name="TextBox 6">
            <a:extLst>
              <a:ext uri="{FF2B5EF4-FFF2-40B4-BE49-F238E27FC236}">
                <a16:creationId xmlns:a16="http://schemas.microsoft.com/office/drawing/2014/main" id="{9A2988B3-DD6E-4847-AE34-3D7A1C18392A}"/>
              </a:ext>
            </a:extLst>
          </p:cNvPr>
          <p:cNvSpPr txBox="1"/>
          <p:nvPr/>
        </p:nvSpPr>
        <p:spPr>
          <a:xfrm>
            <a:off x="5922214" y="6098795"/>
            <a:ext cx="5654636" cy="261610"/>
          </a:xfrm>
          <a:prstGeom prst="rect">
            <a:avLst/>
          </a:prstGeom>
          <a:noFill/>
        </p:spPr>
        <p:txBody>
          <a:bodyPr wrap="square" rtlCol="0">
            <a:spAutoFit/>
          </a:bodyPr>
          <a:lstStyle/>
          <a:p>
            <a:r>
              <a:rPr lang="en-US" sz="1100" i="1" dirty="0">
                <a:solidFill>
                  <a:srgbClr val="248F95"/>
                </a:solidFill>
              </a:rPr>
              <a:t>Recurrence icon on availability records in the month calendar view</a:t>
            </a:r>
          </a:p>
        </p:txBody>
      </p:sp>
      <p:sp>
        <p:nvSpPr>
          <p:cNvPr id="14" name="TextBox 13">
            <a:extLst>
              <a:ext uri="{FF2B5EF4-FFF2-40B4-BE49-F238E27FC236}">
                <a16:creationId xmlns:a16="http://schemas.microsoft.com/office/drawing/2014/main" id="{07CCBC22-CE0F-4592-8513-51C0359E8AE9}"/>
              </a:ext>
            </a:extLst>
          </p:cNvPr>
          <p:cNvSpPr txBox="1"/>
          <p:nvPr/>
        </p:nvSpPr>
        <p:spPr>
          <a:xfrm>
            <a:off x="838200" y="6144961"/>
            <a:ext cx="4350895" cy="600164"/>
          </a:xfrm>
          <a:prstGeom prst="rect">
            <a:avLst/>
          </a:prstGeom>
          <a:noFill/>
        </p:spPr>
        <p:txBody>
          <a:bodyPr wrap="square" rtlCol="0">
            <a:spAutoFit/>
          </a:bodyPr>
          <a:lstStyle/>
          <a:p>
            <a:r>
              <a:rPr lang="en-US" sz="1100" i="1" dirty="0">
                <a:solidFill>
                  <a:srgbClr val="248F95"/>
                </a:solidFill>
              </a:rPr>
              <a:t>Initial release will include a “Weekly” option with multiple day selector and recurrence end date up to 90 days out. (ex: 10am-12pm every Tuesday and Wednesday until July 3</a:t>
            </a:r>
            <a:r>
              <a:rPr lang="en-US" sz="1100" i="1" baseline="30000" dirty="0">
                <a:solidFill>
                  <a:srgbClr val="248F95"/>
                </a:solidFill>
              </a:rPr>
              <a:t>rd</a:t>
            </a:r>
            <a:r>
              <a:rPr lang="en-US" sz="1100" i="1" dirty="0">
                <a:solidFill>
                  <a:srgbClr val="248F95"/>
                </a:solidFill>
              </a:rPr>
              <a:t>)</a:t>
            </a:r>
          </a:p>
        </p:txBody>
      </p:sp>
    </p:spTree>
    <p:extLst>
      <p:ext uri="{BB962C8B-B14F-4D97-AF65-F5344CB8AC3E}">
        <p14:creationId xmlns:p14="http://schemas.microsoft.com/office/powerpoint/2010/main" val="48359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37DC4FD8-989D-44C5-AAED-3877D78EA840}"/>
              </a:ext>
            </a:extLst>
          </p:cNvPr>
          <p:cNvSpPr txBox="1">
            <a:spLocks noGrp="1"/>
          </p:cNvSpPr>
          <p:nvPr>
            <p:ph type="title"/>
          </p:nvPr>
        </p:nvSpPr>
        <p:spPr bwMode="auto">
          <a:xfrm>
            <a:off x="838200" y="365126"/>
            <a:ext cx="10515600" cy="893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Upcoming Updates</a:t>
            </a:r>
          </a:p>
        </p:txBody>
      </p:sp>
      <p:pic>
        <p:nvPicPr>
          <p:cNvPr id="2" name="Picture 1">
            <a:extLst>
              <a:ext uri="{FF2B5EF4-FFF2-40B4-BE49-F238E27FC236}">
                <a16:creationId xmlns:a16="http://schemas.microsoft.com/office/drawing/2014/main" id="{69805286-ABD5-4B6A-B14D-045C0506BC7B}"/>
              </a:ext>
            </a:extLst>
          </p:cNvPr>
          <p:cNvPicPr>
            <a:picLocks noChangeAspect="1"/>
          </p:cNvPicPr>
          <p:nvPr/>
        </p:nvPicPr>
        <p:blipFill>
          <a:blip r:embed="rId2"/>
          <a:stretch>
            <a:fillRect/>
          </a:stretch>
        </p:blipFill>
        <p:spPr>
          <a:xfrm>
            <a:off x="6197291" y="222514"/>
            <a:ext cx="4871616" cy="3585070"/>
          </a:xfrm>
          <a:prstGeom prst="rect">
            <a:avLst/>
          </a:prstGeom>
        </p:spPr>
      </p:pic>
      <p:pic>
        <p:nvPicPr>
          <p:cNvPr id="3" name="Picture 2">
            <a:extLst>
              <a:ext uri="{FF2B5EF4-FFF2-40B4-BE49-F238E27FC236}">
                <a16:creationId xmlns:a16="http://schemas.microsoft.com/office/drawing/2014/main" id="{7938DBD5-B5B3-450A-A3BC-CA882E0C62D2}"/>
              </a:ext>
            </a:extLst>
          </p:cNvPr>
          <p:cNvPicPr>
            <a:picLocks noChangeAspect="1"/>
          </p:cNvPicPr>
          <p:nvPr/>
        </p:nvPicPr>
        <p:blipFill>
          <a:blip r:embed="rId3"/>
          <a:stretch>
            <a:fillRect/>
          </a:stretch>
        </p:blipFill>
        <p:spPr>
          <a:xfrm>
            <a:off x="6232249" y="5346998"/>
            <a:ext cx="4871616" cy="1368389"/>
          </a:xfrm>
          <a:prstGeom prst="rect">
            <a:avLst/>
          </a:prstGeom>
        </p:spPr>
      </p:pic>
      <p:sp>
        <p:nvSpPr>
          <p:cNvPr id="6" name="TextBox 5">
            <a:extLst>
              <a:ext uri="{FF2B5EF4-FFF2-40B4-BE49-F238E27FC236}">
                <a16:creationId xmlns:a16="http://schemas.microsoft.com/office/drawing/2014/main" id="{3986EFE1-60B7-4262-9C07-1B7CED66678B}"/>
              </a:ext>
            </a:extLst>
          </p:cNvPr>
          <p:cNvSpPr txBox="1"/>
          <p:nvPr/>
        </p:nvSpPr>
        <p:spPr>
          <a:xfrm>
            <a:off x="957285" y="1400962"/>
            <a:ext cx="3633033" cy="3693319"/>
          </a:xfrm>
          <a:prstGeom prst="rect">
            <a:avLst/>
          </a:prstGeom>
          <a:noFill/>
        </p:spPr>
        <p:txBody>
          <a:bodyPr wrap="square" rtlCol="0">
            <a:spAutoFit/>
          </a:bodyPr>
          <a:lstStyle/>
          <a:p>
            <a:r>
              <a:rPr lang="en-US" b="1" dirty="0">
                <a:solidFill>
                  <a:srgbClr val="248F95"/>
                </a:solidFill>
              </a:rPr>
              <a:t>Student Community Expansion</a:t>
            </a:r>
          </a:p>
          <a:p>
            <a:endParaRPr lang="en-US" dirty="0"/>
          </a:p>
          <a:p>
            <a:pPr marL="285750" indent="-285750">
              <a:buFont typeface="Arial" panose="020B0604020202020204" pitchFamily="34" charset="0"/>
              <a:buChar char="•"/>
            </a:pPr>
            <a:r>
              <a:rPr lang="en-US" dirty="0"/>
              <a:t>Expanding Trellis Advise to show additional services to students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Will add Financial Aid and other info to assist with student retention’s need to send a student to one location for assistance info</a:t>
            </a:r>
          </a:p>
          <a:p>
            <a:pPr marL="285750" indent="-285750">
              <a:buFont typeface="Arial" panose="020B0604020202020204" pitchFamily="34" charset="0"/>
              <a:buChar char="•"/>
            </a:pPr>
            <a:endParaRPr lang="en-US" dirty="0"/>
          </a:p>
          <a:p>
            <a:br>
              <a:rPr lang="en-US" dirty="0"/>
            </a:br>
            <a:endParaRPr lang="en-US" dirty="0"/>
          </a:p>
        </p:txBody>
      </p:sp>
      <p:sp>
        <p:nvSpPr>
          <p:cNvPr id="5" name="TextBox 4">
            <a:extLst>
              <a:ext uri="{FF2B5EF4-FFF2-40B4-BE49-F238E27FC236}">
                <a16:creationId xmlns:a16="http://schemas.microsoft.com/office/drawing/2014/main" id="{4D29D3F6-EF96-42B8-82AC-6B098AC6BF99}"/>
              </a:ext>
            </a:extLst>
          </p:cNvPr>
          <p:cNvSpPr txBox="1"/>
          <p:nvPr/>
        </p:nvSpPr>
        <p:spPr>
          <a:xfrm>
            <a:off x="621725" y="6446082"/>
            <a:ext cx="4629020" cy="538609"/>
          </a:xfrm>
          <a:prstGeom prst="rect">
            <a:avLst/>
          </a:prstGeom>
          <a:noFill/>
        </p:spPr>
        <p:txBody>
          <a:bodyPr wrap="square" rtlCol="0">
            <a:spAutoFit/>
          </a:bodyPr>
          <a:lstStyle/>
          <a:p>
            <a:r>
              <a:rPr lang="en-US" sz="1100" i="1" dirty="0">
                <a:solidFill>
                  <a:srgbClr val="C00000"/>
                </a:solidFill>
              </a:rPr>
              <a:t>Note: This is a wireframe. Images and content subject to change.</a:t>
            </a:r>
          </a:p>
          <a:p>
            <a:endParaRPr lang="en-US" dirty="0"/>
          </a:p>
        </p:txBody>
      </p:sp>
      <p:pic>
        <p:nvPicPr>
          <p:cNvPr id="7" name="Picture 6">
            <a:extLst>
              <a:ext uri="{FF2B5EF4-FFF2-40B4-BE49-F238E27FC236}">
                <a16:creationId xmlns:a16="http://schemas.microsoft.com/office/drawing/2014/main" id="{18F3059F-5024-48E6-A355-C7BD853A5846}"/>
              </a:ext>
            </a:extLst>
          </p:cNvPr>
          <p:cNvPicPr>
            <a:picLocks noChangeAspect="1"/>
          </p:cNvPicPr>
          <p:nvPr/>
        </p:nvPicPr>
        <p:blipFill>
          <a:blip r:embed="rId4"/>
          <a:stretch>
            <a:fillRect/>
          </a:stretch>
        </p:blipFill>
        <p:spPr>
          <a:xfrm>
            <a:off x="6232249" y="458700"/>
            <a:ext cx="4836658" cy="4924999"/>
          </a:xfrm>
          <a:prstGeom prst="rect">
            <a:avLst/>
          </a:prstGeom>
        </p:spPr>
      </p:pic>
    </p:spTree>
    <p:extLst>
      <p:ext uri="{BB962C8B-B14F-4D97-AF65-F5344CB8AC3E}">
        <p14:creationId xmlns:p14="http://schemas.microsoft.com/office/powerpoint/2010/main" val="24993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D912-B066-4A25-860C-773934C9C0B6}"/>
              </a:ext>
            </a:extLst>
          </p:cNvPr>
          <p:cNvSpPr>
            <a:spLocks noGrp="1"/>
          </p:cNvSpPr>
          <p:nvPr>
            <p:ph type="title"/>
          </p:nvPr>
        </p:nvSpPr>
        <p:spPr>
          <a:xfrm>
            <a:off x="838200" y="34414"/>
            <a:ext cx="10515600" cy="1325563"/>
          </a:xfrm>
        </p:spPr>
        <p:txBody>
          <a:bodyPr>
            <a:normAutofit/>
          </a:bodyPr>
          <a:lstStyle/>
          <a:p>
            <a:r>
              <a:rPr lang="en-US" sz="3200" b="1" dirty="0">
                <a:solidFill>
                  <a:schemeClr val="accent1">
                    <a:lumMod val="50000"/>
                  </a:schemeClr>
                </a:solidFill>
                <a:latin typeface="Verdana" panose="020B0604030504040204" pitchFamily="34" charset="0"/>
                <a:ea typeface="Verdana" panose="020B0604030504040204" pitchFamily="34" charset="0"/>
              </a:rPr>
              <a:t>Trellis Support Resources</a:t>
            </a:r>
          </a:p>
        </p:txBody>
      </p:sp>
      <p:sp>
        <p:nvSpPr>
          <p:cNvPr id="4" name="TextBox 3">
            <a:extLst>
              <a:ext uri="{FF2B5EF4-FFF2-40B4-BE49-F238E27FC236}">
                <a16:creationId xmlns:a16="http://schemas.microsoft.com/office/drawing/2014/main" id="{F73675DF-D392-4E6F-8C43-75BF6EC3BAFB}"/>
              </a:ext>
            </a:extLst>
          </p:cNvPr>
          <p:cNvSpPr txBox="1"/>
          <p:nvPr/>
        </p:nvSpPr>
        <p:spPr>
          <a:xfrm>
            <a:off x="931178" y="2122415"/>
            <a:ext cx="1643655" cy="369332"/>
          </a:xfrm>
          <a:prstGeom prst="rect">
            <a:avLst/>
          </a:prstGeom>
          <a:noFill/>
        </p:spPr>
        <p:txBody>
          <a:bodyPr wrap="none" rtlCol="0">
            <a:spAutoFit/>
          </a:bodyPr>
          <a:lstStyle/>
          <a:p>
            <a:r>
              <a:rPr lang="en-US" b="1" dirty="0">
                <a:solidFill>
                  <a:srgbClr val="248F95"/>
                </a:solidFill>
              </a:rPr>
              <a:t>Getting Started</a:t>
            </a:r>
          </a:p>
        </p:txBody>
      </p:sp>
      <p:sp>
        <p:nvSpPr>
          <p:cNvPr id="5" name="TextBox 4">
            <a:extLst>
              <a:ext uri="{FF2B5EF4-FFF2-40B4-BE49-F238E27FC236}">
                <a16:creationId xmlns:a16="http://schemas.microsoft.com/office/drawing/2014/main" id="{BD4A0470-4747-472A-A231-CB8B81838097}"/>
              </a:ext>
            </a:extLst>
          </p:cNvPr>
          <p:cNvSpPr txBox="1"/>
          <p:nvPr/>
        </p:nvSpPr>
        <p:spPr>
          <a:xfrm>
            <a:off x="931178" y="2964482"/>
            <a:ext cx="1203406" cy="369332"/>
          </a:xfrm>
          <a:prstGeom prst="rect">
            <a:avLst/>
          </a:prstGeom>
          <a:noFill/>
        </p:spPr>
        <p:txBody>
          <a:bodyPr wrap="none" rtlCol="0">
            <a:spAutoFit/>
          </a:bodyPr>
          <a:lstStyle/>
          <a:p>
            <a:r>
              <a:rPr lang="en-US" b="1" dirty="0">
                <a:solidFill>
                  <a:srgbClr val="248F95"/>
                </a:solidFill>
              </a:rPr>
              <a:t>New Users</a:t>
            </a:r>
          </a:p>
        </p:txBody>
      </p:sp>
      <p:sp>
        <p:nvSpPr>
          <p:cNvPr id="6" name="TextBox 5">
            <a:extLst>
              <a:ext uri="{FF2B5EF4-FFF2-40B4-BE49-F238E27FC236}">
                <a16:creationId xmlns:a16="http://schemas.microsoft.com/office/drawing/2014/main" id="{51E7F6D9-AE4B-4313-8CD6-E92B3527A148}"/>
              </a:ext>
            </a:extLst>
          </p:cNvPr>
          <p:cNvSpPr txBox="1"/>
          <p:nvPr/>
        </p:nvSpPr>
        <p:spPr>
          <a:xfrm>
            <a:off x="931178" y="5614332"/>
            <a:ext cx="1374928" cy="369332"/>
          </a:xfrm>
          <a:prstGeom prst="rect">
            <a:avLst/>
          </a:prstGeom>
          <a:noFill/>
        </p:spPr>
        <p:txBody>
          <a:bodyPr wrap="none" rtlCol="0">
            <a:spAutoFit/>
          </a:bodyPr>
          <a:lstStyle/>
          <a:p>
            <a:r>
              <a:rPr lang="en-US" b="1" dirty="0">
                <a:solidFill>
                  <a:srgbClr val="248F95"/>
                </a:solidFill>
              </a:rPr>
              <a:t>Power Users</a:t>
            </a:r>
          </a:p>
        </p:txBody>
      </p:sp>
      <p:sp>
        <p:nvSpPr>
          <p:cNvPr id="7" name="TextBox 6">
            <a:extLst>
              <a:ext uri="{FF2B5EF4-FFF2-40B4-BE49-F238E27FC236}">
                <a16:creationId xmlns:a16="http://schemas.microsoft.com/office/drawing/2014/main" id="{97332E54-9F45-481A-866E-FDE90CE5F1AE}"/>
              </a:ext>
            </a:extLst>
          </p:cNvPr>
          <p:cNvSpPr txBox="1"/>
          <p:nvPr/>
        </p:nvSpPr>
        <p:spPr>
          <a:xfrm>
            <a:off x="931178" y="4064034"/>
            <a:ext cx="2057999" cy="369332"/>
          </a:xfrm>
          <a:prstGeom prst="rect">
            <a:avLst/>
          </a:prstGeom>
          <a:noFill/>
        </p:spPr>
        <p:txBody>
          <a:bodyPr wrap="none" rtlCol="0">
            <a:spAutoFit/>
          </a:bodyPr>
          <a:lstStyle/>
          <a:p>
            <a:r>
              <a:rPr lang="en-US" b="1" dirty="0">
                <a:solidFill>
                  <a:srgbClr val="248F95"/>
                </a:solidFill>
              </a:rPr>
              <a:t>Improving Practices</a:t>
            </a:r>
          </a:p>
        </p:txBody>
      </p:sp>
      <p:sp>
        <p:nvSpPr>
          <p:cNvPr id="8" name="TextBox 7">
            <a:extLst>
              <a:ext uri="{FF2B5EF4-FFF2-40B4-BE49-F238E27FC236}">
                <a16:creationId xmlns:a16="http://schemas.microsoft.com/office/drawing/2014/main" id="{CE901D0C-EEA1-4A5A-B59F-554EC68223FA}"/>
              </a:ext>
            </a:extLst>
          </p:cNvPr>
          <p:cNvSpPr txBox="1"/>
          <p:nvPr/>
        </p:nvSpPr>
        <p:spPr>
          <a:xfrm>
            <a:off x="3330429" y="2122415"/>
            <a:ext cx="2045240" cy="523220"/>
          </a:xfrm>
          <a:prstGeom prst="rect">
            <a:avLst/>
          </a:prstGeom>
          <a:noFill/>
        </p:spPr>
        <p:txBody>
          <a:bodyPr wrap="none" rtlCol="0">
            <a:spAutoFit/>
          </a:bodyPr>
          <a:lstStyle/>
          <a:p>
            <a:r>
              <a:rPr lang="en-US" sz="1400" dirty="0">
                <a:solidFill>
                  <a:schemeClr val="bg1">
                    <a:lumMod val="50000"/>
                  </a:schemeClr>
                </a:solidFill>
              </a:rPr>
              <a:t>UAccess Learning courses</a:t>
            </a:r>
          </a:p>
          <a:p>
            <a:r>
              <a:rPr lang="en-US" sz="1400" dirty="0">
                <a:solidFill>
                  <a:schemeClr val="bg1">
                    <a:lumMod val="50000"/>
                  </a:schemeClr>
                </a:solidFill>
              </a:rPr>
              <a:t>D2L videos </a:t>
            </a:r>
          </a:p>
        </p:txBody>
      </p:sp>
      <p:sp>
        <p:nvSpPr>
          <p:cNvPr id="9" name="TextBox 8">
            <a:extLst>
              <a:ext uri="{FF2B5EF4-FFF2-40B4-BE49-F238E27FC236}">
                <a16:creationId xmlns:a16="http://schemas.microsoft.com/office/drawing/2014/main" id="{9A8F7F93-5915-49F5-A4E1-230ED46288DB}"/>
              </a:ext>
            </a:extLst>
          </p:cNvPr>
          <p:cNvSpPr txBox="1"/>
          <p:nvPr/>
        </p:nvSpPr>
        <p:spPr>
          <a:xfrm>
            <a:off x="4489508" y="2964482"/>
            <a:ext cx="1472134" cy="954107"/>
          </a:xfrm>
          <a:prstGeom prst="rect">
            <a:avLst/>
          </a:prstGeom>
          <a:noFill/>
        </p:spPr>
        <p:txBody>
          <a:bodyPr wrap="none" rtlCol="0">
            <a:spAutoFit/>
          </a:bodyPr>
          <a:lstStyle/>
          <a:p>
            <a:r>
              <a:rPr lang="en-US" sz="1400" dirty="0">
                <a:solidFill>
                  <a:schemeClr val="bg1">
                    <a:lumMod val="50000"/>
                  </a:schemeClr>
                </a:solidFill>
              </a:rPr>
              <a:t>D2L videos</a:t>
            </a:r>
          </a:p>
          <a:p>
            <a:r>
              <a:rPr lang="en-US" sz="1400" dirty="0">
                <a:solidFill>
                  <a:schemeClr val="accent1"/>
                </a:solidFill>
              </a:rPr>
              <a:t>Knowledge </a:t>
            </a:r>
          </a:p>
          <a:p>
            <a:r>
              <a:rPr lang="en-US" sz="1400" dirty="0">
                <a:solidFill>
                  <a:schemeClr val="accent1"/>
                </a:solidFill>
              </a:rPr>
              <a:t>Chatter:  Advising</a:t>
            </a:r>
          </a:p>
          <a:p>
            <a:r>
              <a:rPr lang="en-US" sz="1400" dirty="0">
                <a:solidFill>
                  <a:schemeClr val="bg1">
                    <a:lumMod val="50000"/>
                  </a:schemeClr>
                </a:solidFill>
              </a:rPr>
              <a:t>Open Labs </a:t>
            </a:r>
          </a:p>
        </p:txBody>
      </p:sp>
      <p:sp>
        <p:nvSpPr>
          <p:cNvPr id="10" name="TextBox 9">
            <a:extLst>
              <a:ext uri="{FF2B5EF4-FFF2-40B4-BE49-F238E27FC236}">
                <a16:creationId xmlns:a16="http://schemas.microsoft.com/office/drawing/2014/main" id="{C5E87DA8-4BDB-46EC-8323-B9D511B98BC3}"/>
              </a:ext>
            </a:extLst>
          </p:cNvPr>
          <p:cNvSpPr txBox="1"/>
          <p:nvPr/>
        </p:nvSpPr>
        <p:spPr>
          <a:xfrm>
            <a:off x="6663655" y="4064034"/>
            <a:ext cx="1875770" cy="1169551"/>
          </a:xfrm>
          <a:prstGeom prst="rect">
            <a:avLst/>
          </a:prstGeom>
          <a:noFill/>
        </p:spPr>
        <p:txBody>
          <a:bodyPr wrap="none" rtlCol="0">
            <a:spAutoFit/>
          </a:bodyPr>
          <a:lstStyle/>
          <a:p>
            <a:r>
              <a:rPr lang="en-US" sz="1400" dirty="0">
                <a:solidFill>
                  <a:schemeClr val="accent1"/>
                </a:solidFill>
              </a:rPr>
              <a:t>In-app announcements</a:t>
            </a:r>
          </a:p>
          <a:p>
            <a:r>
              <a:rPr lang="en-US" sz="1400" dirty="0">
                <a:solidFill>
                  <a:schemeClr val="bg1">
                    <a:lumMod val="50000"/>
                  </a:schemeClr>
                </a:solidFill>
              </a:rPr>
              <a:t>Monthly </a:t>
            </a:r>
            <a:r>
              <a:rPr lang="en-US" sz="1400" dirty="0" err="1">
                <a:solidFill>
                  <a:schemeClr val="bg1">
                    <a:lumMod val="50000"/>
                  </a:schemeClr>
                </a:solidFill>
              </a:rPr>
              <a:t>Zoomies</a:t>
            </a:r>
            <a:endParaRPr lang="en-US" sz="1400" dirty="0">
              <a:solidFill>
                <a:schemeClr val="bg1">
                  <a:lumMod val="50000"/>
                </a:schemeClr>
              </a:solidFill>
            </a:endParaRPr>
          </a:p>
          <a:p>
            <a:r>
              <a:rPr lang="en-US" sz="1400" dirty="0">
                <a:solidFill>
                  <a:schemeClr val="accent1"/>
                </a:solidFill>
              </a:rPr>
              <a:t>Knowledge </a:t>
            </a:r>
          </a:p>
          <a:p>
            <a:r>
              <a:rPr lang="en-US" sz="1400" dirty="0">
                <a:solidFill>
                  <a:schemeClr val="accent1"/>
                </a:solidFill>
              </a:rPr>
              <a:t>Chatter:  Advising</a:t>
            </a:r>
          </a:p>
          <a:p>
            <a:r>
              <a:rPr lang="en-US" sz="1400" dirty="0">
                <a:solidFill>
                  <a:schemeClr val="accent1"/>
                </a:solidFill>
              </a:rPr>
              <a:t>Trellis Dashboards</a:t>
            </a:r>
          </a:p>
        </p:txBody>
      </p:sp>
      <p:sp>
        <p:nvSpPr>
          <p:cNvPr id="11" name="TextBox 10">
            <a:extLst>
              <a:ext uri="{FF2B5EF4-FFF2-40B4-BE49-F238E27FC236}">
                <a16:creationId xmlns:a16="http://schemas.microsoft.com/office/drawing/2014/main" id="{C2851153-6A0A-47FA-8051-F60A3B9D294F}"/>
              </a:ext>
            </a:extLst>
          </p:cNvPr>
          <p:cNvSpPr txBox="1"/>
          <p:nvPr/>
        </p:nvSpPr>
        <p:spPr>
          <a:xfrm>
            <a:off x="8852000" y="5614332"/>
            <a:ext cx="2369303" cy="954107"/>
          </a:xfrm>
          <a:prstGeom prst="rect">
            <a:avLst/>
          </a:prstGeom>
          <a:noFill/>
        </p:spPr>
        <p:txBody>
          <a:bodyPr wrap="none" rtlCol="0">
            <a:spAutoFit/>
          </a:bodyPr>
          <a:lstStyle/>
          <a:p>
            <a:r>
              <a:rPr lang="en-US" sz="1400" dirty="0">
                <a:solidFill>
                  <a:schemeClr val="accent1"/>
                </a:solidFill>
              </a:rPr>
              <a:t>Chatter moderation:  Advising</a:t>
            </a:r>
          </a:p>
          <a:p>
            <a:r>
              <a:rPr lang="en-US" sz="1400" dirty="0">
                <a:solidFill>
                  <a:schemeClr val="accent1"/>
                </a:solidFill>
              </a:rPr>
              <a:t>Author knowledge articles</a:t>
            </a:r>
          </a:p>
          <a:p>
            <a:r>
              <a:rPr lang="en-US" sz="1400" dirty="0">
                <a:solidFill>
                  <a:schemeClr val="bg1">
                    <a:lumMod val="50000"/>
                  </a:schemeClr>
                </a:solidFill>
              </a:rPr>
              <a:t>Lead </a:t>
            </a:r>
            <a:r>
              <a:rPr lang="en-US" sz="1400" dirty="0" err="1">
                <a:solidFill>
                  <a:schemeClr val="bg1">
                    <a:lumMod val="50000"/>
                  </a:schemeClr>
                </a:solidFill>
              </a:rPr>
              <a:t>Zoomies</a:t>
            </a:r>
            <a:endParaRPr lang="en-US" sz="1400" dirty="0">
              <a:solidFill>
                <a:schemeClr val="bg1">
                  <a:lumMod val="50000"/>
                </a:schemeClr>
              </a:solidFill>
            </a:endParaRPr>
          </a:p>
          <a:p>
            <a:r>
              <a:rPr lang="en-US" sz="1400" dirty="0">
                <a:solidFill>
                  <a:schemeClr val="bg1">
                    <a:lumMod val="50000"/>
                  </a:schemeClr>
                </a:solidFill>
              </a:rPr>
              <a:t>Birds of a Feather network</a:t>
            </a:r>
          </a:p>
        </p:txBody>
      </p:sp>
      <p:sp>
        <p:nvSpPr>
          <p:cNvPr id="12" name="TextBox 11">
            <a:extLst>
              <a:ext uri="{FF2B5EF4-FFF2-40B4-BE49-F238E27FC236}">
                <a16:creationId xmlns:a16="http://schemas.microsoft.com/office/drawing/2014/main" id="{C682A829-599A-4A21-9E0A-ACD6AF2DE0AF}"/>
              </a:ext>
            </a:extLst>
          </p:cNvPr>
          <p:cNvSpPr txBox="1"/>
          <p:nvPr/>
        </p:nvSpPr>
        <p:spPr>
          <a:xfrm>
            <a:off x="3330429" y="1237336"/>
            <a:ext cx="1906035" cy="738664"/>
          </a:xfrm>
          <a:prstGeom prst="rect">
            <a:avLst/>
          </a:prstGeom>
          <a:noFill/>
        </p:spPr>
        <p:txBody>
          <a:bodyPr wrap="none" rtlCol="0">
            <a:spAutoFit/>
          </a:bodyPr>
          <a:lstStyle/>
          <a:p>
            <a:r>
              <a:rPr lang="en-US" sz="1400" dirty="0">
                <a:solidFill>
                  <a:schemeClr val="bg1">
                    <a:lumMod val="50000"/>
                  </a:schemeClr>
                </a:solidFill>
              </a:rPr>
              <a:t>trellis.arizona.edu</a:t>
            </a:r>
          </a:p>
          <a:p>
            <a:r>
              <a:rPr lang="en-US" sz="1400" dirty="0">
                <a:solidFill>
                  <a:schemeClr val="bg1">
                    <a:lumMod val="50000"/>
                  </a:schemeClr>
                </a:solidFill>
              </a:rPr>
              <a:t>Monthly newsletter</a:t>
            </a:r>
          </a:p>
          <a:p>
            <a:r>
              <a:rPr lang="en-US" sz="1400" dirty="0">
                <a:solidFill>
                  <a:schemeClr val="bg1">
                    <a:lumMod val="50000"/>
                  </a:schemeClr>
                </a:solidFill>
              </a:rPr>
              <a:t>ARC newsletter content</a:t>
            </a:r>
          </a:p>
        </p:txBody>
      </p:sp>
      <p:sp>
        <p:nvSpPr>
          <p:cNvPr id="13" name="TextBox 12">
            <a:extLst>
              <a:ext uri="{FF2B5EF4-FFF2-40B4-BE49-F238E27FC236}">
                <a16:creationId xmlns:a16="http://schemas.microsoft.com/office/drawing/2014/main" id="{02F1A28C-9471-4EA2-934F-F25F75D08247}"/>
              </a:ext>
            </a:extLst>
          </p:cNvPr>
          <p:cNvSpPr txBox="1"/>
          <p:nvPr/>
        </p:nvSpPr>
        <p:spPr>
          <a:xfrm>
            <a:off x="931178" y="1242874"/>
            <a:ext cx="933012" cy="369332"/>
          </a:xfrm>
          <a:prstGeom prst="rect">
            <a:avLst/>
          </a:prstGeom>
          <a:noFill/>
        </p:spPr>
        <p:txBody>
          <a:bodyPr wrap="none" rtlCol="0">
            <a:spAutoFit/>
          </a:bodyPr>
          <a:lstStyle/>
          <a:p>
            <a:r>
              <a:rPr lang="en-US" b="1" dirty="0">
                <a:solidFill>
                  <a:srgbClr val="248F95"/>
                </a:solidFill>
              </a:rPr>
              <a:t>General</a:t>
            </a:r>
          </a:p>
        </p:txBody>
      </p:sp>
      <p:pic>
        <p:nvPicPr>
          <p:cNvPr id="14" name="Picture 13">
            <a:extLst>
              <a:ext uri="{FF2B5EF4-FFF2-40B4-BE49-F238E27FC236}">
                <a16:creationId xmlns:a16="http://schemas.microsoft.com/office/drawing/2014/main" id="{DF720417-C40E-41F7-AB63-67801FE739EF}"/>
              </a:ext>
            </a:extLst>
          </p:cNvPr>
          <p:cNvPicPr>
            <a:picLocks noChangeAspect="1"/>
          </p:cNvPicPr>
          <p:nvPr/>
        </p:nvPicPr>
        <p:blipFill>
          <a:blip r:embed="rId2"/>
          <a:stretch>
            <a:fillRect/>
          </a:stretch>
        </p:blipFill>
        <p:spPr>
          <a:xfrm>
            <a:off x="6004160" y="1339159"/>
            <a:ext cx="1808060" cy="1660983"/>
          </a:xfrm>
          <a:prstGeom prst="rect">
            <a:avLst/>
          </a:prstGeom>
        </p:spPr>
      </p:pic>
      <p:grpSp>
        <p:nvGrpSpPr>
          <p:cNvPr id="15" name="Group 14">
            <a:extLst>
              <a:ext uri="{FF2B5EF4-FFF2-40B4-BE49-F238E27FC236}">
                <a16:creationId xmlns:a16="http://schemas.microsoft.com/office/drawing/2014/main" id="{625A9CEE-2F09-4F12-8EB7-CB84A8D93893}"/>
              </a:ext>
            </a:extLst>
          </p:cNvPr>
          <p:cNvGrpSpPr/>
          <p:nvPr/>
        </p:nvGrpSpPr>
        <p:grpSpPr>
          <a:xfrm>
            <a:off x="7489148" y="1736089"/>
            <a:ext cx="3460553" cy="1325563"/>
            <a:chOff x="4856013" y="2691892"/>
            <a:chExt cx="4573076" cy="1637078"/>
          </a:xfrm>
        </p:grpSpPr>
        <p:pic>
          <p:nvPicPr>
            <p:cNvPr id="16" name="Picture 15">
              <a:extLst>
                <a:ext uri="{FF2B5EF4-FFF2-40B4-BE49-F238E27FC236}">
                  <a16:creationId xmlns:a16="http://schemas.microsoft.com/office/drawing/2014/main" id="{17656F44-115A-4195-959B-DF34D29BEFFD}"/>
                </a:ext>
              </a:extLst>
            </p:cNvPr>
            <p:cNvPicPr>
              <a:picLocks noChangeAspect="1"/>
            </p:cNvPicPr>
            <p:nvPr/>
          </p:nvPicPr>
          <p:blipFill rotWithShape="1">
            <a:blip r:embed="rId3"/>
            <a:srcRect t="16860"/>
            <a:stretch/>
          </p:blipFill>
          <p:spPr>
            <a:xfrm>
              <a:off x="4856013" y="2691892"/>
              <a:ext cx="2598867" cy="974297"/>
            </a:xfrm>
            <a:prstGeom prst="rect">
              <a:avLst/>
            </a:prstGeom>
          </p:spPr>
        </p:pic>
        <p:pic>
          <p:nvPicPr>
            <p:cNvPr id="17" name="Picture 16">
              <a:extLst>
                <a:ext uri="{FF2B5EF4-FFF2-40B4-BE49-F238E27FC236}">
                  <a16:creationId xmlns:a16="http://schemas.microsoft.com/office/drawing/2014/main" id="{D714ADFD-395D-4B2F-9558-33706C85B37C}"/>
                </a:ext>
              </a:extLst>
            </p:cNvPr>
            <p:cNvPicPr>
              <a:picLocks noChangeAspect="1"/>
            </p:cNvPicPr>
            <p:nvPr/>
          </p:nvPicPr>
          <p:blipFill rotWithShape="1">
            <a:blip r:embed="rId4">
              <a:extLst>
                <a:ext uri="{28A0092B-C50C-407E-A947-70E740481C1C}">
                  <a14:useLocalDpi xmlns:a14="http://schemas.microsoft.com/office/drawing/2010/main" val="0"/>
                </a:ext>
              </a:extLst>
            </a:blip>
            <a:srcRect t="15993" r="36512"/>
            <a:stretch/>
          </p:blipFill>
          <p:spPr>
            <a:xfrm>
              <a:off x="7226539" y="3003407"/>
              <a:ext cx="2202550" cy="1325563"/>
            </a:xfrm>
            <a:prstGeom prst="rect">
              <a:avLst/>
            </a:prstGeom>
          </p:spPr>
        </p:pic>
      </p:grpSp>
      <p:pic>
        <p:nvPicPr>
          <p:cNvPr id="18" name="Picture 17">
            <a:extLst>
              <a:ext uri="{FF2B5EF4-FFF2-40B4-BE49-F238E27FC236}">
                <a16:creationId xmlns:a16="http://schemas.microsoft.com/office/drawing/2014/main" id="{19417BA3-9A70-4662-BA49-96618CEACDEF}"/>
              </a:ext>
            </a:extLst>
          </p:cNvPr>
          <p:cNvPicPr>
            <a:picLocks noChangeAspect="1"/>
          </p:cNvPicPr>
          <p:nvPr/>
        </p:nvPicPr>
        <p:blipFill rotWithShape="1">
          <a:blip r:embed="rId5"/>
          <a:srcRect l="16718" t="13003"/>
          <a:stretch/>
        </p:blipFill>
        <p:spPr>
          <a:xfrm>
            <a:off x="8041433" y="2747012"/>
            <a:ext cx="2734810" cy="1287067"/>
          </a:xfrm>
          <a:prstGeom prst="rect">
            <a:avLst/>
          </a:prstGeom>
        </p:spPr>
      </p:pic>
      <p:cxnSp>
        <p:nvCxnSpPr>
          <p:cNvPr id="20" name="Straight Connector 19">
            <a:extLst>
              <a:ext uri="{FF2B5EF4-FFF2-40B4-BE49-F238E27FC236}">
                <a16:creationId xmlns:a16="http://schemas.microsoft.com/office/drawing/2014/main" id="{558A7DFA-F311-415E-8CE0-76D04E99C896}"/>
              </a:ext>
            </a:extLst>
          </p:cNvPr>
          <p:cNvCxnSpPr>
            <a:cxnSpLocks/>
          </p:cNvCxnSpPr>
          <p:nvPr/>
        </p:nvCxnSpPr>
        <p:spPr>
          <a:xfrm flipV="1">
            <a:off x="5387093" y="2169651"/>
            <a:ext cx="913811" cy="956780"/>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791D82-8353-4971-9C63-B81095625726}"/>
              </a:ext>
            </a:extLst>
          </p:cNvPr>
          <p:cNvCxnSpPr>
            <a:cxnSpLocks/>
          </p:cNvCxnSpPr>
          <p:nvPr/>
        </p:nvCxnSpPr>
        <p:spPr>
          <a:xfrm flipV="1">
            <a:off x="5436056" y="2216885"/>
            <a:ext cx="2296478" cy="1070543"/>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5B7CB4-AF7D-4C9D-83BF-79248A4184BE}"/>
              </a:ext>
            </a:extLst>
          </p:cNvPr>
          <p:cNvCxnSpPr>
            <a:cxnSpLocks/>
          </p:cNvCxnSpPr>
          <p:nvPr/>
        </p:nvCxnSpPr>
        <p:spPr>
          <a:xfrm flipV="1">
            <a:off x="5911353" y="3005786"/>
            <a:ext cx="2215610" cy="564788"/>
          </a:xfrm>
          <a:prstGeom prst="line">
            <a:avLst/>
          </a:prstGeom>
          <a:ln>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7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4710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Monthly SME Network Meeting Agenda</a:t>
            </a:r>
          </a:p>
        </p:txBody>
      </p:sp>
      <p:pic>
        <p:nvPicPr>
          <p:cNvPr id="24" name="Graphic 23">
            <a:extLst>
              <a:ext uri="{FF2B5EF4-FFF2-40B4-BE49-F238E27FC236}">
                <a16:creationId xmlns:a16="http://schemas.microsoft.com/office/drawing/2014/main" id="{DAC5151E-C388-44B1-A9F3-7CFF93255CD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9266" t="52475" r="14462" b="10380"/>
          <a:stretch/>
        </p:blipFill>
        <p:spPr>
          <a:xfrm>
            <a:off x="10526163" y="5844772"/>
            <a:ext cx="1665837" cy="995117"/>
          </a:xfrm>
          <a:prstGeom prst="rect">
            <a:avLst/>
          </a:prstGeom>
        </p:spPr>
      </p:pic>
      <p:sp>
        <p:nvSpPr>
          <p:cNvPr id="19" name="Text Placeholder 13">
            <a:extLst>
              <a:ext uri="{FF2B5EF4-FFF2-40B4-BE49-F238E27FC236}">
                <a16:creationId xmlns:a16="http://schemas.microsoft.com/office/drawing/2014/main" id="{D8A84A42-919E-2242-9850-03181C7FFBAE}"/>
              </a:ext>
            </a:extLst>
          </p:cNvPr>
          <p:cNvSpPr txBox="1">
            <a:spLocks/>
          </p:cNvSpPr>
          <p:nvPr/>
        </p:nvSpPr>
        <p:spPr>
          <a:xfrm>
            <a:off x="675389" y="1313725"/>
            <a:ext cx="5575852" cy="49641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dirty="0">
                <a:solidFill>
                  <a:srgbClr val="248F95"/>
                </a:solidFill>
              </a:rPr>
              <a:t>Product Updates</a:t>
            </a:r>
          </a:p>
        </p:txBody>
      </p:sp>
      <p:sp>
        <p:nvSpPr>
          <p:cNvPr id="20" name="Content Placeholder 14">
            <a:extLst>
              <a:ext uri="{FF2B5EF4-FFF2-40B4-BE49-F238E27FC236}">
                <a16:creationId xmlns:a16="http://schemas.microsoft.com/office/drawing/2014/main" id="{7C495CC5-97B0-CC4C-AD07-4262306A2ACE}"/>
              </a:ext>
            </a:extLst>
          </p:cNvPr>
          <p:cNvSpPr txBox="1">
            <a:spLocks/>
          </p:cNvSpPr>
          <p:nvPr/>
        </p:nvSpPr>
        <p:spPr>
          <a:xfrm>
            <a:off x="675389" y="1675915"/>
            <a:ext cx="10008162" cy="2099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sz="1300" dirty="0"/>
          </a:p>
          <a:p>
            <a:pPr lvl="1"/>
            <a:r>
              <a:rPr lang="en-US" sz="1800" dirty="0"/>
              <a:t>Review recent updates for Trellis Advise</a:t>
            </a:r>
          </a:p>
          <a:p>
            <a:pPr lvl="2"/>
            <a:r>
              <a:rPr lang="en-US" sz="1400" dirty="0"/>
              <a:t>Automated sync from Trellis to Outlook – In beta. Launching May 27</a:t>
            </a:r>
            <a:r>
              <a:rPr lang="en-US" sz="1400" baseline="30000" dirty="0"/>
              <a:t>th</a:t>
            </a:r>
            <a:r>
              <a:rPr lang="en-US" sz="1400" dirty="0"/>
              <a:t> </a:t>
            </a:r>
          </a:p>
          <a:p>
            <a:pPr lvl="2"/>
            <a:r>
              <a:rPr lang="en-US" sz="1400" dirty="0"/>
              <a:t>Important cases</a:t>
            </a:r>
          </a:p>
          <a:p>
            <a:pPr lvl="2"/>
            <a:r>
              <a:rPr lang="en-US" sz="1400" dirty="0"/>
              <a:t>Create drop-in checkbox</a:t>
            </a:r>
          </a:p>
          <a:p>
            <a:pPr lvl="2"/>
            <a:r>
              <a:rPr lang="en-US" sz="1400" dirty="0"/>
              <a:t>Referrals</a:t>
            </a:r>
          </a:p>
          <a:p>
            <a:pPr lvl="2"/>
            <a:r>
              <a:rPr lang="en-US" sz="1400" dirty="0"/>
              <a:t>Reports &amp; Dashboards</a:t>
            </a:r>
          </a:p>
          <a:p>
            <a:pPr lvl="2"/>
            <a:r>
              <a:rPr lang="en-US" sz="1400" dirty="0"/>
              <a:t>Incoming groups and data sharing</a:t>
            </a:r>
            <a:br>
              <a:rPr lang="en-US" sz="1400" dirty="0"/>
            </a:br>
            <a:endParaRPr lang="en-US" sz="1400" dirty="0"/>
          </a:p>
          <a:p>
            <a:pPr lvl="1"/>
            <a:r>
              <a:rPr lang="en-US" sz="1800" dirty="0"/>
              <a:t>Upcoming updates</a:t>
            </a:r>
          </a:p>
          <a:p>
            <a:pPr lvl="2"/>
            <a:r>
              <a:rPr lang="en-US" sz="1400" dirty="0"/>
              <a:t>Recurrence for availability</a:t>
            </a:r>
          </a:p>
          <a:p>
            <a:pPr lvl="2"/>
            <a:r>
              <a:rPr lang="en-US" sz="1400" dirty="0"/>
              <a:t>Student Community expansion</a:t>
            </a:r>
          </a:p>
        </p:txBody>
      </p:sp>
      <p:sp>
        <p:nvSpPr>
          <p:cNvPr id="12" name="Text Placeholder 13">
            <a:extLst>
              <a:ext uri="{FF2B5EF4-FFF2-40B4-BE49-F238E27FC236}">
                <a16:creationId xmlns:a16="http://schemas.microsoft.com/office/drawing/2014/main" id="{3FFD3537-4D4C-4309-85A8-CDF857D0F397}"/>
              </a:ext>
            </a:extLst>
          </p:cNvPr>
          <p:cNvSpPr txBox="1">
            <a:spLocks/>
          </p:cNvSpPr>
          <p:nvPr/>
        </p:nvSpPr>
        <p:spPr>
          <a:xfrm>
            <a:off x="675389" y="5003605"/>
            <a:ext cx="5575852" cy="49641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dirty="0">
                <a:solidFill>
                  <a:srgbClr val="248F95"/>
                </a:solidFill>
              </a:rPr>
              <a:t>Training &amp; Support Updates</a:t>
            </a:r>
          </a:p>
        </p:txBody>
      </p:sp>
      <p:sp>
        <p:nvSpPr>
          <p:cNvPr id="8" name="Text Placeholder 13">
            <a:extLst>
              <a:ext uri="{FF2B5EF4-FFF2-40B4-BE49-F238E27FC236}">
                <a16:creationId xmlns:a16="http://schemas.microsoft.com/office/drawing/2014/main" id="{0AB16EE2-7A45-4275-A219-C1ED23972B90}"/>
              </a:ext>
            </a:extLst>
          </p:cNvPr>
          <p:cNvSpPr txBox="1">
            <a:spLocks/>
          </p:cNvSpPr>
          <p:nvPr/>
        </p:nvSpPr>
        <p:spPr>
          <a:xfrm>
            <a:off x="675389" y="5708332"/>
            <a:ext cx="5575852" cy="49641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dirty="0">
                <a:solidFill>
                  <a:srgbClr val="248F95"/>
                </a:solidFill>
              </a:rPr>
              <a:t>Open Q&amp;A</a:t>
            </a:r>
          </a:p>
        </p:txBody>
      </p:sp>
    </p:spTree>
    <p:extLst>
      <p:ext uri="{BB962C8B-B14F-4D97-AF65-F5344CB8AC3E}">
        <p14:creationId xmlns:p14="http://schemas.microsoft.com/office/powerpoint/2010/main" val="69997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4710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Trellis – Delivered Feature Highlights</a:t>
            </a:r>
          </a:p>
        </p:txBody>
      </p:sp>
      <p:pic>
        <p:nvPicPr>
          <p:cNvPr id="24" name="Graphic 23">
            <a:extLst>
              <a:ext uri="{FF2B5EF4-FFF2-40B4-BE49-F238E27FC236}">
                <a16:creationId xmlns:a16="http://schemas.microsoft.com/office/drawing/2014/main" id="{DAC5151E-C388-44B1-A9F3-7CFF93255CD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9266" t="52475" r="14462" b="10380"/>
          <a:stretch/>
        </p:blipFill>
        <p:spPr>
          <a:xfrm>
            <a:off x="10526163" y="5844772"/>
            <a:ext cx="1665837" cy="995117"/>
          </a:xfrm>
          <a:prstGeom prst="rect">
            <a:avLst/>
          </a:prstGeom>
        </p:spPr>
      </p:pic>
      <p:sp>
        <p:nvSpPr>
          <p:cNvPr id="9" name="TextBox 8">
            <a:extLst>
              <a:ext uri="{FF2B5EF4-FFF2-40B4-BE49-F238E27FC236}">
                <a16:creationId xmlns:a16="http://schemas.microsoft.com/office/drawing/2014/main" id="{FDDE04DA-62DE-4846-8951-43ACFA9F7D00}"/>
              </a:ext>
            </a:extLst>
          </p:cNvPr>
          <p:cNvSpPr txBox="1"/>
          <p:nvPr/>
        </p:nvSpPr>
        <p:spPr>
          <a:xfrm>
            <a:off x="765468" y="1156227"/>
            <a:ext cx="9829081" cy="815720"/>
          </a:xfrm>
          <a:prstGeom prst="rect">
            <a:avLst/>
          </a:prstGeom>
          <a:noFill/>
        </p:spPr>
        <p:txBody>
          <a:bodyPr wrap="square" rtlCol="0">
            <a:spAutoFit/>
          </a:bodyPr>
          <a:lstStyle/>
          <a:p>
            <a:endParaRPr lang="en-US" sz="2800" dirty="0"/>
          </a:p>
          <a:p>
            <a:pPr marL="285750" indent="-285750">
              <a:buFont typeface="Arial" panose="020B0604020202020204" pitchFamily="34" charset="0"/>
              <a:buChar char="•"/>
            </a:pPr>
            <a:endParaRPr lang="en-US" dirty="0"/>
          </a:p>
        </p:txBody>
      </p:sp>
      <p:graphicFrame>
        <p:nvGraphicFramePr>
          <p:cNvPr id="10" name="Diagram 9">
            <a:extLst>
              <a:ext uri="{FF2B5EF4-FFF2-40B4-BE49-F238E27FC236}">
                <a16:creationId xmlns:a16="http://schemas.microsoft.com/office/drawing/2014/main" id="{D1D0FEDD-D1B5-45CB-8375-13388DB17415}"/>
              </a:ext>
            </a:extLst>
          </p:cNvPr>
          <p:cNvGraphicFramePr/>
          <p:nvPr>
            <p:extLst>
              <p:ext uri="{D42A27DB-BD31-4B8C-83A1-F6EECF244321}">
                <p14:modId xmlns:p14="http://schemas.microsoft.com/office/powerpoint/2010/main" val="2970215410"/>
              </p:ext>
            </p:extLst>
          </p:nvPr>
        </p:nvGraphicFramePr>
        <p:xfrm>
          <a:off x="534264" y="1169314"/>
          <a:ext cx="10921186" cy="537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4" name="Straight Connector 13">
            <a:extLst>
              <a:ext uri="{FF2B5EF4-FFF2-40B4-BE49-F238E27FC236}">
                <a16:creationId xmlns:a16="http://schemas.microsoft.com/office/drawing/2014/main" id="{8CC12275-93CD-4DEC-B038-DF44CA77F8E8}"/>
              </a:ext>
            </a:extLst>
          </p:cNvPr>
          <p:cNvCxnSpPr>
            <a:cxnSpLocks/>
          </p:cNvCxnSpPr>
          <p:nvPr/>
        </p:nvCxnSpPr>
        <p:spPr>
          <a:xfrm>
            <a:off x="2269602" y="1854578"/>
            <a:ext cx="0" cy="216683"/>
          </a:xfrm>
          <a:prstGeom prst="line">
            <a:avLst/>
          </a:prstGeom>
          <a:ln>
            <a:solidFill>
              <a:srgbClr val="6F868D"/>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2DC2D6FD-4B2E-4F3D-B7ED-A90E7FDAE4B5}"/>
              </a:ext>
            </a:extLst>
          </p:cNvPr>
          <p:cNvSpPr/>
          <p:nvPr/>
        </p:nvSpPr>
        <p:spPr>
          <a:xfrm>
            <a:off x="4100138" y="2118773"/>
            <a:ext cx="3159740" cy="5647700"/>
          </a:xfrm>
          <a:prstGeom prst="rect">
            <a:avLst/>
          </a:prstGeom>
        </p:spPr>
        <p:txBody>
          <a:bodyPr wrap="square">
            <a:spAutoFit/>
          </a:bodyPr>
          <a:lstStyle/>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Expansion: Change of “Advise” app to “Console” and removal of Appointment Type to assist with expansion of features for incoming groups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Auto-fill appointment fields from Availability</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In addition to in the appointment popover and email notification, also display </a:t>
            </a:r>
            <a:r>
              <a:rPr lang="en-US" sz="1100" dirty="0" err="1">
                <a:latin typeface="Verdana" panose="020B0604030504040204" pitchFamily="34" charset="0"/>
                <a:ea typeface="Verdana" panose="020B0604030504040204" pitchFamily="34" charset="0"/>
              </a:rPr>
              <a:t>UAccess</a:t>
            </a:r>
            <a:r>
              <a:rPr lang="en-US" sz="1100" dirty="0">
                <a:latin typeface="Verdana" panose="020B0604030504040204" pitchFamily="34" charset="0"/>
                <a:ea typeface="Verdana" panose="020B0604030504040204" pitchFamily="34" charset="0"/>
              </a:rPr>
              <a:t> Student Center link on the contact page </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Enhance Drop-in blocks in student view to help students see additional information about the drop-in is available</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Added information on how to use Zoom in calendar pop-in and appointment confirmations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Various bug fixes and </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IN PROGRESS: Outlook integration</a:t>
            </a:r>
          </a:p>
          <a:p>
            <a:pPr marL="28575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p:txBody>
      </p:sp>
      <p:cxnSp>
        <p:nvCxnSpPr>
          <p:cNvPr id="16" name="Straight Connector 15">
            <a:extLst>
              <a:ext uri="{FF2B5EF4-FFF2-40B4-BE49-F238E27FC236}">
                <a16:creationId xmlns:a16="http://schemas.microsoft.com/office/drawing/2014/main" id="{F655168E-8A45-462C-BC67-6763BF210E7A}"/>
              </a:ext>
            </a:extLst>
          </p:cNvPr>
          <p:cNvCxnSpPr>
            <a:cxnSpLocks/>
          </p:cNvCxnSpPr>
          <p:nvPr/>
        </p:nvCxnSpPr>
        <p:spPr>
          <a:xfrm>
            <a:off x="5780801" y="1834719"/>
            <a:ext cx="0" cy="216683"/>
          </a:xfrm>
          <a:prstGeom prst="line">
            <a:avLst/>
          </a:prstGeom>
          <a:ln>
            <a:solidFill>
              <a:srgbClr val="6F868D"/>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8F231F4-E12A-4805-9B27-668D96022172}"/>
              </a:ext>
            </a:extLst>
          </p:cNvPr>
          <p:cNvSpPr/>
          <p:nvPr/>
        </p:nvSpPr>
        <p:spPr>
          <a:xfrm>
            <a:off x="7612458" y="2123520"/>
            <a:ext cx="3741343" cy="6278642"/>
          </a:xfrm>
          <a:prstGeom prst="rect">
            <a:avLst/>
          </a:prstGeom>
        </p:spPr>
        <p:txBody>
          <a:bodyPr wrap="square">
            <a:spAutoFit/>
          </a:bodyPr>
          <a:lstStyle/>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Expanded and set default width on “Comments” column in Case Details tab</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Added ability to see Preferred First Name in results when searching for contacts (Searching by Preferred Name is available)</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Streamlined information displayed in My Appointments Today widget on the calendar page</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Added the ability to track and send Referral (Beta) emails to students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Added the ability to call attention to important Cases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Updated the "Major" filter in the student's Advisor Search to include "No Major Selected" options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Automated sync from Trellis to Outlook</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Various bug fixes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IN PROGRESS: Outlook, Ability to create recurring availabilities, advising dashboards</a:t>
            </a:r>
          </a:p>
          <a:p>
            <a:pPr marL="28575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p:txBody>
      </p:sp>
      <p:cxnSp>
        <p:nvCxnSpPr>
          <p:cNvPr id="18" name="Straight Connector 17">
            <a:extLst>
              <a:ext uri="{FF2B5EF4-FFF2-40B4-BE49-F238E27FC236}">
                <a16:creationId xmlns:a16="http://schemas.microsoft.com/office/drawing/2014/main" id="{5FE21C7B-2A18-45EE-83A8-7ADEF0CC54C6}"/>
              </a:ext>
            </a:extLst>
          </p:cNvPr>
          <p:cNvCxnSpPr>
            <a:cxnSpLocks/>
          </p:cNvCxnSpPr>
          <p:nvPr/>
        </p:nvCxnSpPr>
        <p:spPr>
          <a:xfrm>
            <a:off x="9277332" y="1812320"/>
            <a:ext cx="0" cy="216683"/>
          </a:xfrm>
          <a:prstGeom prst="line">
            <a:avLst/>
          </a:prstGeom>
          <a:ln>
            <a:solidFill>
              <a:srgbClr val="6F868D"/>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AD40E5A-AAD4-4A44-A2BD-5F2AB32B241D}"/>
              </a:ext>
            </a:extLst>
          </p:cNvPr>
          <p:cNvSpPr txBox="1"/>
          <p:nvPr/>
        </p:nvSpPr>
        <p:spPr>
          <a:xfrm>
            <a:off x="534264" y="1787207"/>
            <a:ext cx="10819537" cy="307777"/>
          </a:xfrm>
          <a:prstGeom prst="rect">
            <a:avLst/>
          </a:prstGeom>
          <a:solidFill>
            <a:srgbClr val="92D050"/>
          </a:solidFill>
        </p:spPr>
        <p:txBody>
          <a:bodyPr wrap="square" rtlCol="0">
            <a:spAutoFit/>
          </a:bodyPr>
          <a:lstStyle/>
          <a:p>
            <a:pPr algn="ctr"/>
            <a:r>
              <a:rPr lang="en-US" sz="1400" dirty="0"/>
              <a:t>Onboarding New Groups (Ongoing)</a:t>
            </a:r>
          </a:p>
        </p:txBody>
      </p:sp>
      <p:sp>
        <p:nvSpPr>
          <p:cNvPr id="19" name="Rectangle 18">
            <a:extLst>
              <a:ext uri="{FF2B5EF4-FFF2-40B4-BE49-F238E27FC236}">
                <a16:creationId xmlns:a16="http://schemas.microsoft.com/office/drawing/2014/main" id="{040C4652-BCB4-4A1B-BBF4-34D7DB904BCB}"/>
              </a:ext>
            </a:extLst>
          </p:cNvPr>
          <p:cNvSpPr/>
          <p:nvPr/>
        </p:nvSpPr>
        <p:spPr>
          <a:xfrm>
            <a:off x="534264" y="2162355"/>
            <a:ext cx="3639694" cy="5940088"/>
          </a:xfrm>
          <a:prstGeom prst="rect">
            <a:avLst/>
          </a:prstGeom>
        </p:spPr>
        <p:txBody>
          <a:bodyPr wrap="square">
            <a:spAutoFit/>
          </a:bodyPr>
          <a:lstStyle/>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Onboarding Study Abroad/ISS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Create busy blocks on advising calendar to easily remove appointment availability</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Updated Case Detail workflow to retain data entered from step to step</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No Show email notification to students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Student unable to cancel appointment within one hour of appt start time</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COVID-19 Support banner in Trellis Advise student community</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Post-advising appointment survey to students (deferring sending to students)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Resolved issue with some students not receiving appointment reminders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Remove appointment blocks from student view with Busy blocks</a:t>
            </a:r>
            <a:br>
              <a:rPr lang="en-US" sz="1100" dirty="0">
                <a:latin typeface="Verdana" panose="020B0604030504040204" pitchFamily="34" charset="0"/>
                <a:ea typeface="Verdana" panose="020B0604030504040204" pitchFamily="34" charset="0"/>
              </a:rPr>
            </a:br>
            <a:endParaRPr lang="en-US"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100" dirty="0">
                <a:latin typeface="Verdana" panose="020B0604030504040204" pitchFamily="34" charset="0"/>
                <a:ea typeface="Verdana" panose="020B0604030504040204" pitchFamily="34" charset="0"/>
              </a:rPr>
              <a:t>IN PROGRESS: Outlook integration</a:t>
            </a:r>
          </a:p>
          <a:p>
            <a:endParaRPr lang="en-US" sz="1200" dirty="0">
              <a:latin typeface="Verdana" panose="020B0604030504040204" pitchFamily="34" charset="0"/>
              <a:ea typeface="Verdana" panose="020B0604030504040204" pitchFamily="34" charset="0"/>
            </a:endParaRPr>
          </a:p>
          <a:p>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296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225729"/>
            <a:ext cx="11590105" cy="14710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Outlook Integration</a:t>
            </a:r>
          </a:p>
        </p:txBody>
      </p:sp>
      <p:sp>
        <p:nvSpPr>
          <p:cNvPr id="2" name="TextBox 1">
            <a:extLst>
              <a:ext uri="{FF2B5EF4-FFF2-40B4-BE49-F238E27FC236}">
                <a16:creationId xmlns:a16="http://schemas.microsoft.com/office/drawing/2014/main" id="{E122DD57-F03C-4DBA-8683-7A2807C1CEB5}"/>
              </a:ext>
            </a:extLst>
          </p:cNvPr>
          <p:cNvSpPr txBox="1"/>
          <p:nvPr/>
        </p:nvSpPr>
        <p:spPr>
          <a:xfrm>
            <a:off x="654342" y="1065402"/>
            <a:ext cx="5125674" cy="5078313"/>
          </a:xfrm>
          <a:prstGeom prst="rect">
            <a:avLst/>
          </a:prstGeom>
          <a:noFill/>
        </p:spPr>
        <p:txBody>
          <a:bodyPr wrap="square" rtlCol="0">
            <a:spAutoFit/>
          </a:bodyPr>
          <a:lstStyle/>
          <a:p>
            <a:r>
              <a:rPr lang="en-US" b="1" dirty="0"/>
              <a:t>Automated Sync from Trellis to Outlook</a:t>
            </a:r>
          </a:p>
          <a:p>
            <a:r>
              <a:rPr lang="en-US" dirty="0"/>
              <a:t>The new Outlook integration automatically updates your Outlook calendar based on updates to your Trellis calendar.</a:t>
            </a:r>
          </a:p>
          <a:p>
            <a:endParaRPr lang="en-US" dirty="0"/>
          </a:p>
          <a:p>
            <a:r>
              <a:rPr lang="en-US" b="1" dirty="0">
                <a:solidFill>
                  <a:srgbClr val="248F95"/>
                </a:solidFill>
              </a:rPr>
              <a:t>When you create or update availability or appointments on your calendar:</a:t>
            </a:r>
          </a:p>
          <a:p>
            <a:endParaRPr lang="en-US" dirty="0"/>
          </a:p>
          <a:p>
            <a:pPr marL="285750" indent="-285750">
              <a:buFont typeface="Arial" panose="020B0604020202020204" pitchFamily="34" charset="0"/>
              <a:buChar char="•"/>
            </a:pPr>
            <a:r>
              <a:rPr lang="en-US" dirty="0"/>
              <a:t>Appointment and Drop-in availability types will automatically sync. </a:t>
            </a:r>
            <a:r>
              <a:rPr lang="en-US" i="1" dirty="0"/>
              <a:t>No email will be sent.</a:t>
            </a:r>
            <a:br>
              <a:rPr lang="en-US" i="1" dirty="0"/>
            </a:br>
            <a:endParaRPr lang="en-US" i="1" dirty="0"/>
          </a:p>
          <a:p>
            <a:pPr marL="285750" indent="-285750">
              <a:buFont typeface="Arial" panose="020B0604020202020204" pitchFamily="34" charset="0"/>
              <a:buChar char="•"/>
            </a:pPr>
            <a:r>
              <a:rPr lang="en-US" dirty="0"/>
              <a:t>The “Busy” availability type does not sync to Outlook</a:t>
            </a:r>
            <a:br>
              <a:rPr lang="en-US" dirty="0"/>
            </a:br>
            <a:endParaRPr lang="en-US" dirty="0"/>
          </a:p>
          <a:p>
            <a:pPr marL="285750" indent="-285750">
              <a:buFont typeface="Arial" panose="020B0604020202020204" pitchFamily="34" charset="0"/>
              <a:buChar char="•"/>
            </a:pPr>
            <a:r>
              <a:rPr lang="en-US" dirty="0"/>
              <a:t>Group members you select for a group drop-in will receive an invite email and be set as Attendees on your/their Outlook calendar</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4F4D807-8CAA-47E5-BE06-FBFA3B893DC0}"/>
              </a:ext>
            </a:extLst>
          </p:cNvPr>
          <p:cNvPicPr>
            <a:picLocks noChangeAspect="1"/>
          </p:cNvPicPr>
          <p:nvPr/>
        </p:nvPicPr>
        <p:blipFill>
          <a:blip r:embed="rId2"/>
          <a:stretch>
            <a:fillRect/>
          </a:stretch>
        </p:blipFill>
        <p:spPr>
          <a:xfrm>
            <a:off x="6883387" y="3605295"/>
            <a:ext cx="4713998" cy="2885813"/>
          </a:xfrm>
          <a:prstGeom prst="rect">
            <a:avLst/>
          </a:prstGeom>
        </p:spPr>
      </p:pic>
      <p:sp>
        <p:nvSpPr>
          <p:cNvPr id="5" name="TextBox 4">
            <a:extLst>
              <a:ext uri="{FF2B5EF4-FFF2-40B4-BE49-F238E27FC236}">
                <a16:creationId xmlns:a16="http://schemas.microsoft.com/office/drawing/2014/main" id="{A59EA175-A954-432C-9B90-D862ABF63FF8}"/>
              </a:ext>
            </a:extLst>
          </p:cNvPr>
          <p:cNvSpPr txBox="1"/>
          <p:nvPr/>
        </p:nvSpPr>
        <p:spPr>
          <a:xfrm>
            <a:off x="6791594" y="6491108"/>
            <a:ext cx="1661032" cy="246221"/>
          </a:xfrm>
          <a:prstGeom prst="rect">
            <a:avLst/>
          </a:prstGeom>
          <a:noFill/>
        </p:spPr>
        <p:txBody>
          <a:bodyPr wrap="none" rtlCol="0">
            <a:spAutoFit/>
          </a:bodyPr>
          <a:lstStyle/>
          <a:p>
            <a:r>
              <a:rPr lang="en-US" sz="1000" i="1" dirty="0">
                <a:solidFill>
                  <a:srgbClr val="248F95"/>
                </a:solidFill>
              </a:rPr>
              <a:t>Group drop-in Outlook invite</a:t>
            </a:r>
          </a:p>
        </p:txBody>
      </p:sp>
      <p:pic>
        <p:nvPicPr>
          <p:cNvPr id="6" name="Picture 5">
            <a:extLst>
              <a:ext uri="{FF2B5EF4-FFF2-40B4-BE49-F238E27FC236}">
                <a16:creationId xmlns:a16="http://schemas.microsoft.com/office/drawing/2014/main" id="{B20FCC35-5EC0-4CEA-8609-F50E7661B8D4}"/>
              </a:ext>
            </a:extLst>
          </p:cNvPr>
          <p:cNvPicPr>
            <a:picLocks noChangeAspect="1"/>
          </p:cNvPicPr>
          <p:nvPr/>
        </p:nvPicPr>
        <p:blipFill>
          <a:blip r:embed="rId3"/>
          <a:stretch>
            <a:fillRect/>
          </a:stretch>
        </p:blipFill>
        <p:spPr>
          <a:xfrm>
            <a:off x="7046055" y="763397"/>
            <a:ext cx="3860334" cy="2242926"/>
          </a:xfrm>
          <a:prstGeom prst="rect">
            <a:avLst/>
          </a:prstGeom>
        </p:spPr>
      </p:pic>
      <p:sp>
        <p:nvSpPr>
          <p:cNvPr id="12" name="TextBox 11">
            <a:extLst>
              <a:ext uri="{FF2B5EF4-FFF2-40B4-BE49-F238E27FC236}">
                <a16:creationId xmlns:a16="http://schemas.microsoft.com/office/drawing/2014/main" id="{29A02343-D33C-4685-8689-D193BCC5C25B}"/>
              </a:ext>
            </a:extLst>
          </p:cNvPr>
          <p:cNvSpPr txBox="1"/>
          <p:nvPr/>
        </p:nvSpPr>
        <p:spPr>
          <a:xfrm>
            <a:off x="7201976" y="3006484"/>
            <a:ext cx="2954655" cy="246221"/>
          </a:xfrm>
          <a:prstGeom prst="rect">
            <a:avLst/>
          </a:prstGeom>
          <a:noFill/>
        </p:spPr>
        <p:txBody>
          <a:bodyPr wrap="none" rtlCol="0">
            <a:spAutoFit/>
          </a:bodyPr>
          <a:lstStyle/>
          <a:p>
            <a:r>
              <a:rPr lang="en-US" sz="1000" i="1" dirty="0">
                <a:solidFill>
                  <a:srgbClr val="248F95"/>
                </a:solidFill>
              </a:rPr>
              <a:t>Selecting a colleague to participate in a group drop-in</a:t>
            </a:r>
          </a:p>
        </p:txBody>
      </p:sp>
    </p:spTree>
    <p:extLst>
      <p:ext uri="{BB962C8B-B14F-4D97-AF65-F5344CB8AC3E}">
        <p14:creationId xmlns:p14="http://schemas.microsoft.com/office/powerpoint/2010/main" val="94623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225729"/>
            <a:ext cx="11590105" cy="14710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Outlook Integration</a:t>
            </a:r>
          </a:p>
        </p:txBody>
      </p:sp>
      <p:pic>
        <p:nvPicPr>
          <p:cNvPr id="24" name="Graphic 23">
            <a:extLst>
              <a:ext uri="{FF2B5EF4-FFF2-40B4-BE49-F238E27FC236}">
                <a16:creationId xmlns:a16="http://schemas.microsoft.com/office/drawing/2014/main" id="{DAC5151E-C388-44B1-A9F3-7CFF93255CD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9266" t="52475" r="14462" b="10380"/>
          <a:stretch/>
        </p:blipFill>
        <p:spPr>
          <a:xfrm>
            <a:off x="10526163" y="5844772"/>
            <a:ext cx="1665837" cy="995117"/>
          </a:xfrm>
          <a:prstGeom prst="rect">
            <a:avLst/>
          </a:prstGeom>
        </p:spPr>
      </p:pic>
      <p:sp>
        <p:nvSpPr>
          <p:cNvPr id="2" name="TextBox 1">
            <a:extLst>
              <a:ext uri="{FF2B5EF4-FFF2-40B4-BE49-F238E27FC236}">
                <a16:creationId xmlns:a16="http://schemas.microsoft.com/office/drawing/2014/main" id="{E122DD57-F03C-4DBA-8683-7A2807C1CEB5}"/>
              </a:ext>
            </a:extLst>
          </p:cNvPr>
          <p:cNvSpPr txBox="1"/>
          <p:nvPr/>
        </p:nvSpPr>
        <p:spPr>
          <a:xfrm>
            <a:off x="654341" y="1065402"/>
            <a:ext cx="4848837" cy="6186309"/>
          </a:xfrm>
          <a:prstGeom prst="rect">
            <a:avLst/>
          </a:prstGeom>
          <a:noFill/>
        </p:spPr>
        <p:txBody>
          <a:bodyPr wrap="square" rtlCol="0">
            <a:spAutoFit/>
          </a:bodyPr>
          <a:lstStyle/>
          <a:p>
            <a:r>
              <a:rPr lang="en-US" b="1" dirty="0"/>
              <a:t>Automated Sync from Trellis to Outlook</a:t>
            </a:r>
          </a:p>
          <a:p>
            <a:endParaRPr lang="en-US" dirty="0"/>
          </a:p>
          <a:p>
            <a:r>
              <a:rPr lang="en-US" b="1" dirty="0">
                <a:solidFill>
                  <a:srgbClr val="248F95"/>
                </a:solidFill>
              </a:rPr>
              <a:t>When someone else adds or updates an availability or appointment on your calendar:</a:t>
            </a:r>
            <a:br>
              <a:rPr lang="en-US" dirty="0"/>
            </a:br>
            <a:endParaRPr lang="en-US" dirty="0"/>
          </a:p>
          <a:p>
            <a:pPr marL="285750" indent="-285750">
              <a:buFont typeface="Arial" panose="020B0604020202020204" pitchFamily="34" charset="0"/>
              <a:buChar char="•"/>
            </a:pPr>
            <a:r>
              <a:rPr lang="en-US" dirty="0"/>
              <a:t>For appointments created by others (students, colleagues), you will receive an email notification as an alert. No action is required. The appointment will automatically sync to your Outlook calendar.</a:t>
            </a:r>
            <a:br>
              <a:rPr lang="en-US" dirty="0"/>
            </a:br>
            <a:endParaRPr lang="en-US" dirty="0"/>
          </a:p>
          <a:p>
            <a:pPr marL="285750" indent="-285750">
              <a:buFont typeface="Arial" panose="020B0604020202020204" pitchFamily="34" charset="0"/>
              <a:buChar char="•"/>
            </a:pPr>
            <a:r>
              <a:rPr lang="en-US" dirty="0"/>
              <a:t>Changes to appointments will automatically sync. No email notification will be sent.</a:t>
            </a:r>
            <a:br>
              <a:rPr lang="en-US" dirty="0"/>
            </a:br>
            <a:endParaRPr lang="en-US" dirty="0"/>
          </a:p>
          <a:p>
            <a:pPr marL="285750" indent="-285750">
              <a:buFont typeface="Arial" panose="020B0604020202020204" pitchFamily="34" charset="0"/>
              <a:buChar char="•"/>
            </a:pPr>
            <a:r>
              <a:rPr lang="en-US" dirty="0"/>
              <a:t>Canceled and deleted appointments will automatically be removed from your Outlook calendar. Email notifications for canceled appointments will be sent. No action is required.</a:t>
            </a:r>
            <a:br>
              <a:rPr lang="en-US"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7D60520-9019-4DD3-AC37-733C4A131F8C}"/>
              </a:ext>
            </a:extLst>
          </p:cNvPr>
          <p:cNvPicPr>
            <a:picLocks noChangeAspect="1"/>
          </p:cNvPicPr>
          <p:nvPr/>
        </p:nvPicPr>
        <p:blipFill>
          <a:blip r:embed="rId4"/>
          <a:stretch>
            <a:fillRect/>
          </a:stretch>
        </p:blipFill>
        <p:spPr>
          <a:xfrm>
            <a:off x="6095999" y="3580080"/>
            <a:ext cx="3943350" cy="2762250"/>
          </a:xfrm>
          <a:prstGeom prst="rect">
            <a:avLst/>
          </a:prstGeom>
        </p:spPr>
      </p:pic>
      <p:pic>
        <p:nvPicPr>
          <p:cNvPr id="4" name="Picture 3">
            <a:extLst>
              <a:ext uri="{FF2B5EF4-FFF2-40B4-BE49-F238E27FC236}">
                <a16:creationId xmlns:a16="http://schemas.microsoft.com/office/drawing/2014/main" id="{ECB8EC5E-6F35-4BAC-9BDA-CA84BEFF1543}"/>
              </a:ext>
            </a:extLst>
          </p:cNvPr>
          <p:cNvPicPr>
            <a:picLocks noChangeAspect="1"/>
          </p:cNvPicPr>
          <p:nvPr/>
        </p:nvPicPr>
        <p:blipFill>
          <a:blip r:embed="rId5"/>
          <a:stretch>
            <a:fillRect/>
          </a:stretch>
        </p:blipFill>
        <p:spPr>
          <a:xfrm>
            <a:off x="6066808" y="509813"/>
            <a:ext cx="3895725" cy="2609850"/>
          </a:xfrm>
          <a:prstGeom prst="rect">
            <a:avLst/>
          </a:prstGeom>
        </p:spPr>
      </p:pic>
      <p:sp>
        <p:nvSpPr>
          <p:cNvPr id="5" name="TextBox 4">
            <a:extLst>
              <a:ext uri="{FF2B5EF4-FFF2-40B4-BE49-F238E27FC236}">
                <a16:creationId xmlns:a16="http://schemas.microsoft.com/office/drawing/2014/main" id="{84EC1C91-A5EC-4536-A231-4929F2A2495C}"/>
              </a:ext>
            </a:extLst>
          </p:cNvPr>
          <p:cNvSpPr txBox="1"/>
          <p:nvPr/>
        </p:nvSpPr>
        <p:spPr>
          <a:xfrm>
            <a:off x="6066808" y="3093254"/>
            <a:ext cx="2908168" cy="261610"/>
          </a:xfrm>
          <a:prstGeom prst="rect">
            <a:avLst/>
          </a:prstGeom>
          <a:noFill/>
        </p:spPr>
        <p:txBody>
          <a:bodyPr wrap="none" rtlCol="0">
            <a:spAutoFit/>
          </a:bodyPr>
          <a:lstStyle/>
          <a:p>
            <a:r>
              <a:rPr lang="en-US" sz="1100" i="1" dirty="0">
                <a:solidFill>
                  <a:srgbClr val="248F95"/>
                </a:solidFill>
              </a:rPr>
              <a:t>An email notification for a booked appointment</a:t>
            </a:r>
          </a:p>
        </p:txBody>
      </p:sp>
      <p:sp>
        <p:nvSpPr>
          <p:cNvPr id="8" name="TextBox 7">
            <a:extLst>
              <a:ext uri="{FF2B5EF4-FFF2-40B4-BE49-F238E27FC236}">
                <a16:creationId xmlns:a16="http://schemas.microsoft.com/office/drawing/2014/main" id="{AE38780F-9988-43A4-88B4-309505C70BFD}"/>
              </a:ext>
            </a:extLst>
          </p:cNvPr>
          <p:cNvSpPr txBox="1"/>
          <p:nvPr/>
        </p:nvSpPr>
        <p:spPr>
          <a:xfrm>
            <a:off x="6066808" y="6093742"/>
            <a:ext cx="2973891" cy="261610"/>
          </a:xfrm>
          <a:prstGeom prst="rect">
            <a:avLst/>
          </a:prstGeom>
          <a:noFill/>
        </p:spPr>
        <p:txBody>
          <a:bodyPr wrap="none" rtlCol="0">
            <a:spAutoFit/>
          </a:bodyPr>
          <a:lstStyle/>
          <a:p>
            <a:r>
              <a:rPr lang="en-US" sz="1100" i="1" dirty="0">
                <a:solidFill>
                  <a:srgbClr val="248F95"/>
                </a:solidFill>
              </a:rPr>
              <a:t>An email notification for a canceled appointment</a:t>
            </a:r>
          </a:p>
        </p:txBody>
      </p:sp>
    </p:spTree>
    <p:extLst>
      <p:ext uri="{BB962C8B-B14F-4D97-AF65-F5344CB8AC3E}">
        <p14:creationId xmlns:p14="http://schemas.microsoft.com/office/powerpoint/2010/main" val="59853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Important Cases</a:t>
            </a:r>
          </a:p>
        </p:txBody>
      </p:sp>
      <p:sp>
        <p:nvSpPr>
          <p:cNvPr id="7" name="TextBox 6">
            <a:extLst>
              <a:ext uri="{FF2B5EF4-FFF2-40B4-BE49-F238E27FC236}">
                <a16:creationId xmlns:a16="http://schemas.microsoft.com/office/drawing/2014/main" id="{C2087FD1-F115-4442-B65F-EE2D961704BA}"/>
              </a:ext>
            </a:extLst>
          </p:cNvPr>
          <p:cNvSpPr txBox="1"/>
          <p:nvPr/>
        </p:nvSpPr>
        <p:spPr>
          <a:xfrm>
            <a:off x="612397" y="1300294"/>
            <a:ext cx="4034248" cy="5355312"/>
          </a:xfrm>
          <a:prstGeom prst="rect">
            <a:avLst/>
          </a:prstGeom>
          <a:noFill/>
        </p:spPr>
        <p:txBody>
          <a:bodyPr wrap="square" rtlCol="0">
            <a:spAutoFit/>
          </a:bodyPr>
          <a:lstStyle/>
          <a:p>
            <a:r>
              <a:rPr lang="en-US" b="1" dirty="0">
                <a:solidFill>
                  <a:srgbClr val="248F95"/>
                </a:solidFill>
              </a:rPr>
              <a:t>Purpose</a:t>
            </a:r>
          </a:p>
          <a:p>
            <a:endParaRPr lang="en-US" dirty="0"/>
          </a:p>
          <a:p>
            <a:pPr marL="285750" indent="-285750">
              <a:buFont typeface="Arial" panose="020B0604020202020204" pitchFamily="34" charset="0"/>
              <a:buChar char="•"/>
            </a:pPr>
            <a:r>
              <a:rPr lang="en-US" dirty="0"/>
              <a:t>To provide users with a way to call attention to case notes that should be elevated in view</a:t>
            </a:r>
          </a:p>
          <a:p>
            <a:pPr marL="742950" lvl="1" indent="-285750">
              <a:buFont typeface="Arial" panose="020B0604020202020204" pitchFamily="34" charset="0"/>
              <a:buChar char="•"/>
            </a:pPr>
            <a:r>
              <a:rPr lang="en-US" dirty="0"/>
              <a:t>Examples</a:t>
            </a:r>
          </a:p>
          <a:p>
            <a:pPr marL="1200150" lvl="2" indent="-285750">
              <a:buFont typeface="Arial" panose="020B0604020202020204" pitchFamily="34" charset="0"/>
              <a:buChar char="•"/>
            </a:pPr>
            <a:r>
              <a:rPr lang="en-US" dirty="0"/>
              <a:t>Dean of Students flags a “Welfare Check” case as important</a:t>
            </a:r>
          </a:p>
          <a:p>
            <a:pPr marL="1200150" lvl="2" indent="-285750">
              <a:buFont typeface="Arial" panose="020B0604020202020204" pitchFamily="34" charset="0"/>
              <a:buChar char="•"/>
            </a:pPr>
            <a:r>
              <a:rPr lang="en-US" dirty="0"/>
              <a:t>Advisor flags a “Change of Major” case as important</a:t>
            </a:r>
            <a:br>
              <a:rPr lang="en-US" dirty="0"/>
            </a:br>
            <a:endParaRPr lang="en-US" dirty="0"/>
          </a:p>
          <a:p>
            <a:pPr marL="285750" indent="-285750">
              <a:buFont typeface="Arial" panose="020B0604020202020204" pitchFamily="34" charset="0"/>
              <a:buChar char="•"/>
            </a:pPr>
            <a:r>
              <a:rPr lang="en-US" dirty="0"/>
              <a:t>When viewing a student’s record, important cases will appear at the top of the screen</a:t>
            </a:r>
          </a:p>
          <a:p>
            <a:pPr marL="742950" lvl="1" indent="-285750">
              <a:buFont typeface="Arial" panose="020B0604020202020204" pitchFamily="34" charset="0"/>
              <a:buChar char="•"/>
            </a:pPr>
            <a:r>
              <a:rPr lang="en-US" dirty="0"/>
              <a:t>If none of the student’s cases are flagged as important, the section will not appear</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06EB6852-4965-45BB-BDFE-71F5C97F08F5}"/>
              </a:ext>
            </a:extLst>
          </p:cNvPr>
          <p:cNvPicPr>
            <a:picLocks noChangeAspect="1"/>
          </p:cNvPicPr>
          <p:nvPr/>
        </p:nvPicPr>
        <p:blipFill>
          <a:blip r:embed="rId2"/>
          <a:stretch>
            <a:fillRect/>
          </a:stretch>
        </p:blipFill>
        <p:spPr>
          <a:xfrm>
            <a:off x="5569757" y="333444"/>
            <a:ext cx="5561663" cy="2827612"/>
          </a:xfrm>
          <a:prstGeom prst="rect">
            <a:avLst/>
          </a:prstGeom>
        </p:spPr>
      </p:pic>
      <p:sp>
        <p:nvSpPr>
          <p:cNvPr id="13" name="TextBox 12">
            <a:extLst>
              <a:ext uri="{FF2B5EF4-FFF2-40B4-BE49-F238E27FC236}">
                <a16:creationId xmlns:a16="http://schemas.microsoft.com/office/drawing/2014/main" id="{80B1A6FB-A4AE-4C2C-B84B-FEDD309F78DA}"/>
              </a:ext>
            </a:extLst>
          </p:cNvPr>
          <p:cNvSpPr txBox="1"/>
          <p:nvPr/>
        </p:nvSpPr>
        <p:spPr>
          <a:xfrm>
            <a:off x="5504443" y="3214779"/>
            <a:ext cx="2273379" cy="261610"/>
          </a:xfrm>
          <a:prstGeom prst="rect">
            <a:avLst/>
          </a:prstGeom>
          <a:noFill/>
        </p:spPr>
        <p:txBody>
          <a:bodyPr wrap="none" rtlCol="0">
            <a:spAutoFit/>
          </a:bodyPr>
          <a:lstStyle/>
          <a:p>
            <a:r>
              <a:rPr lang="en-US" sz="1100" i="1" dirty="0">
                <a:solidFill>
                  <a:srgbClr val="248F95"/>
                </a:solidFill>
              </a:rPr>
              <a:t>Student record with important cases</a:t>
            </a:r>
          </a:p>
        </p:txBody>
      </p:sp>
      <p:pic>
        <p:nvPicPr>
          <p:cNvPr id="14" name="Picture 13">
            <a:extLst>
              <a:ext uri="{FF2B5EF4-FFF2-40B4-BE49-F238E27FC236}">
                <a16:creationId xmlns:a16="http://schemas.microsoft.com/office/drawing/2014/main" id="{ABDD1CAA-5B1B-4623-A311-A086345A9CD8}"/>
              </a:ext>
            </a:extLst>
          </p:cNvPr>
          <p:cNvPicPr>
            <a:picLocks noChangeAspect="1"/>
          </p:cNvPicPr>
          <p:nvPr/>
        </p:nvPicPr>
        <p:blipFill rotWithShape="1">
          <a:blip r:embed="rId3"/>
          <a:srcRect b="15876"/>
          <a:stretch/>
        </p:blipFill>
        <p:spPr>
          <a:xfrm>
            <a:off x="5569757" y="3782821"/>
            <a:ext cx="5561663" cy="2383235"/>
          </a:xfrm>
          <a:prstGeom prst="rect">
            <a:avLst/>
          </a:prstGeom>
        </p:spPr>
      </p:pic>
      <p:sp>
        <p:nvSpPr>
          <p:cNvPr id="16" name="TextBox 15">
            <a:extLst>
              <a:ext uri="{FF2B5EF4-FFF2-40B4-BE49-F238E27FC236}">
                <a16:creationId xmlns:a16="http://schemas.microsoft.com/office/drawing/2014/main" id="{79974F5F-C7A4-455C-A1CF-28DECB1E103F}"/>
              </a:ext>
            </a:extLst>
          </p:cNvPr>
          <p:cNvSpPr txBox="1"/>
          <p:nvPr/>
        </p:nvSpPr>
        <p:spPr>
          <a:xfrm>
            <a:off x="5504443" y="6199717"/>
            <a:ext cx="2444900" cy="261610"/>
          </a:xfrm>
          <a:prstGeom prst="rect">
            <a:avLst/>
          </a:prstGeom>
          <a:noFill/>
        </p:spPr>
        <p:txBody>
          <a:bodyPr wrap="none" rtlCol="0">
            <a:spAutoFit/>
          </a:bodyPr>
          <a:lstStyle/>
          <a:p>
            <a:r>
              <a:rPr lang="en-US" sz="1100" i="1" dirty="0">
                <a:solidFill>
                  <a:srgbClr val="248F95"/>
                </a:solidFill>
              </a:rPr>
              <a:t>Student record without important cases</a:t>
            </a:r>
          </a:p>
        </p:txBody>
      </p:sp>
      <p:cxnSp>
        <p:nvCxnSpPr>
          <p:cNvPr id="18" name="Straight Arrow Connector 17">
            <a:extLst>
              <a:ext uri="{FF2B5EF4-FFF2-40B4-BE49-F238E27FC236}">
                <a16:creationId xmlns:a16="http://schemas.microsoft.com/office/drawing/2014/main" id="{6ED01DBA-1E0C-4547-8EE4-7F0ED2AC1660}"/>
              </a:ext>
            </a:extLst>
          </p:cNvPr>
          <p:cNvCxnSpPr/>
          <p:nvPr/>
        </p:nvCxnSpPr>
        <p:spPr>
          <a:xfrm flipH="1">
            <a:off x="6795083" y="2525086"/>
            <a:ext cx="8724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69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Important Cases</a:t>
            </a:r>
          </a:p>
        </p:txBody>
      </p:sp>
      <p:pic>
        <p:nvPicPr>
          <p:cNvPr id="24" name="Graphic 23">
            <a:extLst>
              <a:ext uri="{FF2B5EF4-FFF2-40B4-BE49-F238E27FC236}">
                <a16:creationId xmlns:a16="http://schemas.microsoft.com/office/drawing/2014/main" id="{DAC5151E-C388-44B1-A9F3-7CFF93255CD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9266" t="52475" r="14462" b="10380"/>
          <a:stretch/>
        </p:blipFill>
        <p:spPr>
          <a:xfrm>
            <a:off x="10526163" y="5844772"/>
            <a:ext cx="1665837" cy="995117"/>
          </a:xfrm>
          <a:prstGeom prst="rect">
            <a:avLst/>
          </a:prstGeom>
        </p:spPr>
      </p:pic>
      <p:sp>
        <p:nvSpPr>
          <p:cNvPr id="7" name="TextBox 6">
            <a:extLst>
              <a:ext uri="{FF2B5EF4-FFF2-40B4-BE49-F238E27FC236}">
                <a16:creationId xmlns:a16="http://schemas.microsoft.com/office/drawing/2014/main" id="{C2087FD1-F115-4442-B65F-EE2D961704BA}"/>
              </a:ext>
            </a:extLst>
          </p:cNvPr>
          <p:cNvSpPr txBox="1"/>
          <p:nvPr/>
        </p:nvSpPr>
        <p:spPr>
          <a:xfrm>
            <a:off x="612397" y="1300294"/>
            <a:ext cx="3651694" cy="4524315"/>
          </a:xfrm>
          <a:prstGeom prst="rect">
            <a:avLst/>
          </a:prstGeom>
          <a:noFill/>
        </p:spPr>
        <p:txBody>
          <a:bodyPr wrap="square" rtlCol="0">
            <a:spAutoFit/>
          </a:bodyPr>
          <a:lstStyle/>
          <a:p>
            <a:r>
              <a:rPr lang="en-US" b="1" dirty="0">
                <a:solidFill>
                  <a:srgbClr val="248F95"/>
                </a:solidFill>
              </a:rPr>
              <a:t>“Flag” a case as important</a:t>
            </a:r>
          </a:p>
          <a:p>
            <a:endParaRPr lang="en-US" dirty="0"/>
          </a:p>
          <a:p>
            <a:pPr marL="285750" indent="-285750">
              <a:buFont typeface="Arial" panose="020B0604020202020204" pitchFamily="34" charset="0"/>
              <a:buChar char="•"/>
            </a:pPr>
            <a:r>
              <a:rPr lang="en-US" dirty="0"/>
              <a:t>When entering a case detail via the New Case Detail button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br>
              <a:rPr lang="en-US" dirty="0"/>
            </a:br>
            <a:endParaRPr lang="en-US" dirty="0"/>
          </a:p>
          <a:p>
            <a:pPr marL="285750" indent="-285750">
              <a:buFont typeface="Arial" panose="020B0604020202020204" pitchFamily="34" charset="0"/>
              <a:buChar char="•"/>
            </a:pPr>
            <a:r>
              <a:rPr lang="en-US" dirty="0"/>
              <a:t>When editing an existing case (before midnight the same day it was created)</a:t>
            </a:r>
          </a:p>
          <a:p>
            <a:pPr marL="285750" indent="-285750">
              <a:buFont typeface="Arial" panose="020B0604020202020204" pitchFamily="34" charset="0"/>
              <a:buChar char="•"/>
            </a:pPr>
            <a:endParaRPr lang="en-US" dirty="0"/>
          </a:p>
        </p:txBody>
      </p:sp>
      <p:pic>
        <p:nvPicPr>
          <p:cNvPr id="3" name="Picture 2" descr="A screenshot of a cell phone&#10;&#10;Description automatically generated">
            <a:extLst>
              <a:ext uri="{FF2B5EF4-FFF2-40B4-BE49-F238E27FC236}">
                <a16:creationId xmlns:a16="http://schemas.microsoft.com/office/drawing/2014/main" id="{0D9ACAFA-3548-4B33-880C-E45266FEC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650" y="180816"/>
            <a:ext cx="4496279" cy="3303036"/>
          </a:xfrm>
          <a:prstGeom prst="rect">
            <a:avLst/>
          </a:prstGeom>
        </p:spPr>
      </p:pic>
      <p:sp>
        <p:nvSpPr>
          <p:cNvPr id="8" name="TextBox 7">
            <a:extLst>
              <a:ext uri="{FF2B5EF4-FFF2-40B4-BE49-F238E27FC236}">
                <a16:creationId xmlns:a16="http://schemas.microsoft.com/office/drawing/2014/main" id="{31BB5488-A6BE-41BC-80A9-7C872BC5D634}"/>
              </a:ext>
            </a:extLst>
          </p:cNvPr>
          <p:cNvSpPr txBox="1"/>
          <p:nvPr/>
        </p:nvSpPr>
        <p:spPr>
          <a:xfrm>
            <a:off x="5799650" y="3362446"/>
            <a:ext cx="3047629" cy="261610"/>
          </a:xfrm>
          <a:prstGeom prst="rect">
            <a:avLst/>
          </a:prstGeom>
          <a:noFill/>
        </p:spPr>
        <p:txBody>
          <a:bodyPr wrap="none" rtlCol="0">
            <a:spAutoFit/>
          </a:bodyPr>
          <a:lstStyle/>
          <a:p>
            <a:r>
              <a:rPr lang="en-US" sz="1100" i="1" dirty="0">
                <a:solidFill>
                  <a:srgbClr val="248F95"/>
                </a:solidFill>
              </a:rPr>
              <a:t>Check “Important” in the New Case Detail process</a:t>
            </a:r>
          </a:p>
        </p:txBody>
      </p:sp>
      <p:pic>
        <p:nvPicPr>
          <p:cNvPr id="9" name="Picture 8">
            <a:extLst>
              <a:ext uri="{FF2B5EF4-FFF2-40B4-BE49-F238E27FC236}">
                <a16:creationId xmlns:a16="http://schemas.microsoft.com/office/drawing/2014/main" id="{74101688-CA7B-4BFC-BE9B-A1606650FA52}"/>
              </a:ext>
            </a:extLst>
          </p:cNvPr>
          <p:cNvPicPr>
            <a:picLocks noChangeAspect="1"/>
          </p:cNvPicPr>
          <p:nvPr/>
        </p:nvPicPr>
        <p:blipFill>
          <a:blip r:embed="rId5"/>
          <a:stretch>
            <a:fillRect/>
          </a:stretch>
        </p:blipFill>
        <p:spPr>
          <a:xfrm>
            <a:off x="5842805" y="3789758"/>
            <a:ext cx="4170211" cy="2747222"/>
          </a:xfrm>
          <a:prstGeom prst="rect">
            <a:avLst/>
          </a:prstGeom>
        </p:spPr>
      </p:pic>
      <p:sp>
        <p:nvSpPr>
          <p:cNvPr id="12" name="TextBox 11">
            <a:extLst>
              <a:ext uri="{FF2B5EF4-FFF2-40B4-BE49-F238E27FC236}">
                <a16:creationId xmlns:a16="http://schemas.microsoft.com/office/drawing/2014/main" id="{40E87951-C2FB-43D9-90F0-2DD2ED69CAE9}"/>
              </a:ext>
            </a:extLst>
          </p:cNvPr>
          <p:cNvSpPr txBox="1"/>
          <p:nvPr/>
        </p:nvSpPr>
        <p:spPr>
          <a:xfrm>
            <a:off x="5893160" y="6546379"/>
            <a:ext cx="2093843" cy="261610"/>
          </a:xfrm>
          <a:prstGeom prst="rect">
            <a:avLst/>
          </a:prstGeom>
          <a:noFill/>
        </p:spPr>
        <p:txBody>
          <a:bodyPr wrap="none" rtlCol="0">
            <a:spAutoFit/>
          </a:bodyPr>
          <a:lstStyle/>
          <a:p>
            <a:r>
              <a:rPr lang="en-US" sz="1100" i="1" dirty="0">
                <a:solidFill>
                  <a:srgbClr val="248F95"/>
                </a:solidFill>
              </a:rPr>
              <a:t>Edit “Important” in the Case form</a:t>
            </a:r>
          </a:p>
        </p:txBody>
      </p:sp>
      <p:cxnSp>
        <p:nvCxnSpPr>
          <p:cNvPr id="10" name="Straight Arrow Connector 9">
            <a:extLst>
              <a:ext uri="{FF2B5EF4-FFF2-40B4-BE49-F238E27FC236}">
                <a16:creationId xmlns:a16="http://schemas.microsoft.com/office/drawing/2014/main" id="{F1EAED6A-C6E7-4A27-AAF0-C81B25BF9169}"/>
              </a:ext>
            </a:extLst>
          </p:cNvPr>
          <p:cNvCxnSpPr>
            <a:cxnSpLocks/>
          </p:cNvCxnSpPr>
          <p:nvPr/>
        </p:nvCxnSpPr>
        <p:spPr>
          <a:xfrm flipH="1">
            <a:off x="6683972" y="1389319"/>
            <a:ext cx="89762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49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Drop-in Checkbox</a:t>
            </a:r>
          </a:p>
        </p:txBody>
      </p:sp>
      <p:pic>
        <p:nvPicPr>
          <p:cNvPr id="24" name="Graphic 23">
            <a:extLst>
              <a:ext uri="{FF2B5EF4-FFF2-40B4-BE49-F238E27FC236}">
                <a16:creationId xmlns:a16="http://schemas.microsoft.com/office/drawing/2014/main" id="{DAC5151E-C388-44B1-A9F3-7CFF93255CD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9266" t="52475" r="14462" b="10380"/>
          <a:stretch/>
        </p:blipFill>
        <p:spPr>
          <a:xfrm>
            <a:off x="10526163" y="5844772"/>
            <a:ext cx="1665837" cy="995117"/>
          </a:xfrm>
          <a:prstGeom prst="rect">
            <a:avLst/>
          </a:prstGeom>
        </p:spPr>
      </p:pic>
      <p:sp>
        <p:nvSpPr>
          <p:cNvPr id="7" name="TextBox 6">
            <a:extLst>
              <a:ext uri="{FF2B5EF4-FFF2-40B4-BE49-F238E27FC236}">
                <a16:creationId xmlns:a16="http://schemas.microsoft.com/office/drawing/2014/main" id="{C2087FD1-F115-4442-B65F-EE2D961704BA}"/>
              </a:ext>
            </a:extLst>
          </p:cNvPr>
          <p:cNvSpPr txBox="1"/>
          <p:nvPr/>
        </p:nvSpPr>
        <p:spPr>
          <a:xfrm>
            <a:off x="612396" y="1300294"/>
            <a:ext cx="5419287" cy="923330"/>
          </a:xfrm>
          <a:prstGeom prst="rect">
            <a:avLst/>
          </a:prstGeom>
          <a:noFill/>
        </p:spPr>
        <p:txBody>
          <a:bodyPr wrap="square" rtlCol="0">
            <a:spAutoFit/>
          </a:bodyPr>
          <a:lstStyle/>
          <a:p>
            <a:r>
              <a:rPr lang="en-US" b="1" dirty="0">
                <a:solidFill>
                  <a:srgbClr val="248F95"/>
                </a:solidFill>
              </a:rPr>
              <a:t>Moved checkbox to the top of the form</a:t>
            </a:r>
          </a:p>
          <a:p>
            <a:endParaRPr lang="en-US" dirty="0"/>
          </a:p>
          <a:p>
            <a:pPr marL="285750" indent="-285750">
              <a:buFont typeface="Arial" panose="020B0604020202020204" pitchFamily="34" charset="0"/>
              <a:buChar char="•"/>
            </a:pPr>
            <a:endParaRPr lang="en-US" dirty="0"/>
          </a:p>
        </p:txBody>
      </p:sp>
      <p:pic>
        <p:nvPicPr>
          <p:cNvPr id="3" name="Picture 2" descr="A screenshot of a cell phone&#10;&#10;Description automatically generated">
            <a:extLst>
              <a:ext uri="{FF2B5EF4-FFF2-40B4-BE49-F238E27FC236}">
                <a16:creationId xmlns:a16="http://schemas.microsoft.com/office/drawing/2014/main" id="{0D9ACAFA-3548-4B33-880C-E45266FEC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301" y="2039228"/>
            <a:ext cx="5634940" cy="4139514"/>
          </a:xfrm>
          <a:prstGeom prst="rect">
            <a:avLst/>
          </a:prstGeom>
        </p:spPr>
      </p:pic>
      <p:cxnSp>
        <p:nvCxnSpPr>
          <p:cNvPr id="4" name="Straight Arrow Connector 3">
            <a:extLst>
              <a:ext uri="{FF2B5EF4-FFF2-40B4-BE49-F238E27FC236}">
                <a16:creationId xmlns:a16="http://schemas.microsoft.com/office/drawing/2014/main" id="{72A6836B-0D23-421A-BEC4-AE2B6439D965}"/>
              </a:ext>
            </a:extLst>
          </p:cNvPr>
          <p:cNvCxnSpPr>
            <a:cxnSpLocks/>
          </p:cNvCxnSpPr>
          <p:nvPr/>
        </p:nvCxnSpPr>
        <p:spPr>
          <a:xfrm flipH="1">
            <a:off x="4127384" y="2751589"/>
            <a:ext cx="89762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39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12194EC-D21C-4BCF-B6AE-05F1C4D9A2BD}"/>
              </a:ext>
            </a:extLst>
          </p:cNvPr>
          <p:cNvSpPr txBox="1">
            <a:spLocks/>
          </p:cNvSpPr>
          <p:nvPr/>
        </p:nvSpPr>
        <p:spPr bwMode="auto">
          <a:xfrm>
            <a:off x="300947" y="18111"/>
            <a:ext cx="11590105" cy="110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C234B"/>
                </a:solidFill>
                <a:effectLst/>
                <a:uLnTx/>
                <a:uFillTx/>
                <a:latin typeface="Verdana"/>
                <a:sym typeface="Calibri" charset="0"/>
              </a:rPr>
              <a:t>Ability to Send and Track Referrals</a:t>
            </a:r>
          </a:p>
        </p:txBody>
      </p:sp>
      <p:sp>
        <p:nvSpPr>
          <p:cNvPr id="7" name="TextBox 6">
            <a:extLst>
              <a:ext uri="{FF2B5EF4-FFF2-40B4-BE49-F238E27FC236}">
                <a16:creationId xmlns:a16="http://schemas.microsoft.com/office/drawing/2014/main" id="{C2087FD1-F115-4442-B65F-EE2D961704BA}"/>
              </a:ext>
            </a:extLst>
          </p:cNvPr>
          <p:cNvSpPr txBox="1"/>
          <p:nvPr/>
        </p:nvSpPr>
        <p:spPr>
          <a:xfrm>
            <a:off x="612396" y="1300294"/>
            <a:ext cx="4416803" cy="4524315"/>
          </a:xfrm>
          <a:prstGeom prst="rect">
            <a:avLst/>
          </a:prstGeom>
          <a:noFill/>
        </p:spPr>
        <p:txBody>
          <a:bodyPr wrap="square" rtlCol="0">
            <a:spAutoFit/>
          </a:bodyPr>
          <a:lstStyle/>
          <a:p>
            <a:r>
              <a:rPr lang="en-US" b="1" dirty="0">
                <a:solidFill>
                  <a:srgbClr val="248F95"/>
                </a:solidFill>
              </a:rPr>
              <a:t>Phase I Beta Now Available (as a beta test for all users). Includes:</a:t>
            </a:r>
          </a:p>
          <a:p>
            <a:endParaRPr lang="en-US" dirty="0"/>
          </a:p>
          <a:p>
            <a:pPr marL="285750" indent="-285750">
              <a:buFont typeface="Arial" panose="020B0604020202020204" pitchFamily="34" charset="0"/>
              <a:buChar char="•"/>
            </a:pPr>
            <a:r>
              <a:rPr lang="en-US" dirty="0"/>
              <a:t>Ability to select Referring organization and Referred To organization (e.g. Advising referring to Financial Aid)</a:t>
            </a:r>
            <a:br>
              <a:rPr lang="en-US" dirty="0"/>
            </a:br>
            <a:endParaRPr lang="en-US" dirty="0"/>
          </a:p>
          <a:p>
            <a:pPr marL="285750" indent="-285750">
              <a:buFont typeface="Arial" panose="020B0604020202020204" pitchFamily="34" charset="0"/>
              <a:buChar char="•"/>
            </a:pPr>
            <a:r>
              <a:rPr lang="en-US" dirty="0"/>
              <a:t>Ability to enter referral information to be </a:t>
            </a:r>
            <a:r>
              <a:rPr lang="en-US" b="1" dirty="0">
                <a:solidFill>
                  <a:srgbClr val="C00000"/>
                </a:solidFill>
              </a:rPr>
              <a:t>sent to the student</a:t>
            </a:r>
            <a:br>
              <a:rPr lang="en-US" dirty="0"/>
            </a:br>
            <a:endParaRPr lang="en-US" dirty="0"/>
          </a:p>
          <a:p>
            <a:pPr marL="285750" indent="-285750">
              <a:buFont typeface="Arial" panose="020B0604020202020204" pitchFamily="34" charset="0"/>
              <a:buChar char="•"/>
            </a:pPr>
            <a:r>
              <a:rPr lang="en-US" dirty="0"/>
              <a:t>Ability to preview student referral email when creating referrals in the New Case Detail workflow</a:t>
            </a:r>
            <a:br>
              <a:rPr lang="en-US" dirty="0"/>
            </a:br>
            <a:endParaRPr lang="en-US" dirty="0"/>
          </a:p>
          <a:p>
            <a:pPr marL="285750" indent="-285750">
              <a:buFont typeface="Arial" panose="020B0604020202020204" pitchFamily="34" charset="0"/>
              <a:buChar char="•"/>
            </a:pPr>
            <a:r>
              <a:rPr lang="en-US" dirty="0"/>
              <a:t>Ability to view a student’s referrals</a:t>
            </a:r>
          </a:p>
          <a:p>
            <a:pPr marL="285750" indent="-285750">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79974F5F-C7A4-455C-A1CF-28DECB1E103F}"/>
              </a:ext>
            </a:extLst>
          </p:cNvPr>
          <p:cNvSpPr txBox="1"/>
          <p:nvPr/>
        </p:nvSpPr>
        <p:spPr>
          <a:xfrm>
            <a:off x="6025344" y="6052537"/>
            <a:ext cx="4951730" cy="430887"/>
          </a:xfrm>
          <a:prstGeom prst="rect">
            <a:avLst/>
          </a:prstGeom>
          <a:noFill/>
        </p:spPr>
        <p:txBody>
          <a:bodyPr wrap="square" rtlCol="0">
            <a:spAutoFit/>
          </a:bodyPr>
          <a:lstStyle/>
          <a:p>
            <a:r>
              <a:rPr lang="en-US" sz="1100" i="1" dirty="0">
                <a:solidFill>
                  <a:srgbClr val="248F95"/>
                </a:solidFill>
              </a:rPr>
              <a:t>Step 1: Choose “Create Referral” if you would like to create a referral to be sent to the student for follow-up</a:t>
            </a:r>
          </a:p>
        </p:txBody>
      </p:sp>
      <p:pic>
        <p:nvPicPr>
          <p:cNvPr id="3" name="Picture 2" descr="A screenshot of a social media post&#10;&#10;Description automatically generated">
            <a:extLst>
              <a:ext uri="{FF2B5EF4-FFF2-40B4-BE49-F238E27FC236}">
                <a16:creationId xmlns:a16="http://schemas.microsoft.com/office/drawing/2014/main" id="{E35B16F5-8568-41E8-A66F-F159DE1FB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136492"/>
            <a:ext cx="4881075" cy="4851917"/>
          </a:xfrm>
          <a:prstGeom prst="rect">
            <a:avLst/>
          </a:prstGeom>
        </p:spPr>
      </p:pic>
      <p:cxnSp>
        <p:nvCxnSpPr>
          <p:cNvPr id="18" name="Straight Arrow Connector 17">
            <a:extLst>
              <a:ext uri="{FF2B5EF4-FFF2-40B4-BE49-F238E27FC236}">
                <a16:creationId xmlns:a16="http://schemas.microsoft.com/office/drawing/2014/main" id="{6ED01DBA-1E0C-4547-8EE4-7F0ED2AC1660}"/>
              </a:ext>
            </a:extLst>
          </p:cNvPr>
          <p:cNvCxnSpPr/>
          <p:nvPr/>
        </p:nvCxnSpPr>
        <p:spPr>
          <a:xfrm flipH="1">
            <a:off x="7382912" y="1851930"/>
            <a:ext cx="87245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7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1561</Words>
  <Application>Microsoft Office PowerPoint</Application>
  <PresentationFormat>Widescreen</PresentationFormat>
  <Paragraphs>211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Gill Sans</vt:lpstr>
      <vt:lpstr>Verdana</vt:lpstr>
      <vt:lpstr>Office Theme</vt:lpstr>
      <vt:lpstr>Monthly SME Network Meeting May 22nd,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Trellis Expansion</vt:lpstr>
      <vt:lpstr>Upcoming Updates</vt:lpstr>
      <vt:lpstr>Upcoming Updates</vt:lpstr>
      <vt:lpstr>Trellis Support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UAAC</dc:title>
  <dc:creator>Miller, Frances - (fkmiller)</dc:creator>
  <cp:lastModifiedBy>Van Detta, Kirsten - (kvandetta)</cp:lastModifiedBy>
  <cp:revision>37</cp:revision>
  <dcterms:created xsi:type="dcterms:W3CDTF">2020-03-09T16:15:42Z</dcterms:created>
  <dcterms:modified xsi:type="dcterms:W3CDTF">2020-05-22T21:53:22Z</dcterms:modified>
</cp:coreProperties>
</file>