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473" r:id="rId2"/>
    <p:sldId id="471" r:id="rId3"/>
    <p:sldId id="474" r:id="rId4"/>
    <p:sldId id="472" r:id="rId5"/>
    <p:sldId id="475" r:id="rId6"/>
  </p:sldIdLst>
  <p:sldSz cx="9144000" cy="5143500" type="screen16x9"/>
  <p:notesSz cx="6858000" cy="9144000"/>
  <p:defaultTextStyle>
    <a:defPPr>
      <a:defRPr lang="en-US"/>
    </a:defPPr>
    <a:lvl1pPr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5pPr>
    <a:lvl6pPr marL="2286000" algn="l" defTabSz="4572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6pPr>
    <a:lvl7pPr marL="2743200" algn="l" defTabSz="4572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7pPr>
    <a:lvl8pPr marL="3200400" algn="l" defTabSz="4572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8pPr>
    <a:lvl9pPr marL="3657600" algn="l" defTabSz="4572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9pPr>
  </p:defaultTextStyle>
  <p:extLst>
    <p:ext uri="{EFAFB233-063F-42B5-8137-9DF3F51BA10A}">
      <p15:sldGuideLst xmlns:p15="http://schemas.microsoft.com/office/powerpoint/2012/main">
        <p15:guide id="1" orient="horz" pos="311">
          <p15:clr>
            <a:srgbClr val="A4A3A4"/>
          </p15:clr>
        </p15:guide>
        <p15:guide id="2" pos="2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ABAE"/>
    <a:srgbClr val="0C234B"/>
    <a:srgbClr val="AB0520"/>
    <a:srgbClr val="70B865"/>
    <a:srgbClr val="83B1E3"/>
    <a:srgbClr val="333333"/>
    <a:srgbClr val="C8D9D8"/>
    <a:srgbClr val="6F868D"/>
    <a:srgbClr val="0686EF"/>
    <a:srgbClr val="FAD7A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0A2E51-27BB-4287-80E0-35D16C63A86B}" v="5" dt="2020-04-16T23:42:36.8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11" autoAdjust="0"/>
    <p:restoredTop sz="86486" autoAdjust="0"/>
  </p:normalViewPr>
  <p:slideViewPr>
    <p:cSldViewPr snapToGrid="0">
      <p:cViewPr varScale="1">
        <p:scale>
          <a:sx n="125" d="100"/>
          <a:sy n="125" d="100"/>
        </p:scale>
        <p:origin x="882" y="66"/>
      </p:cViewPr>
      <p:guideLst>
        <p:guide orient="horz" pos="311"/>
        <p:guide pos="2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 of Students</a:t>
            </a:r>
            <a:r>
              <a:rPr lang="en-US" baseline="0" dirty="0"/>
              <a:t> who know advisors have virtual availability</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 Response</c:v>
                </c:pt>
              </c:strCache>
            </c:strRef>
          </c:tx>
          <c:dPt>
            <c:idx val="0"/>
            <c:bubble3D val="0"/>
            <c:spPr>
              <a:solidFill>
                <a:srgbClr val="0C234B"/>
              </a:solidFill>
              <a:ln w="19050">
                <a:solidFill>
                  <a:schemeClr val="lt1"/>
                </a:solidFill>
              </a:ln>
              <a:effectLst/>
            </c:spPr>
            <c:extLst>
              <c:ext xmlns:c16="http://schemas.microsoft.com/office/drawing/2014/chart" uri="{C3380CC4-5D6E-409C-BE32-E72D297353CC}">
                <c16:uniqueId val="{00000003-74B2-4729-8CA9-0681A05D86A4}"/>
              </c:ext>
            </c:extLst>
          </c:dPt>
          <c:dPt>
            <c:idx val="1"/>
            <c:bubble3D val="0"/>
            <c:spPr>
              <a:solidFill>
                <a:srgbClr val="AB0520"/>
              </a:solidFill>
              <a:ln w="19050">
                <a:solidFill>
                  <a:schemeClr val="lt1"/>
                </a:solidFill>
              </a:ln>
              <a:effectLst/>
            </c:spPr>
            <c:extLst>
              <c:ext xmlns:c16="http://schemas.microsoft.com/office/drawing/2014/chart" uri="{C3380CC4-5D6E-409C-BE32-E72D297353CC}">
                <c16:uniqueId val="{00000005-74B2-4729-8CA9-0681A05D86A4}"/>
              </c:ext>
            </c:extLst>
          </c:dPt>
          <c:dPt>
            <c:idx val="2"/>
            <c:bubble3D val="0"/>
            <c:spPr>
              <a:solidFill>
                <a:srgbClr val="9EABAE"/>
              </a:solidFill>
              <a:ln w="19050">
                <a:solidFill>
                  <a:schemeClr val="lt1"/>
                </a:solidFill>
              </a:ln>
              <a:effectLst/>
            </c:spPr>
            <c:extLst>
              <c:ext xmlns:c16="http://schemas.microsoft.com/office/drawing/2014/chart" uri="{C3380CC4-5D6E-409C-BE32-E72D297353CC}">
                <c16:uniqueId val="{00000001-74B2-4729-8CA9-0681A05D86A4}"/>
              </c:ext>
            </c:extLst>
          </c:dPt>
          <c:dPt>
            <c:idx val="3"/>
            <c:bubble3D val="0"/>
            <c:spPr>
              <a:solidFill>
                <a:srgbClr val="70B865"/>
              </a:solidFill>
              <a:ln w="19050">
                <a:solidFill>
                  <a:schemeClr val="lt1"/>
                </a:solidFill>
              </a:ln>
              <a:effectLst/>
            </c:spPr>
            <c:extLst>
              <c:ext xmlns:c16="http://schemas.microsoft.com/office/drawing/2014/chart" uri="{C3380CC4-5D6E-409C-BE32-E72D297353CC}">
                <c16:uniqueId val="{00000004-74B2-4729-8CA9-0681A05D86A4}"/>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Yes, and I've utilized them</c:v>
                </c:pt>
                <c:pt idx="1">
                  <c:v>Yes, I have not utilized them</c:v>
                </c:pt>
                <c:pt idx="2">
                  <c:v>Yes, but do not know how to access them</c:v>
                </c:pt>
                <c:pt idx="3">
                  <c:v>No</c:v>
                </c:pt>
              </c:strCache>
            </c:strRef>
          </c:cat>
          <c:val>
            <c:numRef>
              <c:f>Sheet1!$B$2:$B$5</c:f>
              <c:numCache>
                <c:formatCode>0%</c:formatCode>
                <c:ptCount val="4"/>
                <c:pt idx="0">
                  <c:v>0.21129999999999999</c:v>
                </c:pt>
                <c:pt idx="1">
                  <c:v>0.58450000000000002</c:v>
                </c:pt>
                <c:pt idx="2">
                  <c:v>0.1338</c:v>
                </c:pt>
                <c:pt idx="3">
                  <c:v>7.0400000000000004E-2</c:v>
                </c:pt>
              </c:numCache>
            </c:numRef>
          </c:val>
          <c:extLst>
            <c:ext xmlns:c16="http://schemas.microsoft.com/office/drawing/2014/chart" uri="{C3380CC4-5D6E-409C-BE32-E72D297353CC}">
              <c16:uniqueId val="{00000000-74B2-4729-8CA9-0681A05D86A4}"/>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E3684C-F081-544B-8C90-A5795DCABDF2}" type="datetimeFigureOut">
              <a:rPr lang="en-US" smtClean="0"/>
              <a:t>4/16/2020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41DD33-2A06-9443-920E-9A8794B89243}" type="slidenum">
              <a:rPr lang="en-US" smtClean="0"/>
              <a:t>‹#›</a:t>
            </a:fld>
            <a:endParaRPr lang="en-US"/>
          </a:p>
        </p:txBody>
      </p:sp>
    </p:spTree>
    <p:extLst>
      <p:ext uri="{BB962C8B-B14F-4D97-AF65-F5344CB8AC3E}">
        <p14:creationId xmlns:p14="http://schemas.microsoft.com/office/powerpoint/2010/main" val="11450248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541DD33-2A06-9443-920E-9A8794B89243}" type="slidenum">
              <a:rPr lang="en-US" smtClean="0"/>
              <a:t>1</a:t>
            </a:fld>
            <a:endParaRPr lang="en-US"/>
          </a:p>
        </p:txBody>
      </p:sp>
    </p:spTree>
    <p:extLst>
      <p:ext uri="{BB962C8B-B14F-4D97-AF65-F5344CB8AC3E}">
        <p14:creationId xmlns:p14="http://schemas.microsoft.com/office/powerpoint/2010/main" val="22499011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153206"/>
            <a:ext cx="7772400" cy="1101725"/>
          </a:xfrm>
        </p:spPr>
        <p:txBody>
          <a:bodyPr/>
          <a:lstStyle>
            <a:lvl1pPr>
              <a:defRPr baseline="0"/>
            </a:lvl1pPr>
          </a:lstStyle>
          <a:p>
            <a:r>
              <a:rPr lang="en-US" dirty="0"/>
              <a:t>SAMPLE TITLE</a:t>
            </a:r>
          </a:p>
        </p:txBody>
      </p:sp>
      <p:sp>
        <p:nvSpPr>
          <p:cNvPr id="3" name="Subtitle 2"/>
          <p:cNvSpPr>
            <a:spLocks noGrp="1"/>
          </p:cNvSpPr>
          <p:nvPr>
            <p:ph type="subTitle" idx="1" hasCustomPrompt="1"/>
          </p:nvPr>
        </p:nvSpPr>
        <p:spPr>
          <a:xfrm>
            <a:off x="1371600" y="2431336"/>
            <a:ext cx="6400800" cy="828662"/>
          </a:xfrm>
        </p:spPr>
        <p:txBody>
          <a:bodyPr/>
          <a:lstStyle>
            <a:lvl1pPr marL="0" indent="0" algn="ctr">
              <a:buNone/>
              <a:defRPr sz="2000" baseline="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Sample text or subtitle</a:t>
            </a:r>
          </a:p>
        </p:txBody>
      </p:sp>
      <p:sp>
        <p:nvSpPr>
          <p:cNvPr id="4" name="Text Box 3"/>
          <p:cNvSpPr txBox="1">
            <a:spLocks noGrp="1" noChangeArrowheads="1"/>
          </p:cNvSpPr>
          <p:nvPr>
            <p:ph type="sldNum" sz="quarter" idx="10"/>
          </p:nvPr>
        </p:nvSpPr>
        <p:spPr>
          <a:ln/>
        </p:spPr>
        <p:txBody>
          <a:bodyPr/>
          <a:lstStyle>
            <a:lvl1pPr>
              <a:defRPr/>
            </a:lvl1pPr>
          </a:lstStyle>
          <a:p>
            <a:pPr>
              <a:defRPr/>
            </a:pPr>
            <a:fld id="{DA48CD09-1EE7-8745-AB3C-21E7A359E5F3}" type="slidenum">
              <a:rPr lang="en-US"/>
              <a:pPr>
                <a:defRPr/>
              </a:pPr>
              <a:t>‹#›</a:t>
            </a:fld>
            <a:endParaRPr lang="en-US"/>
          </a:p>
        </p:txBody>
      </p:sp>
      <p:pic>
        <p:nvPicPr>
          <p:cNvPr id="5" name="Picture 4"/>
          <p:cNvPicPr>
            <a:picLocks noChangeAspect="1"/>
          </p:cNvPicPr>
          <p:nvPr userDrawn="1"/>
        </p:nvPicPr>
        <p:blipFill>
          <a:blip r:embed="rId2"/>
          <a:stretch>
            <a:fillRect/>
          </a:stretch>
        </p:blipFill>
        <p:spPr>
          <a:xfrm>
            <a:off x="3446813" y="4015014"/>
            <a:ext cx="2256972" cy="1128486"/>
          </a:xfrm>
          <a:prstGeom prst="rect">
            <a:avLst/>
          </a:prstGeom>
        </p:spPr>
      </p:pic>
      <p:pic>
        <p:nvPicPr>
          <p:cNvPr id="7" name="Picture 6" descr="triangles_red.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267199" y="998277"/>
            <a:ext cx="606552" cy="82296"/>
          </a:xfrm>
          <a:prstGeom prst="rect">
            <a:avLst/>
          </a:prstGeom>
        </p:spPr>
      </p:pic>
    </p:spTree>
    <p:extLst>
      <p:ext uri="{BB962C8B-B14F-4D97-AF65-F5344CB8AC3E}">
        <p14:creationId xmlns:p14="http://schemas.microsoft.com/office/powerpoint/2010/main" val="409063611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ulleted Slide">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23131D21-4A4F-034C-896A-AD009F94F6BB}" type="slidenum">
              <a:rPr lang="en-US" smtClean="0"/>
              <a:t>‹#›</a:t>
            </a:fld>
            <a:endParaRPr lang="en-US"/>
          </a:p>
        </p:txBody>
      </p:sp>
      <p:sp>
        <p:nvSpPr>
          <p:cNvPr id="10" name="Title 1"/>
          <p:cNvSpPr>
            <a:spLocks noGrp="1"/>
          </p:cNvSpPr>
          <p:nvPr>
            <p:ph type="title" hasCustomPrompt="1"/>
          </p:nvPr>
        </p:nvSpPr>
        <p:spPr>
          <a:xfrm>
            <a:off x="685291" y="0"/>
            <a:ext cx="7772400" cy="1103313"/>
          </a:xfrm>
        </p:spPr>
        <p:txBody>
          <a:bodyPr/>
          <a:lstStyle>
            <a:lvl1pPr>
              <a:defRPr sz="2000" baseline="0">
                <a:solidFill>
                  <a:srgbClr val="0C234B"/>
                </a:solidFill>
              </a:defRPr>
            </a:lvl1pPr>
          </a:lstStyle>
          <a:p>
            <a:r>
              <a:rPr lang="en-US" dirty="0"/>
              <a:t>SAMPLE HEADER</a:t>
            </a:r>
          </a:p>
        </p:txBody>
      </p:sp>
      <p:sp>
        <p:nvSpPr>
          <p:cNvPr id="13" name="Text Placeholder 2"/>
          <p:cNvSpPr>
            <a:spLocks noGrp="1"/>
          </p:cNvSpPr>
          <p:nvPr>
            <p:ph idx="1"/>
          </p:nvPr>
        </p:nvSpPr>
        <p:spPr>
          <a:xfrm>
            <a:off x="765443" y="1713986"/>
            <a:ext cx="3599264" cy="2971732"/>
          </a:xfrm>
          <a:prstGeom prst="rect">
            <a:avLst/>
          </a:prstGeom>
        </p:spPr>
        <p:txBody>
          <a:bodyPr vert="horz" lIns="91440" tIns="45720" rIns="91440" bIns="45720" rtlCol="0">
            <a:normAutofit/>
          </a:bodyPr>
          <a:lstStyle>
            <a:lvl1pPr algn="l">
              <a:defRPr/>
            </a:lvl1pPr>
            <a:lvl2pPr algn="l">
              <a:defRPr/>
            </a:lvl2pPr>
            <a:lvl3pPr algn="l">
              <a:defRPr/>
            </a:lvl3pPr>
            <a:lvl4pPr algn="l">
              <a:defRPr/>
            </a:lvl4pPr>
            <a:lvl5pPr algn="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2"/>
          <p:cNvSpPr>
            <a:spLocks noGrp="1"/>
          </p:cNvSpPr>
          <p:nvPr>
            <p:ph idx="13"/>
          </p:nvPr>
        </p:nvSpPr>
        <p:spPr>
          <a:xfrm>
            <a:off x="4723271" y="1713986"/>
            <a:ext cx="3599264" cy="2971732"/>
          </a:xfrm>
          <a:prstGeom prst="rect">
            <a:avLst/>
          </a:prstGeom>
        </p:spPr>
        <p:txBody>
          <a:bodyPr vert="horz" lIns="91440" tIns="45720" rIns="91440" bIns="45720" rtlCol="0">
            <a:normAutofit/>
          </a:bodyPr>
          <a:lstStyle>
            <a:lvl1pPr algn="l">
              <a:defRPr/>
            </a:lvl1pPr>
            <a:lvl2pPr algn="l">
              <a:defRPr/>
            </a:lvl2pPr>
            <a:lvl3pPr algn="l">
              <a:defRPr/>
            </a:lvl3pPr>
            <a:lvl4pPr algn="l">
              <a:defRPr/>
            </a:lvl4pPr>
            <a:lvl5pPr algn="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8216821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ragraph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5291" y="0"/>
            <a:ext cx="7772400" cy="1103313"/>
          </a:xfrm>
        </p:spPr>
        <p:txBody>
          <a:bodyPr/>
          <a:lstStyle>
            <a:lvl1pPr>
              <a:defRPr sz="2000" baseline="0">
                <a:solidFill>
                  <a:srgbClr val="0C234B"/>
                </a:solidFill>
              </a:defRPr>
            </a:lvl1pPr>
          </a:lstStyle>
          <a:p>
            <a:r>
              <a:rPr lang="en-US" dirty="0"/>
              <a:t>SAMPLE HEADER</a:t>
            </a:r>
          </a:p>
        </p:txBody>
      </p:sp>
      <p:sp>
        <p:nvSpPr>
          <p:cNvPr id="5" name="Text Box 3"/>
          <p:cNvSpPr txBox="1">
            <a:spLocks noGrp="1" noChangeArrowheads="1"/>
          </p:cNvSpPr>
          <p:nvPr>
            <p:ph type="sldNum" sz="quarter" idx="10"/>
          </p:nvPr>
        </p:nvSpPr>
        <p:spPr>
          <a:ln/>
        </p:spPr>
        <p:txBody>
          <a:bodyPr/>
          <a:lstStyle>
            <a:lvl1pPr>
              <a:defRPr/>
            </a:lvl1pPr>
          </a:lstStyle>
          <a:p>
            <a:pPr>
              <a:defRPr/>
            </a:pPr>
            <a:fld id="{58B17539-672D-2847-B799-9A2A8D95C747}" type="slidenum">
              <a:rPr lang="en-US"/>
              <a:pPr>
                <a:defRPr/>
              </a:pPr>
              <a:t>‹#›</a:t>
            </a:fld>
            <a:endParaRPr lang="en-US"/>
          </a:p>
        </p:txBody>
      </p:sp>
      <p:sp>
        <p:nvSpPr>
          <p:cNvPr id="12" name="Text Placeholder 2"/>
          <p:cNvSpPr>
            <a:spLocks noGrp="1"/>
          </p:cNvSpPr>
          <p:nvPr>
            <p:ph idx="1" hasCustomPrompt="1"/>
          </p:nvPr>
        </p:nvSpPr>
        <p:spPr>
          <a:xfrm>
            <a:off x="950387" y="2157897"/>
            <a:ext cx="3845859" cy="1418046"/>
          </a:xfrm>
          <a:prstGeom prst="rect">
            <a:avLst/>
          </a:prstGeom>
        </p:spPr>
        <p:txBody>
          <a:bodyPr vert="horz" lIns="91440" tIns="45720" rIns="91440" bIns="45720" rtlCol="0">
            <a:normAutofit/>
          </a:bodyPr>
          <a:lstStyle>
            <a:lvl1pPr marL="0" marR="0" indent="0" algn="l" defTabSz="914400" rtl="0" eaLnBrk="0" fontAlgn="base" latinLnBrk="0" hangingPunct="0">
              <a:lnSpc>
                <a:spcPct val="100000"/>
              </a:lnSpc>
              <a:spcBef>
                <a:spcPts val="800"/>
              </a:spcBef>
              <a:spcAft>
                <a:spcPct val="0"/>
              </a:spcAft>
              <a:buClrTx/>
              <a:buSzTx/>
              <a:buFontTx/>
              <a:buNone/>
              <a:tabLst/>
              <a:defRPr sz="1400" b="0" i="0"/>
            </a:lvl1pPr>
          </a:lstStyle>
          <a:p>
            <a:pPr marL="0" marR="0" lvl="0" indent="0" algn="l" defTabSz="914400" rtl="0" eaLnBrk="0" fontAlgn="base" latinLnBrk="0" hangingPunct="0">
              <a:lnSpc>
                <a:spcPct val="100000"/>
              </a:lnSpc>
              <a:spcBef>
                <a:spcPts val="800"/>
              </a:spcBef>
              <a:spcAft>
                <a:spcPct val="0"/>
              </a:spcAft>
              <a:buClrTx/>
              <a:buSzTx/>
              <a:buFontTx/>
              <a:buNone/>
              <a:tabLst/>
              <a:defRPr/>
            </a:pPr>
            <a:r>
              <a:rPr lang="en-US" dirty="0"/>
              <a:t>Sample Basic Paragraph.</a:t>
            </a:r>
            <a:r>
              <a:rPr lang="en-US" baseline="0" dirty="0"/>
              <a:t> </a:t>
            </a:r>
            <a:r>
              <a:rPr lang="en-US" dirty="0"/>
              <a:t>This is what the text would look</a:t>
            </a:r>
            <a:r>
              <a:rPr lang="en-US" baseline="0" dirty="0"/>
              <a:t> like in a paragraph. This is what the text would look like in a paragraph. This is what the text would look like.</a:t>
            </a:r>
            <a:endParaRPr lang="en-US" dirty="0"/>
          </a:p>
          <a:p>
            <a:pPr lvl="0"/>
            <a:endParaRPr lang="en-US" dirty="0"/>
          </a:p>
        </p:txBody>
      </p:sp>
      <p:sp>
        <p:nvSpPr>
          <p:cNvPr id="14" name="Text Placeholder 2"/>
          <p:cNvSpPr>
            <a:spLocks noGrp="1"/>
          </p:cNvSpPr>
          <p:nvPr>
            <p:ph idx="11" hasCustomPrompt="1"/>
          </p:nvPr>
        </p:nvSpPr>
        <p:spPr>
          <a:xfrm>
            <a:off x="930172" y="1817064"/>
            <a:ext cx="3845859" cy="353163"/>
          </a:xfrm>
          <a:prstGeom prst="rect">
            <a:avLst/>
          </a:prstGeom>
        </p:spPr>
        <p:txBody>
          <a:bodyPr vert="horz" lIns="91440" tIns="45720" rIns="91440" bIns="45720" rtlCol="0">
            <a:normAutofit/>
          </a:bodyPr>
          <a:lstStyle>
            <a:lvl1pPr marL="0" marR="0" indent="0" algn="l" defTabSz="914400" rtl="0" eaLnBrk="0" fontAlgn="base" latinLnBrk="0" hangingPunct="0">
              <a:lnSpc>
                <a:spcPct val="100000"/>
              </a:lnSpc>
              <a:spcBef>
                <a:spcPts val="800"/>
              </a:spcBef>
              <a:spcAft>
                <a:spcPct val="0"/>
              </a:spcAft>
              <a:buClrTx/>
              <a:buSzTx/>
              <a:buFontTx/>
              <a:buNone/>
              <a:tabLst/>
              <a:defRPr sz="1800" b="0" i="0">
                <a:solidFill>
                  <a:srgbClr val="AB0520"/>
                </a:solidFill>
              </a:defRPr>
            </a:lvl1pPr>
          </a:lstStyle>
          <a:p>
            <a:pPr marL="0" marR="0" lvl="0" indent="0" algn="l" defTabSz="914400" rtl="0" eaLnBrk="0" fontAlgn="base" latinLnBrk="0" hangingPunct="0">
              <a:lnSpc>
                <a:spcPct val="100000"/>
              </a:lnSpc>
              <a:spcBef>
                <a:spcPts val="800"/>
              </a:spcBef>
              <a:spcAft>
                <a:spcPct val="0"/>
              </a:spcAft>
              <a:buClrTx/>
              <a:buSzTx/>
              <a:buFontTx/>
              <a:buNone/>
              <a:tabLst/>
              <a:defRPr/>
            </a:pPr>
            <a:r>
              <a:rPr lang="en-US" dirty="0"/>
              <a:t>PARAGRAPH TITLE</a:t>
            </a:r>
          </a:p>
        </p:txBody>
      </p:sp>
    </p:spTree>
    <p:extLst>
      <p:ext uri="{BB962C8B-B14F-4D97-AF65-F5344CB8AC3E}">
        <p14:creationId xmlns:p14="http://schemas.microsoft.com/office/powerpoint/2010/main" val="138943631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Paragraph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23131D21-4A4F-034C-896A-AD009F94F6BB}" type="slidenum">
              <a:rPr lang="en-US" smtClean="0"/>
              <a:t>‹#›</a:t>
            </a:fld>
            <a:endParaRPr lang="en-US"/>
          </a:p>
        </p:txBody>
      </p:sp>
      <p:sp>
        <p:nvSpPr>
          <p:cNvPr id="9" name="Title 1"/>
          <p:cNvSpPr>
            <a:spLocks noGrp="1"/>
          </p:cNvSpPr>
          <p:nvPr>
            <p:ph type="title" hasCustomPrompt="1"/>
          </p:nvPr>
        </p:nvSpPr>
        <p:spPr>
          <a:xfrm>
            <a:off x="685291" y="0"/>
            <a:ext cx="7772400" cy="1103313"/>
          </a:xfrm>
        </p:spPr>
        <p:txBody>
          <a:bodyPr/>
          <a:lstStyle>
            <a:lvl1pPr>
              <a:defRPr sz="2000" baseline="0">
                <a:solidFill>
                  <a:srgbClr val="0C234B"/>
                </a:solidFill>
              </a:defRPr>
            </a:lvl1pPr>
          </a:lstStyle>
          <a:p>
            <a:r>
              <a:rPr lang="en-US" dirty="0"/>
              <a:t>SAMPLE HEADER</a:t>
            </a:r>
          </a:p>
        </p:txBody>
      </p:sp>
      <p:sp>
        <p:nvSpPr>
          <p:cNvPr id="12" name="Text Placeholder 2"/>
          <p:cNvSpPr>
            <a:spLocks noGrp="1"/>
          </p:cNvSpPr>
          <p:nvPr>
            <p:ph idx="1" hasCustomPrompt="1"/>
          </p:nvPr>
        </p:nvSpPr>
        <p:spPr>
          <a:xfrm>
            <a:off x="987377" y="1664663"/>
            <a:ext cx="3377331" cy="2929562"/>
          </a:xfrm>
          <a:prstGeom prst="rect">
            <a:avLst/>
          </a:prstGeom>
        </p:spPr>
        <p:txBody>
          <a:bodyPr vert="horz" lIns="91440" tIns="45720" rIns="91440" bIns="45720" rtlCol="0">
            <a:normAutofit/>
          </a:bodyPr>
          <a:lstStyle>
            <a:lvl1pPr marL="0" marR="0" indent="0" algn="l" defTabSz="914400" rtl="0" eaLnBrk="0" fontAlgn="base" latinLnBrk="0" hangingPunct="0">
              <a:lnSpc>
                <a:spcPct val="100000"/>
              </a:lnSpc>
              <a:spcBef>
                <a:spcPts val="800"/>
              </a:spcBef>
              <a:spcAft>
                <a:spcPct val="0"/>
              </a:spcAft>
              <a:buClrTx/>
              <a:buSzTx/>
              <a:buFontTx/>
              <a:buNone/>
              <a:tabLst/>
              <a:defRPr/>
            </a:lvl1pPr>
          </a:lstStyle>
          <a:p>
            <a:pPr marL="0" marR="0" lvl="0" indent="0" algn="l" defTabSz="914400" rtl="0" eaLnBrk="0" fontAlgn="base" latinLnBrk="0" hangingPunct="0">
              <a:lnSpc>
                <a:spcPct val="100000"/>
              </a:lnSpc>
              <a:spcBef>
                <a:spcPts val="800"/>
              </a:spcBef>
              <a:spcAft>
                <a:spcPct val="0"/>
              </a:spcAft>
              <a:buClrTx/>
              <a:buSzTx/>
              <a:buFontTx/>
              <a:buNone/>
              <a:tabLst/>
              <a:defRPr/>
            </a:pPr>
            <a:r>
              <a:rPr lang="en-US" dirty="0"/>
              <a:t>Sample Basic Paragraph.</a:t>
            </a:r>
            <a:r>
              <a:rPr lang="en-US" baseline="0" dirty="0"/>
              <a:t> </a:t>
            </a:r>
            <a:r>
              <a:rPr lang="en-US" dirty="0"/>
              <a:t>This is what the text would look</a:t>
            </a:r>
            <a:r>
              <a:rPr lang="en-US" baseline="0" dirty="0"/>
              <a:t> like in a paragraph. This is what the text would look like in a paragraph. This is what the text would look like.</a:t>
            </a:r>
            <a:endParaRPr lang="en-US" dirty="0"/>
          </a:p>
          <a:p>
            <a:pPr lvl="0"/>
            <a:endParaRPr lang="en-US" dirty="0"/>
          </a:p>
        </p:txBody>
      </p:sp>
      <p:sp>
        <p:nvSpPr>
          <p:cNvPr id="15" name="Text Placeholder 2"/>
          <p:cNvSpPr>
            <a:spLocks noGrp="1"/>
          </p:cNvSpPr>
          <p:nvPr>
            <p:ph idx="13" hasCustomPrompt="1"/>
          </p:nvPr>
        </p:nvSpPr>
        <p:spPr>
          <a:xfrm>
            <a:off x="4772589" y="1664663"/>
            <a:ext cx="3377331" cy="2929562"/>
          </a:xfrm>
          <a:prstGeom prst="rect">
            <a:avLst/>
          </a:prstGeom>
        </p:spPr>
        <p:txBody>
          <a:bodyPr vert="horz" lIns="91440" tIns="45720" rIns="91440" bIns="45720" rtlCol="0">
            <a:normAutofit/>
          </a:bodyPr>
          <a:lstStyle>
            <a:lvl1pPr marL="0" marR="0" indent="0" algn="l" defTabSz="914400" rtl="0" eaLnBrk="0" fontAlgn="base" latinLnBrk="0" hangingPunct="0">
              <a:lnSpc>
                <a:spcPct val="100000"/>
              </a:lnSpc>
              <a:spcBef>
                <a:spcPts val="800"/>
              </a:spcBef>
              <a:spcAft>
                <a:spcPct val="0"/>
              </a:spcAft>
              <a:buClrTx/>
              <a:buSzTx/>
              <a:buFontTx/>
              <a:buNone/>
              <a:tabLst/>
              <a:defRPr/>
            </a:lvl1pPr>
          </a:lstStyle>
          <a:p>
            <a:pPr marL="0" marR="0" lvl="0" indent="0" algn="l" defTabSz="914400" rtl="0" eaLnBrk="0" fontAlgn="base" latinLnBrk="0" hangingPunct="0">
              <a:lnSpc>
                <a:spcPct val="100000"/>
              </a:lnSpc>
              <a:spcBef>
                <a:spcPts val="800"/>
              </a:spcBef>
              <a:spcAft>
                <a:spcPct val="0"/>
              </a:spcAft>
              <a:buClrTx/>
              <a:buSzTx/>
              <a:buFontTx/>
              <a:buNone/>
              <a:tabLst/>
              <a:defRPr/>
            </a:pPr>
            <a:r>
              <a:rPr lang="en-US" dirty="0"/>
              <a:t>Sample Basic Paragraph.</a:t>
            </a:r>
            <a:r>
              <a:rPr lang="en-US" baseline="0" dirty="0"/>
              <a:t> </a:t>
            </a:r>
            <a:r>
              <a:rPr lang="en-US" dirty="0"/>
              <a:t>This is what the text would look</a:t>
            </a:r>
            <a:r>
              <a:rPr lang="en-US" baseline="0" dirty="0"/>
              <a:t> like in a paragraph. This is what the text would look like in a paragraph. This is what the text would look like.</a:t>
            </a:r>
            <a:endParaRPr lang="en-US" dirty="0"/>
          </a:p>
          <a:p>
            <a:pPr lvl="0"/>
            <a:endParaRPr lang="en-US" dirty="0"/>
          </a:p>
        </p:txBody>
      </p:sp>
    </p:spTree>
    <p:extLst>
      <p:ext uri="{BB962C8B-B14F-4D97-AF65-F5344CB8AC3E}">
        <p14:creationId xmlns:p14="http://schemas.microsoft.com/office/powerpoint/2010/main" val="2949293155"/>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bjec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5291" y="0"/>
            <a:ext cx="7772400" cy="1103313"/>
          </a:xfrm>
        </p:spPr>
        <p:txBody>
          <a:bodyPr/>
          <a:lstStyle>
            <a:lvl1pPr>
              <a:defRPr sz="2000" baseline="0">
                <a:solidFill>
                  <a:srgbClr val="0C234B"/>
                </a:solidFill>
              </a:defRPr>
            </a:lvl1pPr>
          </a:lstStyle>
          <a:p>
            <a:r>
              <a:rPr lang="en-US" dirty="0"/>
              <a:t>SAMPLE HEADER</a:t>
            </a:r>
          </a:p>
        </p:txBody>
      </p:sp>
      <p:sp>
        <p:nvSpPr>
          <p:cNvPr id="5" name="Text Box 3"/>
          <p:cNvSpPr txBox="1">
            <a:spLocks noGrp="1" noChangeArrowheads="1"/>
          </p:cNvSpPr>
          <p:nvPr>
            <p:ph type="sldNum" sz="quarter" idx="10"/>
          </p:nvPr>
        </p:nvSpPr>
        <p:spPr>
          <a:ln/>
        </p:spPr>
        <p:txBody>
          <a:bodyPr/>
          <a:lstStyle>
            <a:lvl1pPr>
              <a:defRPr/>
            </a:lvl1pPr>
          </a:lstStyle>
          <a:p>
            <a:pPr>
              <a:defRPr/>
            </a:pPr>
            <a:fld id="{58B17539-672D-2847-B799-9A2A8D95C747}" type="slidenum">
              <a:rPr lang="en-US"/>
              <a:pPr>
                <a:defRPr/>
              </a:pPr>
              <a:t>‹#›</a:t>
            </a:fld>
            <a:endParaRPr lang="en-US"/>
          </a:p>
        </p:txBody>
      </p:sp>
      <p:sp>
        <p:nvSpPr>
          <p:cNvPr id="10" name="Subtitle 2"/>
          <p:cNvSpPr txBox="1">
            <a:spLocks/>
          </p:cNvSpPr>
          <p:nvPr userDrawn="1"/>
        </p:nvSpPr>
        <p:spPr bwMode="auto">
          <a:xfrm>
            <a:off x="4641547" y="1350987"/>
            <a:ext cx="3291626" cy="2079591"/>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anchor="t" anchorCtr="0" compatLnSpc="1">
            <a:prstTxWarp prst="textNoShape">
              <a:avLst/>
            </a:prstTxWarp>
          </a:bodyPr>
          <a:lstStyle>
            <a:lvl1pPr marL="0" indent="0" algn="l" rtl="0" eaLnBrk="0" fontAlgn="base" hangingPunct="0">
              <a:spcBef>
                <a:spcPts val="800"/>
              </a:spcBef>
              <a:spcAft>
                <a:spcPct val="0"/>
              </a:spcAft>
              <a:buNone/>
              <a:defRPr sz="2000" baseline="0">
                <a:solidFill>
                  <a:srgbClr val="FFFFFF"/>
                </a:solidFill>
                <a:latin typeface="+mn-lt"/>
                <a:ea typeface="+mn-ea"/>
                <a:cs typeface="Times New Roman"/>
                <a:sym typeface="Calibri" charset="0"/>
              </a:defRPr>
            </a:lvl1pPr>
            <a:lvl2pPr marL="457200" indent="0" algn="ctr" rtl="0" eaLnBrk="0" fontAlgn="base" hangingPunct="0">
              <a:spcBef>
                <a:spcPts val="700"/>
              </a:spcBef>
              <a:spcAft>
                <a:spcPct val="0"/>
              </a:spcAft>
              <a:buNone/>
              <a:defRPr sz="2800">
                <a:solidFill>
                  <a:srgbClr val="FFFFFF"/>
                </a:solidFill>
                <a:latin typeface="+mn-lt"/>
                <a:ea typeface="+mn-ea"/>
                <a:cs typeface="+mn-cs"/>
                <a:sym typeface="Calibri" charset="0"/>
              </a:defRPr>
            </a:lvl2pPr>
            <a:lvl3pPr marL="914400" indent="0" algn="ctr" rtl="0" eaLnBrk="0" fontAlgn="base" hangingPunct="0">
              <a:spcBef>
                <a:spcPts val="600"/>
              </a:spcBef>
              <a:spcAft>
                <a:spcPct val="0"/>
              </a:spcAft>
              <a:buNone/>
              <a:defRPr sz="2400">
                <a:solidFill>
                  <a:srgbClr val="FFFFFF"/>
                </a:solidFill>
                <a:latin typeface="+mn-lt"/>
                <a:ea typeface="+mn-ea"/>
                <a:cs typeface="+mn-cs"/>
                <a:sym typeface="Calibri" charset="0"/>
              </a:defRPr>
            </a:lvl3pPr>
            <a:lvl4pPr marL="1371600" indent="0" algn="ctr" rtl="0" eaLnBrk="0" fontAlgn="base" hangingPunct="0">
              <a:spcBef>
                <a:spcPts val="500"/>
              </a:spcBef>
              <a:spcAft>
                <a:spcPct val="0"/>
              </a:spcAft>
              <a:buNone/>
              <a:defRPr sz="2000">
                <a:solidFill>
                  <a:srgbClr val="FFFFFF"/>
                </a:solidFill>
                <a:latin typeface="+mn-lt"/>
                <a:ea typeface="+mn-ea"/>
                <a:cs typeface="+mn-cs"/>
                <a:sym typeface="Calibri" charset="0"/>
              </a:defRPr>
            </a:lvl4pPr>
            <a:lvl5pPr marL="1828800" indent="0" algn="ctr" rtl="0" eaLnBrk="0" fontAlgn="base" hangingPunct="0">
              <a:spcBef>
                <a:spcPts val="500"/>
              </a:spcBef>
              <a:spcAft>
                <a:spcPct val="0"/>
              </a:spcAft>
              <a:buNone/>
              <a:defRPr sz="2000">
                <a:solidFill>
                  <a:srgbClr val="FFFFFF"/>
                </a:solidFill>
                <a:latin typeface="+mn-lt"/>
                <a:ea typeface="+mn-ea"/>
                <a:cs typeface="+mn-cs"/>
                <a:sym typeface="Calibri" charset="0"/>
              </a:defRPr>
            </a:lvl5pPr>
            <a:lvl6pPr marL="2286000" indent="0" algn="ctr" rtl="0" fontAlgn="base">
              <a:spcBef>
                <a:spcPts val="500"/>
              </a:spcBef>
              <a:spcAft>
                <a:spcPct val="0"/>
              </a:spcAft>
              <a:buNone/>
              <a:defRPr sz="2000">
                <a:solidFill>
                  <a:srgbClr val="878787"/>
                </a:solidFill>
                <a:latin typeface="+mn-lt"/>
                <a:ea typeface="+mn-ea"/>
                <a:cs typeface="+mn-cs"/>
                <a:sym typeface="Calibri" charset="0"/>
              </a:defRPr>
            </a:lvl6pPr>
            <a:lvl7pPr marL="2743200" indent="0" algn="ctr" rtl="0" fontAlgn="base">
              <a:spcBef>
                <a:spcPts val="500"/>
              </a:spcBef>
              <a:spcAft>
                <a:spcPct val="0"/>
              </a:spcAft>
              <a:buNone/>
              <a:defRPr sz="2000">
                <a:solidFill>
                  <a:srgbClr val="878787"/>
                </a:solidFill>
                <a:latin typeface="+mn-lt"/>
                <a:ea typeface="+mn-ea"/>
                <a:cs typeface="+mn-cs"/>
                <a:sym typeface="Calibri" charset="0"/>
              </a:defRPr>
            </a:lvl7pPr>
            <a:lvl8pPr marL="3200400" indent="0" algn="ctr" rtl="0" fontAlgn="base">
              <a:spcBef>
                <a:spcPts val="500"/>
              </a:spcBef>
              <a:spcAft>
                <a:spcPct val="0"/>
              </a:spcAft>
              <a:buNone/>
              <a:defRPr sz="2000">
                <a:solidFill>
                  <a:srgbClr val="878787"/>
                </a:solidFill>
                <a:latin typeface="+mn-lt"/>
                <a:ea typeface="+mn-ea"/>
                <a:cs typeface="+mn-cs"/>
                <a:sym typeface="Calibri" charset="0"/>
              </a:defRPr>
            </a:lvl8pPr>
            <a:lvl9pPr marL="3657600" indent="0" algn="ctr" rtl="0" fontAlgn="base">
              <a:spcBef>
                <a:spcPts val="500"/>
              </a:spcBef>
              <a:spcAft>
                <a:spcPct val="0"/>
              </a:spcAft>
              <a:buNone/>
              <a:defRPr sz="2000">
                <a:solidFill>
                  <a:srgbClr val="878787"/>
                </a:solidFill>
                <a:latin typeface="+mn-lt"/>
                <a:ea typeface="+mn-ea"/>
                <a:cs typeface="+mn-cs"/>
                <a:sym typeface="Calibri" charset="0"/>
              </a:defRPr>
            </a:lvl9pPr>
          </a:lstStyle>
          <a:p>
            <a:endParaRPr lang="en-US" dirty="0"/>
          </a:p>
        </p:txBody>
      </p:sp>
      <p:sp>
        <p:nvSpPr>
          <p:cNvPr id="9" name="Content Placeholder 2"/>
          <p:cNvSpPr>
            <a:spLocks noGrp="1"/>
          </p:cNvSpPr>
          <p:nvPr>
            <p:ph sz="half" idx="1"/>
          </p:nvPr>
        </p:nvSpPr>
        <p:spPr>
          <a:xfrm>
            <a:off x="1209963" y="1575377"/>
            <a:ext cx="6467763" cy="13144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Tree>
    <p:extLst>
      <p:ext uri="{BB962C8B-B14F-4D97-AF65-F5344CB8AC3E}">
        <p14:creationId xmlns:p14="http://schemas.microsoft.com/office/powerpoint/2010/main" val="2568944161"/>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18789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hasCustomPrompt="1"/>
          </p:nvPr>
        </p:nvSpPr>
        <p:spPr>
          <a:xfrm>
            <a:off x="1792288" y="4297179"/>
            <a:ext cx="5486400" cy="400870"/>
          </a:xfrm>
        </p:spPr>
        <p:txBody>
          <a:bodyPr/>
          <a:lstStyle>
            <a:lvl1pPr marL="0" indent="0">
              <a:buNone/>
              <a:defRPr sz="1200">
                <a:solidFill>
                  <a:srgbClr val="6F868D"/>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IMAGE CAPTION</a:t>
            </a:r>
          </a:p>
        </p:txBody>
      </p:sp>
      <p:sp>
        <p:nvSpPr>
          <p:cNvPr id="7" name="Slide Number Placeholder 6"/>
          <p:cNvSpPr>
            <a:spLocks noGrp="1"/>
          </p:cNvSpPr>
          <p:nvPr>
            <p:ph type="sldNum" sz="quarter" idx="12"/>
          </p:nvPr>
        </p:nvSpPr>
        <p:spPr/>
        <p:txBody>
          <a:bodyPr/>
          <a:lstStyle/>
          <a:p>
            <a:fld id="{23131D21-4A4F-034C-896A-AD009F94F6BB}" type="slidenum">
              <a:rPr lang="en-US" smtClean="0"/>
              <a:t>‹#›</a:t>
            </a:fld>
            <a:endParaRPr lang="en-US"/>
          </a:p>
        </p:txBody>
      </p:sp>
      <p:sp>
        <p:nvSpPr>
          <p:cNvPr id="8" name="Title 1"/>
          <p:cNvSpPr>
            <a:spLocks noGrp="1"/>
          </p:cNvSpPr>
          <p:nvPr>
            <p:ph type="title" hasCustomPrompt="1"/>
          </p:nvPr>
        </p:nvSpPr>
        <p:spPr>
          <a:xfrm>
            <a:off x="685291" y="0"/>
            <a:ext cx="7772400" cy="1103313"/>
          </a:xfrm>
        </p:spPr>
        <p:txBody>
          <a:bodyPr/>
          <a:lstStyle>
            <a:lvl1pPr>
              <a:defRPr sz="2000" baseline="0">
                <a:solidFill>
                  <a:srgbClr val="0C234B"/>
                </a:solidFill>
              </a:defRPr>
            </a:lvl1pPr>
          </a:lstStyle>
          <a:p>
            <a:r>
              <a:rPr lang="en-US" dirty="0"/>
              <a:t>SAMPLE HEADER</a:t>
            </a:r>
          </a:p>
        </p:txBody>
      </p:sp>
    </p:spTree>
    <p:extLst>
      <p:ext uri="{BB962C8B-B14F-4D97-AF65-F5344CB8AC3E}">
        <p14:creationId xmlns:p14="http://schemas.microsoft.com/office/powerpoint/2010/main" val="186557126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eft Aligned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5291" y="0"/>
            <a:ext cx="7772400" cy="1103313"/>
          </a:xfrm>
        </p:spPr>
        <p:txBody>
          <a:bodyPr/>
          <a:lstStyle>
            <a:lvl1pPr algn="ctr">
              <a:defRPr sz="2000" baseline="0">
                <a:solidFill>
                  <a:srgbClr val="0C234B"/>
                </a:solidFill>
              </a:defRPr>
            </a:lvl1pPr>
          </a:lstStyle>
          <a:p>
            <a:r>
              <a:rPr lang="en-US" dirty="0"/>
              <a:t>SAMPLE HEADER</a:t>
            </a:r>
          </a:p>
        </p:txBody>
      </p:sp>
      <p:sp>
        <p:nvSpPr>
          <p:cNvPr id="5" name="Text Box 3"/>
          <p:cNvSpPr txBox="1">
            <a:spLocks noGrp="1" noChangeArrowheads="1"/>
          </p:cNvSpPr>
          <p:nvPr>
            <p:ph type="sldNum" sz="quarter" idx="10"/>
          </p:nvPr>
        </p:nvSpPr>
        <p:spPr>
          <a:ln/>
        </p:spPr>
        <p:txBody>
          <a:bodyPr/>
          <a:lstStyle>
            <a:lvl1pPr>
              <a:defRPr/>
            </a:lvl1pPr>
          </a:lstStyle>
          <a:p>
            <a:pPr>
              <a:defRPr/>
            </a:pPr>
            <a:fld id="{58B17539-672D-2847-B799-9A2A8D95C747}" type="slidenum">
              <a:rPr lang="en-US"/>
              <a:pPr>
                <a:defRPr/>
              </a:pPr>
              <a:t>‹#›</a:t>
            </a:fld>
            <a:endParaRPr lang="en-US"/>
          </a:p>
        </p:txBody>
      </p:sp>
      <p:sp>
        <p:nvSpPr>
          <p:cNvPr id="12" name="Text Placeholder 2"/>
          <p:cNvSpPr>
            <a:spLocks noGrp="1"/>
          </p:cNvSpPr>
          <p:nvPr>
            <p:ph idx="1" hasCustomPrompt="1"/>
          </p:nvPr>
        </p:nvSpPr>
        <p:spPr>
          <a:xfrm>
            <a:off x="679135" y="1109775"/>
            <a:ext cx="2255330" cy="2219550"/>
          </a:xfrm>
          <a:prstGeom prst="rect">
            <a:avLst/>
          </a:prstGeom>
        </p:spPr>
        <p:txBody>
          <a:bodyPr vert="horz" lIns="91440" tIns="45720" rIns="91440" bIns="45720" rtlCol="0">
            <a:normAutofit/>
          </a:bodyPr>
          <a:lstStyle>
            <a:lvl1pPr marL="0" marR="0" indent="0" algn="l" defTabSz="914400" rtl="0" eaLnBrk="0" fontAlgn="base" latinLnBrk="0" hangingPunct="0">
              <a:lnSpc>
                <a:spcPct val="100000"/>
              </a:lnSpc>
              <a:spcBef>
                <a:spcPts val="800"/>
              </a:spcBef>
              <a:spcAft>
                <a:spcPct val="0"/>
              </a:spcAft>
              <a:buClrTx/>
              <a:buSzTx/>
              <a:buFontTx/>
              <a:buNone/>
              <a:tabLst/>
              <a:defRPr sz="1400" b="0" i="0"/>
            </a:lvl1pPr>
          </a:lstStyle>
          <a:p>
            <a:pPr marL="0" marR="0" lvl="0" indent="0" algn="l" defTabSz="914400" rtl="0" eaLnBrk="0" fontAlgn="base" latinLnBrk="0" hangingPunct="0">
              <a:lnSpc>
                <a:spcPct val="100000"/>
              </a:lnSpc>
              <a:spcBef>
                <a:spcPts val="800"/>
              </a:spcBef>
              <a:spcAft>
                <a:spcPct val="0"/>
              </a:spcAft>
              <a:buClrTx/>
              <a:buSzTx/>
              <a:buFontTx/>
              <a:buNone/>
              <a:tabLst/>
              <a:defRPr/>
            </a:pPr>
            <a:r>
              <a:rPr lang="en-US" dirty="0"/>
              <a:t>Sample Basic Paragraph.</a:t>
            </a:r>
            <a:r>
              <a:rPr lang="en-US" baseline="0" dirty="0"/>
              <a:t> </a:t>
            </a:r>
            <a:r>
              <a:rPr lang="en-US" dirty="0"/>
              <a:t>This is what the text would look</a:t>
            </a:r>
            <a:r>
              <a:rPr lang="en-US" baseline="0" dirty="0"/>
              <a:t> like in a paragraph. This is what the text would look like in a paragraph. This is what the text would look like.</a:t>
            </a:r>
            <a:endParaRPr lang="en-US" dirty="0"/>
          </a:p>
          <a:p>
            <a:pPr lvl="0"/>
            <a:endParaRPr lang="en-US" dirty="0"/>
          </a:p>
        </p:txBody>
      </p:sp>
      <p:sp>
        <p:nvSpPr>
          <p:cNvPr id="6" name="Picture Placeholder 2"/>
          <p:cNvSpPr>
            <a:spLocks noGrp="1"/>
          </p:cNvSpPr>
          <p:nvPr>
            <p:ph type="pic" idx="11"/>
          </p:nvPr>
        </p:nvSpPr>
        <p:spPr>
          <a:xfrm>
            <a:off x="3049915" y="118789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7" name="Text Placeholder 3"/>
          <p:cNvSpPr>
            <a:spLocks noGrp="1"/>
          </p:cNvSpPr>
          <p:nvPr>
            <p:ph type="body" sz="half" idx="2" hasCustomPrompt="1"/>
          </p:nvPr>
        </p:nvSpPr>
        <p:spPr>
          <a:xfrm>
            <a:off x="3049915" y="4297179"/>
            <a:ext cx="5486400" cy="400870"/>
          </a:xfrm>
        </p:spPr>
        <p:txBody>
          <a:bodyPr/>
          <a:lstStyle>
            <a:lvl1pPr marL="0" indent="0">
              <a:buNone/>
              <a:defRPr sz="1200">
                <a:solidFill>
                  <a:srgbClr val="6F868D"/>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IMAGE CAPTION</a:t>
            </a:r>
          </a:p>
        </p:txBody>
      </p:sp>
    </p:spTree>
    <p:extLst>
      <p:ext uri="{BB962C8B-B14F-4D97-AF65-F5344CB8AC3E}">
        <p14:creationId xmlns:p14="http://schemas.microsoft.com/office/powerpoint/2010/main" val="154986298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FA3B0AC-9194-3147-91C1-7FC7FBA87A18}" type="slidenum">
              <a:rPr lang="en-US" smtClean="0"/>
              <a:t>‹#›</a:t>
            </a:fld>
            <a:endParaRPr lang="en-US" dirty="0"/>
          </a:p>
        </p:txBody>
      </p:sp>
    </p:spTree>
    <p:extLst>
      <p:ext uri="{BB962C8B-B14F-4D97-AF65-F5344CB8AC3E}">
        <p14:creationId xmlns:p14="http://schemas.microsoft.com/office/powerpoint/2010/main" val="77021302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1597025"/>
            <a:ext cx="7772400" cy="110331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anchor="ctr" anchorCtr="0" compatLnSpc="1">
            <a:prstTxWarp prst="textNoShape">
              <a:avLst/>
            </a:prstTxWarp>
          </a:bodyPr>
          <a:lstStyle/>
          <a:p>
            <a:pPr lvl="0"/>
            <a:r>
              <a:rPr lang="en-US" dirty="0">
                <a:sym typeface="Calibri" charset="0"/>
              </a:rPr>
              <a:t>Click to edit Master title style</a:t>
            </a:r>
          </a:p>
        </p:txBody>
      </p:sp>
      <p:sp>
        <p:nvSpPr>
          <p:cNvPr id="1026" name="Rectangle 2"/>
          <p:cNvSpPr>
            <a:spLocks noGrp="1" noChangeArrowheads="1"/>
          </p:cNvSpPr>
          <p:nvPr>
            <p:ph type="body" idx="1"/>
          </p:nvPr>
        </p:nvSpPr>
        <p:spPr bwMode="auto">
          <a:xfrm>
            <a:off x="1371600" y="2914650"/>
            <a:ext cx="6400800" cy="195603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anchor="t" anchorCtr="0" compatLnSpc="1">
            <a:prstTxWarp prst="textNoShape">
              <a:avLst/>
            </a:prstTxWarp>
          </a:bodyPr>
          <a:lstStyle/>
          <a:p>
            <a:pPr lvl="0"/>
            <a:r>
              <a:rPr lang="en-US" dirty="0">
                <a:sym typeface="Calibri" charset="0"/>
              </a:rPr>
              <a:t>Click to edit Master text styles</a:t>
            </a:r>
          </a:p>
          <a:p>
            <a:pPr lvl="1"/>
            <a:r>
              <a:rPr lang="en-US" dirty="0">
                <a:sym typeface="Calibri" charset="0"/>
              </a:rPr>
              <a:t>Second level</a:t>
            </a:r>
          </a:p>
          <a:p>
            <a:pPr lvl="2"/>
            <a:r>
              <a:rPr lang="en-US" dirty="0">
                <a:sym typeface="Calibri" charset="0"/>
              </a:rPr>
              <a:t>Third level</a:t>
            </a:r>
          </a:p>
          <a:p>
            <a:pPr lvl="3"/>
            <a:r>
              <a:rPr lang="en-US" dirty="0">
                <a:sym typeface="Calibri" charset="0"/>
              </a:rPr>
              <a:t>Fourth level</a:t>
            </a:r>
          </a:p>
          <a:p>
            <a:pPr lvl="4"/>
            <a:r>
              <a:rPr lang="en-US" dirty="0">
                <a:sym typeface="Calibri" charset="0"/>
              </a:rPr>
              <a:t>Fifth level</a:t>
            </a:r>
          </a:p>
        </p:txBody>
      </p:sp>
      <p:pic>
        <p:nvPicPr>
          <p:cNvPr id="8" name="Picture 7" descr="triangle_page#.png"/>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4285118" y="4825556"/>
            <a:ext cx="575518" cy="317944"/>
          </a:xfrm>
          <a:prstGeom prst="rect">
            <a:avLst/>
          </a:prstGeom>
        </p:spPr>
      </p:pic>
      <p:sp>
        <p:nvSpPr>
          <p:cNvPr id="1027" name="Text Box 3"/>
          <p:cNvSpPr txBox="1">
            <a:spLocks noGrp="1" noChangeArrowheads="1"/>
          </p:cNvSpPr>
          <p:nvPr>
            <p:ph type="sldNum" sz="quarter" idx="4"/>
          </p:nvPr>
        </p:nvSpPr>
        <p:spPr bwMode="auto">
          <a:xfrm>
            <a:off x="4315389" y="4882202"/>
            <a:ext cx="505516" cy="26129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vert="horz" wrap="none" lIns="91440" tIns="45720" rIns="91440" bIns="45720" numCol="1" anchor="ctr" anchorCtr="0" compatLnSpc="1">
            <a:prstTxWarp prst="textNoShape">
              <a:avLst/>
            </a:prstTxWarp>
          </a:bodyPr>
          <a:lstStyle>
            <a:lvl1pPr algn="ctr">
              <a:defRPr sz="1200">
                <a:solidFill>
                  <a:srgbClr val="FFFFFF"/>
                </a:solidFill>
                <a:latin typeface="+mn-lt"/>
                <a:ea typeface="ＭＳ Ｐゴシック" charset="0"/>
                <a:cs typeface="Calibri" charset="0"/>
                <a:sym typeface="Calibri" charset="0"/>
              </a:defRPr>
            </a:lvl1pPr>
            <a:lvl2pPr algn="l">
              <a:defRPr sz="1200">
                <a:solidFill>
                  <a:schemeClr val="tx1"/>
                </a:solidFill>
                <a:latin typeface="Gill Sans" charset="0"/>
                <a:ea typeface="ＭＳ Ｐゴシック" charset="0"/>
              </a:defRPr>
            </a:lvl2pPr>
            <a:lvl3pPr algn="l">
              <a:defRPr sz="1200">
                <a:solidFill>
                  <a:schemeClr val="tx1"/>
                </a:solidFill>
                <a:latin typeface="Gill Sans" charset="0"/>
                <a:ea typeface="ＭＳ Ｐゴシック" charset="0"/>
              </a:defRPr>
            </a:lvl3pPr>
            <a:lvl4pPr algn="l">
              <a:defRPr sz="1200">
                <a:solidFill>
                  <a:schemeClr val="tx1"/>
                </a:solidFill>
                <a:latin typeface="Gill Sans" charset="0"/>
                <a:ea typeface="ＭＳ Ｐゴシック" charset="0"/>
              </a:defRPr>
            </a:lvl4pPr>
            <a:lvl5pPr algn="l">
              <a:defRPr sz="1200">
                <a:solidFill>
                  <a:schemeClr val="tx1"/>
                </a:solidFill>
                <a:latin typeface="Gill Sans" charset="0"/>
                <a:ea typeface="ＭＳ Ｐゴシック" charset="0"/>
              </a:defRPr>
            </a:lvl5pPr>
            <a:lvl6pPr fontAlgn="base">
              <a:spcBef>
                <a:spcPct val="0"/>
              </a:spcBef>
              <a:spcAft>
                <a:spcPct val="0"/>
              </a:spcAft>
              <a:defRPr sz="1200">
                <a:solidFill>
                  <a:schemeClr val="tx1"/>
                </a:solidFill>
                <a:latin typeface="Gill Sans" charset="0"/>
                <a:ea typeface="ＭＳ Ｐゴシック" charset="0"/>
              </a:defRPr>
            </a:lvl6pPr>
            <a:lvl7pPr fontAlgn="base">
              <a:spcBef>
                <a:spcPct val="0"/>
              </a:spcBef>
              <a:spcAft>
                <a:spcPct val="0"/>
              </a:spcAft>
              <a:defRPr sz="1200">
                <a:solidFill>
                  <a:schemeClr val="tx1"/>
                </a:solidFill>
                <a:latin typeface="Gill Sans" charset="0"/>
                <a:ea typeface="ＭＳ Ｐゴシック" charset="0"/>
              </a:defRPr>
            </a:lvl7pPr>
            <a:lvl8pPr fontAlgn="base">
              <a:spcBef>
                <a:spcPct val="0"/>
              </a:spcBef>
              <a:spcAft>
                <a:spcPct val="0"/>
              </a:spcAft>
              <a:defRPr sz="1200">
                <a:solidFill>
                  <a:schemeClr val="tx1"/>
                </a:solidFill>
                <a:latin typeface="Gill Sans" charset="0"/>
                <a:ea typeface="ＭＳ Ｐゴシック" charset="0"/>
              </a:defRPr>
            </a:lvl8pPr>
            <a:lvl9pPr fontAlgn="base">
              <a:spcBef>
                <a:spcPct val="0"/>
              </a:spcBef>
              <a:spcAft>
                <a:spcPct val="0"/>
              </a:spcAft>
              <a:defRPr sz="1200">
                <a:solidFill>
                  <a:schemeClr val="tx1"/>
                </a:solidFill>
                <a:latin typeface="Gill Sans" charset="0"/>
                <a:ea typeface="ＭＳ Ｐゴシック" charset="0"/>
              </a:defRPr>
            </a:lvl9pPr>
          </a:lstStyle>
          <a:p>
            <a:pPr>
              <a:defRPr/>
            </a:pPr>
            <a:fld id="{49B76813-089B-5346-A50D-90CF445FC7AE}"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88" r:id="rId2"/>
    <p:sldLayoutId id="2147483677" r:id="rId3"/>
    <p:sldLayoutId id="2147483687" r:id="rId4"/>
    <p:sldLayoutId id="2147483678" r:id="rId5"/>
    <p:sldLayoutId id="2147483692" r:id="rId6"/>
    <p:sldLayoutId id="2147483709" r:id="rId7"/>
    <p:sldLayoutId id="2147483708" r:id="rId8"/>
  </p:sldLayoutIdLst>
  <p:transition/>
  <p:hf hdr="0" ftr="0" dt="0"/>
  <p:txStyles>
    <p:titleStyle>
      <a:lvl1pPr algn="ctr" rtl="0" eaLnBrk="0" fontAlgn="base" hangingPunct="0">
        <a:spcBef>
          <a:spcPct val="0"/>
        </a:spcBef>
        <a:spcAft>
          <a:spcPct val="0"/>
        </a:spcAft>
        <a:defRPr sz="3600" b="1" i="0">
          <a:solidFill>
            <a:srgbClr val="0C234B"/>
          </a:solidFill>
          <a:latin typeface="Verdana"/>
          <a:ea typeface="+mj-ea"/>
          <a:cs typeface="+mj-cs"/>
          <a:sym typeface="Calibri" charset="0"/>
        </a:defRPr>
      </a:lvl1pPr>
      <a:lvl2pPr algn="ctr" rtl="0" eaLnBrk="0" fontAlgn="base" hangingPunct="0">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2pPr>
      <a:lvl3pPr algn="ctr" rtl="0" eaLnBrk="0" fontAlgn="base" hangingPunct="0">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3pPr>
      <a:lvl4pPr algn="ctr" rtl="0" eaLnBrk="0" fontAlgn="base" hangingPunct="0">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4pPr>
      <a:lvl5pPr algn="ctr" rtl="0" eaLnBrk="0" fontAlgn="base" hangingPunct="0">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5pPr>
      <a:lvl6pPr marL="457200" algn="ctr" rtl="0" fontAlgn="base">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6pPr>
      <a:lvl7pPr marL="914400" algn="ctr" rtl="0" fontAlgn="base">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7pPr>
      <a:lvl8pPr marL="1371600" algn="ctr" rtl="0" fontAlgn="base">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8pPr>
      <a:lvl9pPr marL="1828800" algn="ctr" rtl="0" fontAlgn="base">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9pPr>
    </p:titleStyle>
    <p:bodyStyle>
      <a:lvl1pPr marL="342900" indent="-342900" algn="ctr" rtl="0" eaLnBrk="0" fontAlgn="base" hangingPunct="0">
        <a:spcBef>
          <a:spcPts val="800"/>
        </a:spcBef>
        <a:spcAft>
          <a:spcPct val="0"/>
        </a:spcAft>
        <a:buClr>
          <a:srgbClr val="BE0B34"/>
        </a:buClr>
        <a:buFont typeface="Arial"/>
        <a:buChar char="•"/>
        <a:defRPr sz="2000">
          <a:solidFill>
            <a:srgbClr val="6F868D"/>
          </a:solidFill>
          <a:latin typeface="Verdana"/>
          <a:ea typeface="+mn-ea"/>
          <a:cs typeface="Verdana"/>
          <a:sym typeface="Calibri" charset="0"/>
        </a:defRPr>
      </a:lvl1pPr>
      <a:lvl2pPr marL="704850" indent="-285750" algn="ctr" rtl="0" eaLnBrk="0" fontAlgn="base" hangingPunct="0">
        <a:spcBef>
          <a:spcPts val="700"/>
        </a:spcBef>
        <a:spcAft>
          <a:spcPct val="0"/>
        </a:spcAft>
        <a:buClr>
          <a:srgbClr val="BE0B34"/>
        </a:buClr>
        <a:buFont typeface="Arial"/>
        <a:buChar char="•"/>
        <a:defRPr sz="1600">
          <a:solidFill>
            <a:srgbClr val="6F868D"/>
          </a:solidFill>
          <a:latin typeface="Verdana"/>
          <a:ea typeface="+mn-ea"/>
          <a:cs typeface="Verdana"/>
          <a:sym typeface="Calibri" charset="0"/>
        </a:defRPr>
      </a:lvl2pPr>
      <a:lvl3pPr marL="1047750" indent="-171450" algn="ctr" rtl="0" eaLnBrk="0" fontAlgn="base" hangingPunct="0">
        <a:spcBef>
          <a:spcPts val="600"/>
        </a:spcBef>
        <a:spcAft>
          <a:spcPct val="0"/>
        </a:spcAft>
        <a:buClr>
          <a:srgbClr val="BE0B34"/>
        </a:buClr>
        <a:buFont typeface="Arial"/>
        <a:buChar char="•"/>
        <a:defRPr sz="1200">
          <a:solidFill>
            <a:srgbClr val="6F868D"/>
          </a:solidFill>
          <a:latin typeface="Verdana"/>
          <a:ea typeface="+mn-ea"/>
          <a:cs typeface="Verdana"/>
          <a:sym typeface="Calibri" charset="0"/>
        </a:defRPr>
      </a:lvl3pPr>
      <a:lvl4pPr marL="1504950" indent="-171450" algn="ctr" rtl="0" eaLnBrk="0" fontAlgn="base" hangingPunct="0">
        <a:spcBef>
          <a:spcPts val="500"/>
        </a:spcBef>
        <a:spcAft>
          <a:spcPct val="0"/>
        </a:spcAft>
        <a:buClr>
          <a:srgbClr val="BE0B34"/>
        </a:buClr>
        <a:buFont typeface="Arial"/>
        <a:buChar char="•"/>
        <a:defRPr sz="1200">
          <a:solidFill>
            <a:srgbClr val="6F868D"/>
          </a:solidFill>
          <a:latin typeface="Verdana"/>
          <a:ea typeface="+mn-ea"/>
          <a:cs typeface="Verdana"/>
          <a:sym typeface="Calibri" charset="0"/>
        </a:defRPr>
      </a:lvl4pPr>
      <a:lvl5pPr marL="1962150" indent="-171450" algn="ctr" rtl="0" eaLnBrk="0" fontAlgn="base" hangingPunct="0">
        <a:spcBef>
          <a:spcPts val="500"/>
        </a:spcBef>
        <a:spcAft>
          <a:spcPct val="0"/>
        </a:spcAft>
        <a:buClr>
          <a:srgbClr val="BE0B34"/>
        </a:buClr>
        <a:buFont typeface="Arial"/>
        <a:buChar char="•"/>
        <a:defRPr sz="1200">
          <a:solidFill>
            <a:srgbClr val="6F868D"/>
          </a:solidFill>
          <a:latin typeface="Verdana"/>
          <a:ea typeface="+mn-ea"/>
          <a:cs typeface="Verdana"/>
          <a:sym typeface="Calibri" charset="0"/>
        </a:defRPr>
      </a:lvl5pPr>
      <a:lvl6pPr marL="2247900" algn="ctr" rtl="0" fontAlgn="base">
        <a:spcBef>
          <a:spcPts val="500"/>
        </a:spcBef>
        <a:spcAft>
          <a:spcPct val="0"/>
        </a:spcAft>
        <a:defRPr sz="2000">
          <a:solidFill>
            <a:srgbClr val="878787"/>
          </a:solidFill>
          <a:latin typeface="+mn-lt"/>
          <a:ea typeface="+mn-ea"/>
          <a:cs typeface="+mn-cs"/>
          <a:sym typeface="Calibri" charset="0"/>
        </a:defRPr>
      </a:lvl6pPr>
      <a:lvl7pPr marL="2705100" algn="ctr" rtl="0" fontAlgn="base">
        <a:spcBef>
          <a:spcPts val="500"/>
        </a:spcBef>
        <a:spcAft>
          <a:spcPct val="0"/>
        </a:spcAft>
        <a:defRPr sz="2000">
          <a:solidFill>
            <a:srgbClr val="878787"/>
          </a:solidFill>
          <a:latin typeface="+mn-lt"/>
          <a:ea typeface="+mn-ea"/>
          <a:cs typeface="+mn-cs"/>
          <a:sym typeface="Calibri" charset="0"/>
        </a:defRPr>
      </a:lvl7pPr>
      <a:lvl8pPr marL="3162300" algn="ctr" rtl="0" fontAlgn="base">
        <a:spcBef>
          <a:spcPts val="500"/>
        </a:spcBef>
        <a:spcAft>
          <a:spcPct val="0"/>
        </a:spcAft>
        <a:defRPr sz="2000">
          <a:solidFill>
            <a:srgbClr val="878787"/>
          </a:solidFill>
          <a:latin typeface="+mn-lt"/>
          <a:ea typeface="+mn-ea"/>
          <a:cs typeface="+mn-cs"/>
          <a:sym typeface="Calibri" charset="0"/>
        </a:defRPr>
      </a:lvl8pPr>
      <a:lvl9pPr marL="3619500" algn="ctr" rtl="0" fontAlgn="base">
        <a:spcBef>
          <a:spcPts val="500"/>
        </a:spcBef>
        <a:spcAft>
          <a:spcPct val="0"/>
        </a:spcAft>
        <a:defRPr sz="2000">
          <a:solidFill>
            <a:srgbClr val="878787"/>
          </a:solidFill>
          <a:latin typeface="+mn-lt"/>
          <a:ea typeface="+mn-ea"/>
          <a:cs typeface="+mn-cs"/>
          <a:sym typeface="Calibri"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3131D21-4A4F-034C-896A-AD009F94F6BB}" type="slidenum">
              <a:rPr lang="en-US" smtClean="0"/>
              <a:t>1</a:t>
            </a:fld>
            <a:endParaRPr lang="en-US"/>
          </a:p>
        </p:txBody>
      </p:sp>
      <p:sp>
        <p:nvSpPr>
          <p:cNvPr id="19" name="Title 18"/>
          <p:cNvSpPr>
            <a:spLocks noGrp="1"/>
          </p:cNvSpPr>
          <p:nvPr>
            <p:ph type="title"/>
          </p:nvPr>
        </p:nvSpPr>
        <p:spPr/>
        <p:txBody>
          <a:bodyPr/>
          <a:lstStyle/>
          <a:p>
            <a:r>
              <a:rPr lang="en-US" dirty="0"/>
              <a:t>CALS Cares Survey</a:t>
            </a:r>
            <a:br>
              <a:rPr lang="en-US" dirty="0"/>
            </a:br>
            <a:r>
              <a:rPr lang="en-US" dirty="0"/>
              <a:t>Results</a:t>
            </a:r>
          </a:p>
        </p:txBody>
      </p:sp>
      <p:sp>
        <p:nvSpPr>
          <p:cNvPr id="4" name="TextBox 3">
            <a:extLst>
              <a:ext uri="{FF2B5EF4-FFF2-40B4-BE49-F238E27FC236}">
                <a16:creationId xmlns:a16="http://schemas.microsoft.com/office/drawing/2014/main" id="{94E23256-2A5E-4A2F-827B-F39BC73934C2}"/>
              </a:ext>
            </a:extLst>
          </p:cNvPr>
          <p:cNvSpPr txBox="1"/>
          <p:nvPr/>
        </p:nvSpPr>
        <p:spPr bwMode="auto">
          <a:xfrm>
            <a:off x="685291" y="1040200"/>
            <a:ext cx="7537221" cy="723900"/>
          </a:xfrm>
          <a:prstGeom prst="rect">
            <a:avLst/>
          </a:prstGeom>
          <a:noFill/>
          <a:ln>
            <a:solidFill>
              <a:srgbClr val="AB0520"/>
            </a:solid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38100" tIns="38100" rIns="38100" bIns="38100" numCol="1" rtlCol="0" anchor="ctr" anchorCtr="0" compatLnSpc="1">
            <a:prstTxWarp prst="textNoShape">
              <a:avLst/>
            </a:prstTxWarp>
            <a:spAutoFit/>
          </a:bodyPr>
          <a:lstStyle/>
          <a:p>
            <a:endParaRPr lang="en-US" sz="3400" b="0" i="0" dirty="0">
              <a:latin typeface="Times New Roman"/>
            </a:endParaRPr>
          </a:p>
        </p:txBody>
      </p:sp>
      <p:sp>
        <p:nvSpPr>
          <p:cNvPr id="20" name="Content Placeholder 19"/>
          <p:cNvSpPr>
            <a:spLocks noGrp="1"/>
          </p:cNvSpPr>
          <p:nvPr>
            <p:ph idx="1"/>
          </p:nvPr>
        </p:nvSpPr>
        <p:spPr>
          <a:xfrm>
            <a:off x="715811" y="1158240"/>
            <a:ext cx="7506701" cy="3810000"/>
          </a:xfrm>
        </p:spPr>
        <p:txBody>
          <a:bodyPr>
            <a:normAutofit lnSpcReduction="10000"/>
          </a:bodyPr>
          <a:lstStyle/>
          <a:p>
            <a:pPr marL="0" indent="0">
              <a:buNone/>
            </a:pPr>
            <a:r>
              <a:rPr lang="en-US" sz="1200" dirty="0">
                <a:solidFill>
                  <a:srgbClr val="0C234B"/>
                </a:solidFill>
              </a:rPr>
              <a:t>Sent to all undergraduate and graduate students through CALS Daily Digest, highlighted on social media, and shared on several websites and in email signatures </a:t>
            </a:r>
          </a:p>
          <a:p>
            <a:r>
              <a:rPr lang="en-US" sz="1000" dirty="0">
                <a:solidFill>
                  <a:srgbClr val="0C234B"/>
                </a:solidFill>
              </a:rPr>
              <a:t>Launched on March 25</a:t>
            </a:r>
            <a:r>
              <a:rPr lang="en-US" sz="1000" baseline="30000" dirty="0">
                <a:solidFill>
                  <a:srgbClr val="0C234B"/>
                </a:solidFill>
              </a:rPr>
              <a:t>th</a:t>
            </a:r>
            <a:r>
              <a:rPr lang="en-US" sz="1000" dirty="0">
                <a:solidFill>
                  <a:srgbClr val="0C234B"/>
                </a:solidFill>
              </a:rPr>
              <a:t> and completed April 7</a:t>
            </a:r>
            <a:r>
              <a:rPr lang="en-US" sz="1000" baseline="30000" dirty="0">
                <a:solidFill>
                  <a:srgbClr val="0C234B"/>
                </a:solidFill>
              </a:rPr>
              <a:t>th</a:t>
            </a:r>
            <a:r>
              <a:rPr lang="en-US" sz="1000" dirty="0">
                <a:solidFill>
                  <a:srgbClr val="0C234B"/>
                </a:solidFill>
              </a:rPr>
              <a:t> </a:t>
            </a:r>
            <a:endParaRPr lang="en-US" sz="1200" dirty="0">
              <a:solidFill>
                <a:srgbClr val="0C234B"/>
              </a:solidFill>
            </a:endParaRPr>
          </a:p>
          <a:p>
            <a:pPr>
              <a:buFont typeface="Wingdings" panose="05000000000000000000" pitchFamily="2" charset="2"/>
              <a:buChar char="Ø"/>
            </a:pPr>
            <a:r>
              <a:rPr lang="en-US" sz="1500" b="1" dirty="0">
                <a:solidFill>
                  <a:srgbClr val="0C234B"/>
                </a:solidFill>
              </a:rPr>
              <a:t>Over half</a:t>
            </a:r>
            <a:r>
              <a:rPr lang="en-US" sz="1500" dirty="0">
                <a:solidFill>
                  <a:srgbClr val="0C234B"/>
                </a:solidFill>
              </a:rPr>
              <a:t> of students are </a:t>
            </a:r>
            <a:r>
              <a:rPr lang="en-US" sz="1500" b="1" dirty="0">
                <a:solidFill>
                  <a:srgbClr val="0C234B"/>
                </a:solidFill>
              </a:rPr>
              <a:t>uncomfortable </a:t>
            </a:r>
            <a:r>
              <a:rPr lang="en-US" sz="1500" dirty="0">
                <a:solidFill>
                  <a:srgbClr val="0C234B"/>
                </a:solidFill>
              </a:rPr>
              <a:t>with</a:t>
            </a:r>
            <a:r>
              <a:rPr lang="en-US" sz="1500" b="1" dirty="0">
                <a:solidFill>
                  <a:srgbClr val="0C234B"/>
                </a:solidFill>
              </a:rPr>
              <a:t> online classes</a:t>
            </a:r>
          </a:p>
          <a:p>
            <a:pPr lvl="1">
              <a:buFont typeface="Wingdings" panose="05000000000000000000" pitchFamily="2" charset="2"/>
              <a:buChar char="Ø"/>
            </a:pPr>
            <a:r>
              <a:rPr lang="en-US" sz="1200" b="1" dirty="0">
                <a:solidFill>
                  <a:srgbClr val="0C234B"/>
                </a:solidFill>
              </a:rPr>
              <a:t>66% </a:t>
            </a:r>
            <a:r>
              <a:rPr lang="en-US" sz="1200" dirty="0">
                <a:solidFill>
                  <a:srgbClr val="0C234B"/>
                </a:solidFill>
              </a:rPr>
              <a:t>are</a:t>
            </a:r>
            <a:r>
              <a:rPr lang="en-US" sz="1200" b="1" dirty="0">
                <a:solidFill>
                  <a:srgbClr val="0C234B"/>
                </a:solidFill>
              </a:rPr>
              <a:t> comfortable </a:t>
            </a:r>
            <a:r>
              <a:rPr lang="en-US" sz="1200" dirty="0">
                <a:solidFill>
                  <a:srgbClr val="0C234B"/>
                </a:solidFill>
              </a:rPr>
              <a:t>using</a:t>
            </a:r>
            <a:r>
              <a:rPr lang="en-US" sz="1200" b="1" dirty="0">
                <a:solidFill>
                  <a:srgbClr val="0C234B"/>
                </a:solidFill>
              </a:rPr>
              <a:t> </a:t>
            </a:r>
            <a:r>
              <a:rPr lang="en-US" sz="1200" dirty="0">
                <a:solidFill>
                  <a:srgbClr val="0C234B"/>
                </a:solidFill>
              </a:rPr>
              <a:t>Zoom, D2L, and other </a:t>
            </a:r>
            <a:r>
              <a:rPr lang="en-US" sz="1200" b="1" dirty="0">
                <a:solidFill>
                  <a:srgbClr val="0C234B"/>
                </a:solidFill>
              </a:rPr>
              <a:t>technology needed for class</a:t>
            </a:r>
          </a:p>
          <a:p>
            <a:pPr marL="0" indent="0">
              <a:buNone/>
            </a:pPr>
            <a:endParaRPr lang="en-US" sz="800" dirty="0">
              <a:solidFill>
                <a:srgbClr val="0C234B"/>
              </a:solidFill>
            </a:endParaRPr>
          </a:p>
          <a:p>
            <a:pPr>
              <a:buFont typeface="Wingdings" panose="05000000000000000000" pitchFamily="2" charset="2"/>
              <a:buChar char="Ø"/>
            </a:pPr>
            <a:r>
              <a:rPr lang="en-US" sz="1500" b="1" dirty="0">
                <a:solidFill>
                  <a:srgbClr val="0C234B"/>
                </a:solidFill>
              </a:rPr>
              <a:t>Nearly 55% </a:t>
            </a:r>
            <a:r>
              <a:rPr lang="en-US" sz="1500" dirty="0">
                <a:solidFill>
                  <a:srgbClr val="0C234B"/>
                </a:solidFill>
              </a:rPr>
              <a:t>of students are </a:t>
            </a:r>
            <a:r>
              <a:rPr lang="en-US" sz="1500" b="1" dirty="0">
                <a:solidFill>
                  <a:srgbClr val="0C234B"/>
                </a:solidFill>
              </a:rPr>
              <a:t>uncomfortable </a:t>
            </a:r>
            <a:r>
              <a:rPr lang="en-US" sz="1500" dirty="0">
                <a:solidFill>
                  <a:srgbClr val="0C234B"/>
                </a:solidFill>
              </a:rPr>
              <a:t>with their </a:t>
            </a:r>
            <a:r>
              <a:rPr lang="en-US" sz="1500" b="1" dirty="0">
                <a:solidFill>
                  <a:srgbClr val="0C234B"/>
                </a:solidFill>
              </a:rPr>
              <a:t>personal well-being </a:t>
            </a:r>
          </a:p>
          <a:p>
            <a:pPr marL="0" indent="0">
              <a:buNone/>
            </a:pPr>
            <a:endParaRPr lang="en-US" sz="1500" u="sng" dirty="0">
              <a:solidFill>
                <a:srgbClr val="0C234B"/>
              </a:solidFill>
            </a:endParaRPr>
          </a:p>
          <a:p>
            <a:pPr>
              <a:buFont typeface="Wingdings" panose="05000000000000000000" pitchFamily="2" charset="2"/>
              <a:buChar char="Ø"/>
            </a:pPr>
            <a:r>
              <a:rPr lang="en-US" sz="1500" b="1" dirty="0">
                <a:solidFill>
                  <a:srgbClr val="0C234B"/>
                </a:solidFill>
              </a:rPr>
              <a:t>Less than half </a:t>
            </a:r>
            <a:r>
              <a:rPr lang="en-US" sz="1500" dirty="0">
                <a:solidFill>
                  <a:srgbClr val="0C234B"/>
                </a:solidFill>
              </a:rPr>
              <a:t>are </a:t>
            </a:r>
            <a:r>
              <a:rPr lang="en-US" sz="1500" b="1" dirty="0">
                <a:solidFill>
                  <a:srgbClr val="0C234B"/>
                </a:solidFill>
              </a:rPr>
              <a:t>comfortable</a:t>
            </a:r>
            <a:r>
              <a:rPr lang="en-US" sz="1500" dirty="0">
                <a:solidFill>
                  <a:srgbClr val="0C234B"/>
                </a:solidFill>
              </a:rPr>
              <a:t> with the ease of </a:t>
            </a:r>
            <a:r>
              <a:rPr lang="en-US" sz="1500" b="1" dirty="0">
                <a:solidFill>
                  <a:srgbClr val="0C234B"/>
                </a:solidFill>
              </a:rPr>
              <a:t>communication with instructors and with advisors</a:t>
            </a:r>
          </a:p>
          <a:p>
            <a:pPr marL="0" indent="0">
              <a:buNone/>
            </a:pPr>
            <a:endParaRPr lang="en-US" sz="1500" b="1" dirty="0">
              <a:solidFill>
                <a:srgbClr val="0C234B"/>
              </a:solidFill>
            </a:endParaRPr>
          </a:p>
          <a:p>
            <a:pPr>
              <a:buFont typeface="Wingdings" panose="05000000000000000000" pitchFamily="2" charset="2"/>
              <a:buChar char="Ø"/>
            </a:pPr>
            <a:r>
              <a:rPr lang="en-US" sz="1500" b="1" dirty="0">
                <a:solidFill>
                  <a:srgbClr val="0C234B"/>
                </a:solidFill>
              </a:rPr>
              <a:t>Half</a:t>
            </a:r>
            <a:r>
              <a:rPr lang="en-US" sz="1500" dirty="0">
                <a:solidFill>
                  <a:srgbClr val="0C234B"/>
                </a:solidFill>
              </a:rPr>
              <a:t> are </a:t>
            </a:r>
            <a:r>
              <a:rPr lang="en-US" sz="1500" b="1" dirty="0">
                <a:solidFill>
                  <a:srgbClr val="0C234B"/>
                </a:solidFill>
              </a:rPr>
              <a:t>uncomfortable</a:t>
            </a:r>
            <a:r>
              <a:rPr lang="en-US" sz="1500" dirty="0">
                <a:solidFill>
                  <a:srgbClr val="0C234B"/>
                </a:solidFill>
              </a:rPr>
              <a:t> with their </a:t>
            </a:r>
            <a:r>
              <a:rPr lang="en-US" sz="1500" b="1" u="sng" dirty="0">
                <a:solidFill>
                  <a:srgbClr val="0C234B"/>
                </a:solidFill>
              </a:rPr>
              <a:t>access</a:t>
            </a:r>
            <a:r>
              <a:rPr lang="en-US" sz="1500" b="1" dirty="0">
                <a:solidFill>
                  <a:srgbClr val="0C234B"/>
                </a:solidFill>
              </a:rPr>
              <a:t> to resources</a:t>
            </a:r>
            <a:r>
              <a:rPr lang="en-US" sz="1500" dirty="0">
                <a:solidFill>
                  <a:srgbClr val="0C234B"/>
                </a:solidFill>
              </a:rPr>
              <a:t>, despite</a:t>
            </a:r>
            <a:r>
              <a:rPr lang="en-US" sz="1500" b="1" dirty="0">
                <a:solidFill>
                  <a:srgbClr val="0C234B"/>
                </a:solidFill>
              </a:rPr>
              <a:t> over 40% </a:t>
            </a:r>
            <a:r>
              <a:rPr lang="en-US" sz="1500" dirty="0">
                <a:solidFill>
                  <a:srgbClr val="0C234B"/>
                </a:solidFill>
              </a:rPr>
              <a:t>of students feel </a:t>
            </a:r>
            <a:r>
              <a:rPr lang="en-US" sz="1500" b="1" dirty="0">
                <a:solidFill>
                  <a:srgbClr val="0C234B"/>
                </a:solidFill>
              </a:rPr>
              <a:t>comfortable</a:t>
            </a:r>
            <a:r>
              <a:rPr lang="en-US" sz="1500" dirty="0">
                <a:solidFill>
                  <a:srgbClr val="0C234B"/>
                </a:solidFill>
              </a:rPr>
              <a:t> with their </a:t>
            </a:r>
            <a:r>
              <a:rPr lang="en-US" sz="1500" b="1" u="sng" dirty="0">
                <a:solidFill>
                  <a:srgbClr val="0C234B"/>
                </a:solidFill>
              </a:rPr>
              <a:t>knowledge</a:t>
            </a:r>
            <a:r>
              <a:rPr lang="en-US" sz="1500" b="1" dirty="0">
                <a:solidFill>
                  <a:srgbClr val="0C234B"/>
                </a:solidFill>
              </a:rPr>
              <a:t> of resources</a:t>
            </a:r>
          </a:p>
          <a:p>
            <a:pPr>
              <a:buFont typeface="Wingdings" panose="05000000000000000000" pitchFamily="2" charset="2"/>
              <a:buChar char="Ø"/>
            </a:pPr>
            <a:endParaRPr lang="en-US" sz="1500" dirty="0">
              <a:solidFill>
                <a:srgbClr val="0C234B"/>
              </a:solidFill>
            </a:endParaRPr>
          </a:p>
          <a:p>
            <a:pPr marL="0" indent="0">
              <a:buNone/>
            </a:pPr>
            <a:endParaRPr lang="en-US" sz="1200" u="sng" dirty="0">
              <a:solidFill>
                <a:srgbClr val="0C234B"/>
              </a:solidFill>
            </a:endParaRPr>
          </a:p>
          <a:p>
            <a:pPr marL="0" indent="0">
              <a:buNone/>
            </a:pPr>
            <a:endParaRPr lang="en-US" sz="1200" dirty="0"/>
          </a:p>
          <a:p>
            <a:pPr marL="0" indent="0">
              <a:buNone/>
            </a:pPr>
            <a:endParaRPr lang="en-US" sz="1200" dirty="0"/>
          </a:p>
          <a:p>
            <a:pPr marL="0" indent="0">
              <a:buNone/>
            </a:pPr>
            <a:endParaRPr lang="en-US" sz="1200" dirty="0"/>
          </a:p>
        </p:txBody>
      </p:sp>
      <p:sp>
        <p:nvSpPr>
          <p:cNvPr id="7" name="TextBox 6">
            <a:extLst>
              <a:ext uri="{FF2B5EF4-FFF2-40B4-BE49-F238E27FC236}">
                <a16:creationId xmlns:a16="http://schemas.microsoft.com/office/drawing/2014/main" id="{F7EB2E84-44EC-49B1-94AB-9D5F37EF7E71}"/>
              </a:ext>
            </a:extLst>
          </p:cNvPr>
          <p:cNvSpPr txBox="1"/>
          <p:nvPr/>
        </p:nvSpPr>
        <p:spPr bwMode="auto">
          <a:xfrm>
            <a:off x="7109460" y="4860518"/>
            <a:ext cx="1706880" cy="21544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38100" tIns="38100" rIns="38100" bIns="38100" numCol="1" rtlCol="0" anchor="ctr" anchorCtr="0" compatLnSpc="1">
            <a:prstTxWarp prst="textNoShape">
              <a:avLst/>
            </a:prstTxWarp>
            <a:spAutoFit/>
          </a:bodyPr>
          <a:lstStyle/>
          <a:p>
            <a:r>
              <a:rPr lang="en-US" sz="900" b="1" dirty="0">
                <a:solidFill>
                  <a:srgbClr val="0C234B"/>
                </a:solidFill>
                <a:latin typeface="Verdana" panose="020B0604030504040204" pitchFamily="34" charset="0"/>
                <a:ea typeface="Verdana" panose="020B0604030504040204" pitchFamily="34" charset="0"/>
              </a:rPr>
              <a:t>*n=248</a:t>
            </a:r>
          </a:p>
        </p:txBody>
      </p:sp>
    </p:spTree>
    <p:extLst>
      <p:ext uri="{BB962C8B-B14F-4D97-AF65-F5344CB8AC3E}">
        <p14:creationId xmlns:p14="http://schemas.microsoft.com/office/powerpoint/2010/main" val="56278237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30048E-B389-4089-BFA1-49D26DFD686E}"/>
              </a:ext>
            </a:extLst>
          </p:cNvPr>
          <p:cNvSpPr>
            <a:spLocks noGrp="1"/>
          </p:cNvSpPr>
          <p:nvPr>
            <p:ph type="sldNum" sz="quarter" idx="12"/>
          </p:nvPr>
        </p:nvSpPr>
        <p:spPr/>
        <p:txBody>
          <a:bodyPr/>
          <a:lstStyle/>
          <a:p>
            <a:fld id="{23131D21-4A4F-034C-896A-AD009F94F6BB}" type="slidenum">
              <a:rPr lang="en-US" smtClean="0"/>
              <a:t>2</a:t>
            </a:fld>
            <a:endParaRPr lang="en-US"/>
          </a:p>
        </p:txBody>
      </p:sp>
      <p:sp>
        <p:nvSpPr>
          <p:cNvPr id="3" name="Title 2">
            <a:extLst>
              <a:ext uri="{FF2B5EF4-FFF2-40B4-BE49-F238E27FC236}">
                <a16:creationId xmlns:a16="http://schemas.microsoft.com/office/drawing/2014/main" id="{F962B6FA-D68A-4179-A7E7-68A0929DC63A}"/>
              </a:ext>
            </a:extLst>
          </p:cNvPr>
          <p:cNvSpPr>
            <a:spLocks noGrp="1"/>
          </p:cNvSpPr>
          <p:nvPr>
            <p:ph type="title"/>
          </p:nvPr>
        </p:nvSpPr>
        <p:spPr/>
        <p:txBody>
          <a:bodyPr/>
          <a:lstStyle/>
          <a:p>
            <a:r>
              <a:rPr lang="en-US" dirty="0"/>
              <a:t>Resource Utilization</a:t>
            </a:r>
          </a:p>
        </p:txBody>
      </p:sp>
      <p:graphicFrame>
        <p:nvGraphicFramePr>
          <p:cNvPr id="12" name="Content Placeholder 11">
            <a:extLst>
              <a:ext uri="{FF2B5EF4-FFF2-40B4-BE49-F238E27FC236}">
                <a16:creationId xmlns:a16="http://schemas.microsoft.com/office/drawing/2014/main" id="{54543524-07AF-4116-8C30-869E2F5AB567}"/>
              </a:ext>
            </a:extLst>
          </p:cNvPr>
          <p:cNvGraphicFramePr>
            <a:graphicFrameLocks noGrp="1"/>
          </p:cNvGraphicFramePr>
          <p:nvPr>
            <p:ph idx="13"/>
            <p:extLst>
              <p:ext uri="{D42A27DB-BD31-4B8C-83A1-F6EECF244321}">
                <p14:modId xmlns:p14="http://schemas.microsoft.com/office/powerpoint/2010/main" val="2158602773"/>
              </p:ext>
            </p:extLst>
          </p:nvPr>
        </p:nvGraphicFramePr>
        <p:xfrm>
          <a:off x="4646613" y="852858"/>
          <a:ext cx="3600450" cy="3832860"/>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Box 8">
            <a:extLst>
              <a:ext uri="{FF2B5EF4-FFF2-40B4-BE49-F238E27FC236}">
                <a16:creationId xmlns:a16="http://schemas.microsoft.com/office/drawing/2014/main" id="{05AD5F06-823A-4C22-A902-2CA016B96529}"/>
              </a:ext>
            </a:extLst>
          </p:cNvPr>
          <p:cNvSpPr txBox="1"/>
          <p:nvPr/>
        </p:nvSpPr>
        <p:spPr bwMode="auto">
          <a:xfrm>
            <a:off x="7246620" y="4870836"/>
            <a:ext cx="1706880" cy="215444"/>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r>
              <a:rPr lang="en-US" sz="900" b="1" dirty="0">
                <a:solidFill>
                  <a:srgbClr val="0C234B"/>
                </a:solidFill>
                <a:latin typeface="Verdana" panose="020B0604030504040204" pitchFamily="34" charset="0"/>
                <a:ea typeface="Verdana" panose="020B0604030504040204" pitchFamily="34" charset="0"/>
              </a:rPr>
              <a:t>*n=248</a:t>
            </a:r>
          </a:p>
        </p:txBody>
      </p:sp>
      <p:sp>
        <p:nvSpPr>
          <p:cNvPr id="4" name="Content Placeholder 3">
            <a:extLst>
              <a:ext uri="{FF2B5EF4-FFF2-40B4-BE49-F238E27FC236}">
                <a16:creationId xmlns:a16="http://schemas.microsoft.com/office/drawing/2014/main" id="{011889B9-8B2D-44AA-BF88-065B2B9F693C}"/>
              </a:ext>
            </a:extLst>
          </p:cNvPr>
          <p:cNvSpPr>
            <a:spLocks noGrp="1"/>
          </p:cNvSpPr>
          <p:nvPr>
            <p:ph idx="1"/>
          </p:nvPr>
        </p:nvSpPr>
        <p:spPr>
          <a:xfrm>
            <a:off x="765443" y="1005840"/>
            <a:ext cx="3599264" cy="3679878"/>
          </a:xfrm>
        </p:spPr>
        <p:txBody>
          <a:bodyPr>
            <a:normAutofit fontScale="70000" lnSpcReduction="20000"/>
          </a:bodyPr>
          <a:lstStyle/>
          <a:p>
            <a:pPr marL="0" indent="0" algn="ctr">
              <a:buNone/>
            </a:pPr>
            <a:r>
              <a:rPr lang="en-US" sz="1860" dirty="0">
                <a:solidFill>
                  <a:schemeClr val="accent4">
                    <a:lumMod val="65000"/>
                    <a:lumOff val="35000"/>
                  </a:schemeClr>
                </a:solidFill>
                <a:latin typeface="+mn-lt"/>
              </a:rPr>
              <a:t>Student Resource Utilization**</a:t>
            </a:r>
          </a:p>
          <a:p>
            <a:pPr>
              <a:buFont typeface="Arial" panose="020B0604020202020204" pitchFamily="34" charset="0"/>
              <a:buChar char="•"/>
            </a:pPr>
            <a:r>
              <a:rPr lang="en-US" sz="1860" dirty="0">
                <a:latin typeface="+mn-lt"/>
              </a:rPr>
              <a:t>Email Newsletters/Listservs</a:t>
            </a:r>
          </a:p>
          <a:p>
            <a:pPr>
              <a:buFont typeface="Arial" panose="020B0604020202020204" pitchFamily="34" charset="0"/>
              <a:buChar char="•"/>
            </a:pPr>
            <a:r>
              <a:rPr lang="en-US" sz="1860" dirty="0">
                <a:latin typeface="+mn-lt"/>
              </a:rPr>
              <a:t>Academic Advising</a:t>
            </a:r>
          </a:p>
          <a:p>
            <a:pPr>
              <a:buFont typeface="Arial" panose="020B0604020202020204" pitchFamily="34" charset="0"/>
              <a:buChar char="•"/>
            </a:pPr>
            <a:r>
              <a:rPr lang="en-US" sz="1860" dirty="0">
                <a:latin typeface="+mn-lt"/>
              </a:rPr>
              <a:t>Zoom Tutorials</a:t>
            </a:r>
          </a:p>
          <a:p>
            <a:pPr>
              <a:buFont typeface="Arial" panose="020B0604020202020204" pitchFamily="34" charset="0"/>
              <a:buChar char="•"/>
            </a:pPr>
            <a:r>
              <a:rPr lang="en-US" sz="1860" dirty="0" err="1">
                <a:latin typeface="+mn-lt"/>
              </a:rPr>
              <a:t>UArizona</a:t>
            </a:r>
            <a:r>
              <a:rPr lang="en-US" sz="1860" dirty="0">
                <a:latin typeface="+mn-lt"/>
              </a:rPr>
              <a:t> and CALS social media</a:t>
            </a:r>
          </a:p>
          <a:p>
            <a:pPr>
              <a:buFont typeface="Arial" panose="020B0604020202020204" pitchFamily="34" charset="0"/>
              <a:buChar char="•"/>
            </a:pPr>
            <a:r>
              <a:rPr lang="en-US" sz="1860" dirty="0">
                <a:latin typeface="+mn-lt"/>
              </a:rPr>
              <a:t>Office of Scholarships and Financial Aid</a:t>
            </a:r>
          </a:p>
          <a:p>
            <a:pPr>
              <a:buFont typeface="Arial" panose="020B0604020202020204" pitchFamily="34" charset="0"/>
              <a:buChar char="•"/>
            </a:pPr>
            <a:r>
              <a:rPr lang="en-US" sz="1860" dirty="0">
                <a:latin typeface="+mn-lt"/>
              </a:rPr>
              <a:t>UA Libraries</a:t>
            </a:r>
          </a:p>
          <a:p>
            <a:pPr>
              <a:buFont typeface="Arial" panose="020B0604020202020204" pitchFamily="34" charset="0"/>
              <a:buChar char="•"/>
            </a:pPr>
            <a:r>
              <a:rPr lang="en-US" sz="1860" dirty="0">
                <a:latin typeface="+mn-lt"/>
              </a:rPr>
              <a:t>Corporate Discounts</a:t>
            </a:r>
          </a:p>
          <a:p>
            <a:pPr>
              <a:buFont typeface="Arial" panose="020B0604020202020204" pitchFamily="34" charset="0"/>
              <a:buChar char="•"/>
            </a:pPr>
            <a:r>
              <a:rPr lang="en-US" sz="1860" dirty="0">
                <a:latin typeface="+mn-lt"/>
              </a:rPr>
              <a:t>UITS 24/7</a:t>
            </a:r>
          </a:p>
          <a:p>
            <a:pPr>
              <a:buFont typeface="Arial" panose="020B0604020202020204" pitchFamily="34" charset="0"/>
              <a:buChar char="•"/>
            </a:pPr>
            <a:r>
              <a:rPr lang="en-US" sz="1860" dirty="0">
                <a:latin typeface="+mn-lt"/>
              </a:rPr>
              <a:t>Think Tank or other tutoring services</a:t>
            </a:r>
          </a:p>
          <a:p>
            <a:pPr>
              <a:buFont typeface="Arial" panose="020B0604020202020204" pitchFamily="34" charset="0"/>
              <a:buChar char="•"/>
            </a:pPr>
            <a:r>
              <a:rPr lang="en-US" sz="1860" dirty="0">
                <a:latin typeface="+mn-lt"/>
              </a:rPr>
              <a:t>Life Management Counseling or CAPS</a:t>
            </a:r>
          </a:p>
          <a:p>
            <a:pPr>
              <a:buFont typeface="Arial" panose="020B0604020202020204" pitchFamily="34" charset="0"/>
              <a:buChar char="•"/>
            </a:pPr>
            <a:r>
              <a:rPr lang="en-US" sz="1860" dirty="0">
                <a:latin typeface="+mn-lt"/>
              </a:rPr>
              <a:t>Cultural Centers</a:t>
            </a:r>
          </a:p>
          <a:p>
            <a:pPr>
              <a:buFont typeface="Arial" panose="020B0604020202020204" pitchFamily="34" charset="0"/>
              <a:buChar char="•"/>
            </a:pPr>
            <a:r>
              <a:rPr lang="en-US" sz="1860" dirty="0">
                <a:latin typeface="+mn-lt"/>
              </a:rPr>
              <a:t>Campus Pantry</a:t>
            </a:r>
          </a:p>
          <a:p>
            <a:pPr>
              <a:buFont typeface="Arial" panose="020B0604020202020204" pitchFamily="34" charset="0"/>
              <a:buChar char="•"/>
            </a:pPr>
            <a:r>
              <a:rPr lang="en-US" sz="1860" dirty="0">
                <a:latin typeface="+mn-lt"/>
              </a:rPr>
              <a:t>Off-Campus Therapy</a:t>
            </a:r>
          </a:p>
          <a:p>
            <a:pPr marL="0" indent="0">
              <a:buNone/>
            </a:pPr>
            <a:endParaRPr lang="en-US" sz="1600" dirty="0">
              <a:latin typeface="+mj-lt"/>
            </a:endParaRPr>
          </a:p>
        </p:txBody>
      </p:sp>
      <p:sp>
        <p:nvSpPr>
          <p:cNvPr id="5" name="TextBox 4">
            <a:extLst>
              <a:ext uri="{FF2B5EF4-FFF2-40B4-BE49-F238E27FC236}">
                <a16:creationId xmlns:a16="http://schemas.microsoft.com/office/drawing/2014/main" id="{574883B2-EAB9-4570-B154-50C2BA5368C8}"/>
              </a:ext>
            </a:extLst>
          </p:cNvPr>
          <p:cNvSpPr txBox="1"/>
          <p:nvPr/>
        </p:nvSpPr>
        <p:spPr bwMode="auto">
          <a:xfrm>
            <a:off x="175260" y="4876519"/>
            <a:ext cx="3599264" cy="215444"/>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pPr algn="l"/>
            <a:r>
              <a:rPr lang="en-US" sz="900" b="1" i="0" dirty="0">
                <a:solidFill>
                  <a:srgbClr val="0C234B"/>
                </a:solidFill>
                <a:latin typeface="Verdana" panose="020B0604030504040204" pitchFamily="34" charset="0"/>
                <a:ea typeface="Verdana" panose="020B0604030504040204" pitchFamily="34" charset="0"/>
              </a:rPr>
              <a:t>**Majority of students received survey through email</a:t>
            </a:r>
          </a:p>
        </p:txBody>
      </p:sp>
    </p:spTree>
    <p:extLst>
      <p:ext uri="{BB962C8B-B14F-4D97-AF65-F5344CB8AC3E}">
        <p14:creationId xmlns:p14="http://schemas.microsoft.com/office/powerpoint/2010/main" val="231626197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30048E-B389-4089-BFA1-49D26DFD686E}"/>
              </a:ext>
            </a:extLst>
          </p:cNvPr>
          <p:cNvSpPr>
            <a:spLocks noGrp="1"/>
          </p:cNvSpPr>
          <p:nvPr>
            <p:ph type="sldNum" sz="quarter" idx="12"/>
          </p:nvPr>
        </p:nvSpPr>
        <p:spPr/>
        <p:txBody>
          <a:bodyPr/>
          <a:lstStyle/>
          <a:p>
            <a:fld id="{23131D21-4A4F-034C-896A-AD009F94F6BB}" type="slidenum">
              <a:rPr lang="en-US" smtClean="0"/>
              <a:t>3</a:t>
            </a:fld>
            <a:endParaRPr lang="en-US"/>
          </a:p>
        </p:txBody>
      </p:sp>
      <p:sp>
        <p:nvSpPr>
          <p:cNvPr id="3" name="Title 2">
            <a:extLst>
              <a:ext uri="{FF2B5EF4-FFF2-40B4-BE49-F238E27FC236}">
                <a16:creationId xmlns:a16="http://schemas.microsoft.com/office/drawing/2014/main" id="{F962B6FA-D68A-4179-A7E7-68A0929DC63A}"/>
              </a:ext>
            </a:extLst>
          </p:cNvPr>
          <p:cNvSpPr>
            <a:spLocks noGrp="1"/>
          </p:cNvSpPr>
          <p:nvPr>
            <p:ph type="title"/>
          </p:nvPr>
        </p:nvSpPr>
        <p:spPr/>
        <p:txBody>
          <a:bodyPr/>
          <a:lstStyle/>
          <a:p>
            <a:r>
              <a:rPr lang="en-US" dirty="0"/>
              <a:t>Resources Desired </a:t>
            </a:r>
          </a:p>
        </p:txBody>
      </p:sp>
      <p:sp>
        <p:nvSpPr>
          <p:cNvPr id="9" name="TextBox 8">
            <a:extLst>
              <a:ext uri="{FF2B5EF4-FFF2-40B4-BE49-F238E27FC236}">
                <a16:creationId xmlns:a16="http://schemas.microsoft.com/office/drawing/2014/main" id="{05AD5F06-823A-4C22-A902-2CA016B96529}"/>
              </a:ext>
            </a:extLst>
          </p:cNvPr>
          <p:cNvSpPr txBox="1"/>
          <p:nvPr/>
        </p:nvSpPr>
        <p:spPr bwMode="auto">
          <a:xfrm>
            <a:off x="7246620" y="4870836"/>
            <a:ext cx="1706880" cy="215444"/>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r>
              <a:rPr lang="en-US" sz="900" b="1" dirty="0">
                <a:solidFill>
                  <a:srgbClr val="0C234B"/>
                </a:solidFill>
                <a:latin typeface="Verdana" panose="020B0604030504040204" pitchFamily="34" charset="0"/>
                <a:ea typeface="Verdana" panose="020B0604030504040204" pitchFamily="34" charset="0"/>
              </a:rPr>
              <a:t>*n=248</a:t>
            </a:r>
          </a:p>
        </p:txBody>
      </p:sp>
      <p:sp>
        <p:nvSpPr>
          <p:cNvPr id="4" name="Content Placeholder 3">
            <a:extLst>
              <a:ext uri="{FF2B5EF4-FFF2-40B4-BE49-F238E27FC236}">
                <a16:creationId xmlns:a16="http://schemas.microsoft.com/office/drawing/2014/main" id="{011889B9-8B2D-44AA-BF88-065B2B9F693C}"/>
              </a:ext>
            </a:extLst>
          </p:cNvPr>
          <p:cNvSpPr>
            <a:spLocks noGrp="1"/>
          </p:cNvSpPr>
          <p:nvPr>
            <p:ph idx="1"/>
          </p:nvPr>
        </p:nvSpPr>
        <p:spPr>
          <a:xfrm>
            <a:off x="765441" y="1005840"/>
            <a:ext cx="7692249" cy="3679878"/>
          </a:xfrm>
        </p:spPr>
        <p:txBody>
          <a:bodyPr>
            <a:normAutofit/>
          </a:bodyPr>
          <a:lstStyle/>
          <a:p>
            <a:pPr marL="0" indent="0" algn="ctr">
              <a:buNone/>
            </a:pPr>
            <a:r>
              <a:rPr lang="en-US" sz="1800" b="1" dirty="0">
                <a:solidFill>
                  <a:schemeClr val="accent4">
                    <a:lumMod val="65000"/>
                    <a:lumOff val="35000"/>
                  </a:schemeClr>
                </a:solidFill>
                <a:latin typeface="+mn-lt"/>
              </a:rPr>
              <a:t>Students were asked what resources they would like to see more of during this time. The most common responses were around the following themes:</a:t>
            </a:r>
          </a:p>
          <a:p>
            <a:r>
              <a:rPr lang="en-US" sz="1600" dirty="0">
                <a:latin typeface="+mj-lt"/>
              </a:rPr>
              <a:t>Clear, concise communications</a:t>
            </a:r>
          </a:p>
          <a:p>
            <a:r>
              <a:rPr lang="en-US" sz="1600" dirty="0">
                <a:latin typeface="+mj-lt"/>
              </a:rPr>
              <a:t>Financial assistance</a:t>
            </a:r>
          </a:p>
          <a:p>
            <a:r>
              <a:rPr lang="en-US" sz="1600" dirty="0">
                <a:latin typeface="+mj-lt"/>
              </a:rPr>
              <a:t>Increased tutoring and/or supplemental instruction support</a:t>
            </a:r>
          </a:p>
          <a:p>
            <a:r>
              <a:rPr lang="en-US" sz="1600" dirty="0">
                <a:latin typeface="+mj-lt"/>
              </a:rPr>
              <a:t>Mental health resources</a:t>
            </a:r>
          </a:p>
          <a:p>
            <a:r>
              <a:rPr lang="en-US" sz="1600" dirty="0">
                <a:latin typeface="+mj-lt"/>
              </a:rPr>
              <a:t>Tips:</a:t>
            </a:r>
          </a:p>
          <a:p>
            <a:pPr lvl="1"/>
            <a:r>
              <a:rPr lang="en-US" sz="1200" dirty="0">
                <a:latin typeface="+mj-lt"/>
              </a:rPr>
              <a:t>Time management</a:t>
            </a:r>
          </a:p>
          <a:p>
            <a:pPr lvl="1"/>
            <a:r>
              <a:rPr lang="en-US" sz="1200" dirty="0">
                <a:latin typeface="+mj-lt"/>
              </a:rPr>
              <a:t>Setting and maintain boundaries with family members</a:t>
            </a:r>
          </a:p>
          <a:p>
            <a:pPr lvl="1"/>
            <a:r>
              <a:rPr lang="en-US" sz="1200" dirty="0">
                <a:latin typeface="+mj-lt"/>
              </a:rPr>
              <a:t>Self-care</a:t>
            </a:r>
          </a:p>
          <a:p>
            <a:pPr lvl="1"/>
            <a:r>
              <a:rPr lang="en-US" sz="1200" dirty="0">
                <a:latin typeface="+mj-lt"/>
              </a:rPr>
              <a:t>Job opportunities </a:t>
            </a:r>
          </a:p>
        </p:txBody>
      </p:sp>
    </p:spTree>
    <p:extLst>
      <p:ext uri="{BB962C8B-B14F-4D97-AF65-F5344CB8AC3E}">
        <p14:creationId xmlns:p14="http://schemas.microsoft.com/office/powerpoint/2010/main" val="313067053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D4072-28B9-44F7-AD9E-D76C1CDEF81B}"/>
              </a:ext>
            </a:extLst>
          </p:cNvPr>
          <p:cNvSpPr>
            <a:spLocks noGrp="1"/>
          </p:cNvSpPr>
          <p:nvPr>
            <p:ph type="title"/>
          </p:nvPr>
        </p:nvSpPr>
        <p:spPr/>
        <p:txBody>
          <a:bodyPr/>
          <a:lstStyle/>
          <a:p>
            <a:r>
              <a:rPr lang="en-US" dirty="0"/>
              <a:t>Student Challenges</a:t>
            </a:r>
          </a:p>
        </p:txBody>
      </p:sp>
      <p:sp>
        <p:nvSpPr>
          <p:cNvPr id="3" name="Slide Number Placeholder 2">
            <a:extLst>
              <a:ext uri="{FF2B5EF4-FFF2-40B4-BE49-F238E27FC236}">
                <a16:creationId xmlns:a16="http://schemas.microsoft.com/office/drawing/2014/main" id="{51531417-8813-4B4B-B803-3BDBAF49D4A4}"/>
              </a:ext>
            </a:extLst>
          </p:cNvPr>
          <p:cNvSpPr>
            <a:spLocks noGrp="1"/>
          </p:cNvSpPr>
          <p:nvPr>
            <p:ph type="sldNum" sz="quarter" idx="10"/>
          </p:nvPr>
        </p:nvSpPr>
        <p:spPr/>
        <p:txBody>
          <a:bodyPr/>
          <a:lstStyle/>
          <a:p>
            <a:pPr>
              <a:defRPr/>
            </a:pPr>
            <a:fld id="{58B17539-672D-2847-B799-9A2A8D95C747}" type="slidenum">
              <a:rPr lang="en-US" smtClean="0"/>
              <a:pPr>
                <a:defRPr/>
              </a:pPr>
              <a:t>4</a:t>
            </a:fld>
            <a:endParaRPr lang="en-US"/>
          </a:p>
        </p:txBody>
      </p:sp>
      <p:sp>
        <p:nvSpPr>
          <p:cNvPr id="4" name="Content Placeholder 3">
            <a:extLst>
              <a:ext uri="{FF2B5EF4-FFF2-40B4-BE49-F238E27FC236}">
                <a16:creationId xmlns:a16="http://schemas.microsoft.com/office/drawing/2014/main" id="{D7FD7D82-1337-4A8F-BAB0-91CD78ED1521}"/>
              </a:ext>
            </a:extLst>
          </p:cNvPr>
          <p:cNvSpPr>
            <a:spLocks noGrp="1"/>
          </p:cNvSpPr>
          <p:nvPr>
            <p:ph sz="half" idx="1"/>
          </p:nvPr>
        </p:nvSpPr>
        <p:spPr>
          <a:xfrm>
            <a:off x="1209963" y="792480"/>
            <a:ext cx="6467763" cy="3787140"/>
          </a:xfrm>
        </p:spPr>
        <p:txBody>
          <a:bodyPr/>
          <a:lstStyle/>
          <a:p>
            <a:pPr algn="l"/>
            <a:r>
              <a:rPr lang="en-US" sz="1200" dirty="0"/>
              <a:t>Lack of in person interaction</a:t>
            </a:r>
          </a:p>
          <a:p>
            <a:pPr algn="l"/>
            <a:r>
              <a:rPr lang="en-US" sz="1200" dirty="0"/>
              <a:t>Instructors not communicating</a:t>
            </a:r>
          </a:p>
          <a:p>
            <a:pPr algn="l"/>
            <a:r>
              <a:rPr lang="en-US" sz="1200" dirty="0"/>
              <a:t>Increased time and effort for online courses</a:t>
            </a:r>
          </a:p>
          <a:p>
            <a:pPr algn="l"/>
            <a:r>
              <a:rPr lang="en-US" sz="1200" dirty="0"/>
              <a:t>Difficulty studying and learning at home</a:t>
            </a:r>
          </a:p>
          <a:p>
            <a:pPr algn="l"/>
            <a:r>
              <a:rPr lang="en-US" sz="1200" dirty="0"/>
              <a:t>Prefer learning in person</a:t>
            </a:r>
          </a:p>
          <a:p>
            <a:pPr algn="l"/>
            <a:r>
              <a:rPr lang="en-US" sz="1200" dirty="0"/>
              <a:t>Concern over ability to succeed online</a:t>
            </a:r>
          </a:p>
          <a:p>
            <a:pPr lvl="1" algn="l"/>
            <a:r>
              <a:rPr lang="en-US" sz="1100" dirty="0"/>
              <a:t>Need to boost GPA for Academic Eligibility</a:t>
            </a:r>
          </a:p>
          <a:p>
            <a:pPr lvl="1" algn="l"/>
            <a:r>
              <a:rPr lang="en-US" sz="1100" dirty="0"/>
              <a:t>Need to keep scholarships</a:t>
            </a:r>
          </a:p>
          <a:p>
            <a:pPr algn="l"/>
            <a:r>
              <a:rPr lang="en-US" sz="1200" dirty="0"/>
              <a:t>Stress/coping</a:t>
            </a:r>
          </a:p>
          <a:p>
            <a:pPr algn="l"/>
            <a:r>
              <a:rPr lang="en-US" sz="1200" dirty="0"/>
              <a:t>Financial concerns</a:t>
            </a:r>
          </a:p>
          <a:p>
            <a:pPr marL="0" lvl="1" indent="0" algn="l">
              <a:buNone/>
            </a:pPr>
            <a:r>
              <a:rPr lang="en-US" sz="1200" b="1" u="sng" dirty="0"/>
              <a:t>Advisors have shared the following student concerns:</a:t>
            </a:r>
          </a:p>
          <a:p>
            <a:pPr marL="171450" lvl="1" indent="-171450" algn="l">
              <a:buFont typeface="Courier New" panose="02070309020205020404" pitchFamily="49" charset="0"/>
              <a:buChar char="o"/>
            </a:pPr>
            <a:r>
              <a:rPr lang="en-US" sz="1200" dirty="0"/>
              <a:t>Lack of direct communication from instructors</a:t>
            </a:r>
          </a:p>
          <a:p>
            <a:pPr marL="171450" lvl="1" indent="-171450" algn="l">
              <a:buFont typeface="Courier New" panose="02070309020205020404" pitchFamily="49" charset="0"/>
              <a:buChar char="o"/>
            </a:pPr>
            <a:r>
              <a:rPr lang="en-US" sz="1200" dirty="0"/>
              <a:t>Obtaining belongings, both on and off campus</a:t>
            </a:r>
          </a:p>
          <a:p>
            <a:pPr marL="171450" lvl="1" indent="-171450" algn="l">
              <a:buFont typeface="Courier New" panose="02070309020205020404" pitchFamily="49" charset="0"/>
              <a:buChar char="o"/>
            </a:pPr>
            <a:r>
              <a:rPr lang="en-US" sz="1200" dirty="0"/>
              <a:t>Poor or lacking internet connection</a:t>
            </a:r>
          </a:p>
          <a:p>
            <a:pPr marL="171450" lvl="1" indent="-171450" algn="l">
              <a:buFont typeface="Courier New" panose="02070309020205020404" pitchFamily="49" charset="0"/>
              <a:buChar char="o"/>
            </a:pPr>
            <a:r>
              <a:rPr lang="en-US" sz="1200" dirty="0"/>
              <a:t>Policy confusion </a:t>
            </a:r>
          </a:p>
        </p:txBody>
      </p:sp>
      <p:sp>
        <p:nvSpPr>
          <p:cNvPr id="5" name="TextBox 4">
            <a:extLst>
              <a:ext uri="{FF2B5EF4-FFF2-40B4-BE49-F238E27FC236}">
                <a16:creationId xmlns:a16="http://schemas.microsoft.com/office/drawing/2014/main" id="{E03C08BC-9EA3-4EDC-886C-22EA31449A93}"/>
              </a:ext>
            </a:extLst>
          </p:cNvPr>
          <p:cNvSpPr txBox="1"/>
          <p:nvPr/>
        </p:nvSpPr>
        <p:spPr bwMode="auto">
          <a:xfrm>
            <a:off x="7246620" y="4870836"/>
            <a:ext cx="1706880" cy="215444"/>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r>
              <a:rPr lang="en-US" sz="900" b="1" dirty="0">
                <a:solidFill>
                  <a:srgbClr val="0C234B"/>
                </a:solidFill>
                <a:latin typeface="Verdana" panose="020B0604030504040204" pitchFamily="34" charset="0"/>
                <a:ea typeface="Verdana" panose="020B0604030504040204" pitchFamily="34" charset="0"/>
              </a:rPr>
              <a:t>*n=248</a:t>
            </a:r>
          </a:p>
        </p:txBody>
      </p:sp>
      <p:sp>
        <p:nvSpPr>
          <p:cNvPr id="6" name="TextBox 5">
            <a:extLst>
              <a:ext uri="{FF2B5EF4-FFF2-40B4-BE49-F238E27FC236}">
                <a16:creationId xmlns:a16="http://schemas.microsoft.com/office/drawing/2014/main" id="{01563003-E282-4C63-9399-DA669AFF23C2}"/>
              </a:ext>
            </a:extLst>
          </p:cNvPr>
          <p:cNvSpPr txBox="1"/>
          <p:nvPr/>
        </p:nvSpPr>
        <p:spPr bwMode="auto">
          <a:xfrm>
            <a:off x="5958840" y="1625361"/>
            <a:ext cx="2697480" cy="1554272"/>
          </a:xfrm>
          <a:prstGeom prst="rect">
            <a:avLst/>
          </a:prstGeom>
          <a:noFill/>
          <a:ln>
            <a:solidFill>
              <a:srgbClr val="AB0520"/>
            </a:solid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r>
              <a:rPr lang="en-US" sz="1200" b="1" i="0" u="sng" dirty="0">
                <a:solidFill>
                  <a:srgbClr val="0C234B"/>
                </a:solidFill>
                <a:latin typeface="Verdana" panose="020B0604030504040204" pitchFamily="34" charset="0"/>
                <a:ea typeface="Verdana" panose="020B0604030504040204" pitchFamily="34" charset="0"/>
              </a:rPr>
              <a:t>Peer Mentor Concerns</a:t>
            </a:r>
          </a:p>
          <a:p>
            <a:pPr marL="285750" indent="-285750" algn="l">
              <a:buFont typeface="Arial" panose="020B0604020202020204" pitchFamily="34" charset="0"/>
              <a:buChar char="•"/>
            </a:pPr>
            <a:r>
              <a:rPr lang="en-US" sz="1200" b="0" i="0" dirty="0">
                <a:solidFill>
                  <a:srgbClr val="9EABAE"/>
                </a:solidFill>
                <a:latin typeface="Verdana" panose="020B0604030504040204" pitchFamily="34" charset="0"/>
                <a:ea typeface="Verdana" panose="020B0604030504040204" pitchFamily="34" charset="0"/>
              </a:rPr>
              <a:t>School/Home </a:t>
            </a:r>
            <a:r>
              <a:rPr lang="en-US" sz="1200" dirty="0">
                <a:solidFill>
                  <a:srgbClr val="9EABAE"/>
                </a:solidFill>
                <a:latin typeface="Verdana" panose="020B0604030504040204" pitchFamily="34" charset="0"/>
                <a:ea typeface="Verdana" panose="020B0604030504040204" pitchFamily="34" charset="0"/>
              </a:rPr>
              <a:t>Boundaries</a:t>
            </a:r>
          </a:p>
          <a:p>
            <a:pPr marL="285750" indent="-285750" algn="l">
              <a:buFont typeface="Arial" panose="020B0604020202020204" pitchFamily="34" charset="0"/>
              <a:buChar char="•"/>
            </a:pPr>
            <a:r>
              <a:rPr lang="en-US" sz="1200" b="0" i="0" dirty="0">
                <a:solidFill>
                  <a:srgbClr val="9EABAE"/>
                </a:solidFill>
                <a:latin typeface="Verdana" panose="020B0604030504040204" pitchFamily="34" charset="0"/>
                <a:ea typeface="Verdana" panose="020B0604030504040204" pitchFamily="34" charset="0"/>
              </a:rPr>
              <a:t>Increased workload with </a:t>
            </a:r>
            <a:r>
              <a:rPr lang="en-US" sz="1200" dirty="0">
                <a:solidFill>
                  <a:srgbClr val="9EABAE"/>
                </a:solidFill>
                <a:latin typeface="Verdana" panose="020B0604030504040204" pitchFamily="34" charset="0"/>
                <a:ea typeface="Verdana" panose="020B0604030504040204" pitchFamily="34" charset="0"/>
              </a:rPr>
              <a:t>courses moving online</a:t>
            </a:r>
          </a:p>
          <a:p>
            <a:pPr marL="285750" indent="-285750" algn="l">
              <a:buFont typeface="Arial" panose="020B0604020202020204" pitchFamily="34" charset="0"/>
              <a:buChar char="•"/>
            </a:pPr>
            <a:r>
              <a:rPr lang="en-US" sz="1200" b="0" i="0" dirty="0">
                <a:solidFill>
                  <a:srgbClr val="9EABAE"/>
                </a:solidFill>
                <a:latin typeface="Verdana" panose="020B0604030504040204" pitchFamily="34" charset="0"/>
                <a:ea typeface="Verdana" panose="020B0604030504040204" pitchFamily="34" charset="0"/>
              </a:rPr>
              <a:t>Instructors </a:t>
            </a:r>
            <a:r>
              <a:rPr lang="en-US" sz="1200" dirty="0">
                <a:solidFill>
                  <a:srgbClr val="9EABAE"/>
                </a:solidFill>
                <a:latin typeface="Verdana" panose="020B0604030504040204" pitchFamily="34" charset="0"/>
                <a:ea typeface="Verdana" panose="020B0604030504040204" pitchFamily="34" charset="0"/>
              </a:rPr>
              <a:t>not being available or responding to messages</a:t>
            </a:r>
          </a:p>
          <a:p>
            <a:pPr marL="285750" indent="-285750" algn="l">
              <a:buFont typeface="Arial" panose="020B0604020202020204" pitchFamily="34" charset="0"/>
              <a:buChar char="•"/>
            </a:pPr>
            <a:r>
              <a:rPr lang="en-US" sz="1200" b="0" i="0" dirty="0">
                <a:solidFill>
                  <a:srgbClr val="9EABAE"/>
                </a:solidFill>
                <a:latin typeface="Verdana" panose="020B0604030504040204" pitchFamily="34" charset="0"/>
                <a:ea typeface="Verdana" panose="020B0604030504040204" pitchFamily="34" charset="0"/>
              </a:rPr>
              <a:t>Stress/Fear around COVID-19</a:t>
            </a:r>
          </a:p>
        </p:txBody>
      </p:sp>
    </p:spTree>
    <p:extLst>
      <p:ext uri="{BB962C8B-B14F-4D97-AF65-F5344CB8AC3E}">
        <p14:creationId xmlns:p14="http://schemas.microsoft.com/office/powerpoint/2010/main" val="203844208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30048E-B389-4089-BFA1-49D26DFD686E}"/>
              </a:ext>
            </a:extLst>
          </p:cNvPr>
          <p:cNvSpPr>
            <a:spLocks noGrp="1"/>
          </p:cNvSpPr>
          <p:nvPr>
            <p:ph type="sldNum" sz="quarter" idx="12"/>
          </p:nvPr>
        </p:nvSpPr>
        <p:spPr/>
        <p:txBody>
          <a:bodyPr/>
          <a:lstStyle/>
          <a:p>
            <a:fld id="{23131D21-4A4F-034C-896A-AD009F94F6BB}" type="slidenum">
              <a:rPr lang="en-US" smtClean="0"/>
              <a:t>5</a:t>
            </a:fld>
            <a:endParaRPr lang="en-US"/>
          </a:p>
        </p:txBody>
      </p:sp>
      <p:sp>
        <p:nvSpPr>
          <p:cNvPr id="3" name="Title 2">
            <a:extLst>
              <a:ext uri="{FF2B5EF4-FFF2-40B4-BE49-F238E27FC236}">
                <a16:creationId xmlns:a16="http://schemas.microsoft.com/office/drawing/2014/main" id="{F962B6FA-D68A-4179-A7E7-68A0929DC63A}"/>
              </a:ext>
            </a:extLst>
          </p:cNvPr>
          <p:cNvSpPr>
            <a:spLocks noGrp="1"/>
          </p:cNvSpPr>
          <p:nvPr>
            <p:ph type="title"/>
          </p:nvPr>
        </p:nvSpPr>
        <p:spPr/>
        <p:txBody>
          <a:bodyPr/>
          <a:lstStyle/>
          <a:p>
            <a:r>
              <a:rPr lang="en-US" dirty="0"/>
              <a:t>Student Tips</a:t>
            </a:r>
          </a:p>
        </p:txBody>
      </p:sp>
      <p:sp>
        <p:nvSpPr>
          <p:cNvPr id="9" name="TextBox 8">
            <a:extLst>
              <a:ext uri="{FF2B5EF4-FFF2-40B4-BE49-F238E27FC236}">
                <a16:creationId xmlns:a16="http://schemas.microsoft.com/office/drawing/2014/main" id="{05AD5F06-823A-4C22-A902-2CA016B96529}"/>
              </a:ext>
            </a:extLst>
          </p:cNvPr>
          <p:cNvSpPr txBox="1"/>
          <p:nvPr/>
        </p:nvSpPr>
        <p:spPr bwMode="auto">
          <a:xfrm>
            <a:off x="7246620" y="4870836"/>
            <a:ext cx="1706880" cy="215444"/>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r>
              <a:rPr lang="en-US" sz="900" b="1" dirty="0">
                <a:solidFill>
                  <a:srgbClr val="0C234B"/>
                </a:solidFill>
                <a:latin typeface="Verdana" panose="020B0604030504040204" pitchFamily="34" charset="0"/>
                <a:ea typeface="Verdana" panose="020B0604030504040204" pitchFamily="34" charset="0"/>
              </a:rPr>
              <a:t>*n=248</a:t>
            </a:r>
          </a:p>
        </p:txBody>
      </p:sp>
      <p:sp>
        <p:nvSpPr>
          <p:cNvPr id="4" name="Content Placeholder 3">
            <a:extLst>
              <a:ext uri="{FF2B5EF4-FFF2-40B4-BE49-F238E27FC236}">
                <a16:creationId xmlns:a16="http://schemas.microsoft.com/office/drawing/2014/main" id="{011889B9-8B2D-44AA-BF88-065B2B9F693C}"/>
              </a:ext>
            </a:extLst>
          </p:cNvPr>
          <p:cNvSpPr>
            <a:spLocks noGrp="1"/>
          </p:cNvSpPr>
          <p:nvPr>
            <p:ph idx="1"/>
          </p:nvPr>
        </p:nvSpPr>
        <p:spPr>
          <a:xfrm>
            <a:off x="765441" y="1005840"/>
            <a:ext cx="7692249" cy="3864996"/>
          </a:xfrm>
        </p:spPr>
        <p:txBody>
          <a:bodyPr>
            <a:normAutofit fontScale="32500" lnSpcReduction="20000"/>
          </a:bodyPr>
          <a:lstStyle/>
          <a:p>
            <a:pPr marL="0" indent="0" algn="ctr">
              <a:buNone/>
            </a:pPr>
            <a:r>
              <a:rPr lang="en-US" sz="3700" b="1" dirty="0">
                <a:solidFill>
                  <a:schemeClr val="accent4">
                    <a:lumMod val="65000"/>
                    <a:lumOff val="35000"/>
                  </a:schemeClr>
                </a:solidFill>
                <a:latin typeface="+mn-lt"/>
              </a:rPr>
              <a:t>Students were asked what tips, suggestions, or ideas they have that may help other students transition to online learning and/or social distancing. Here is a selection of responses (unedited):</a:t>
            </a:r>
          </a:p>
          <a:p>
            <a:r>
              <a:rPr lang="en-US" sz="3100" dirty="0"/>
              <a:t>Get up at the same time every day, change clothes so you feel like the day is starting, order things online (if possible) that are going to make your work environment more comfortable. Download your class schedule off of the student center so you work on specific classes at the same time you normally would. </a:t>
            </a:r>
          </a:p>
          <a:p>
            <a:r>
              <a:rPr lang="en-US" sz="3100" dirty="0"/>
              <a:t>Explore hobbies that you may have always thought about but didn't have the time. If you feel overwhelmed or can't keep track of everything try writing it down in a notebook or a planner and that way you can see what is due for each day. This also helps to plan out your days so that you continue to be productive. I try to maintain a similar schedule as before spring break so that I still have structure for my day.</a:t>
            </a:r>
          </a:p>
          <a:p>
            <a:r>
              <a:rPr lang="en-US" sz="3100" dirty="0"/>
              <a:t>Stay organized and keep a planner! It may feel like we are on "break" but school is still in session so do what you can to make sure you don't forget any assignments. (tip: you can download your D2L assignments to your laptop calendar!) Face time can be your best friend at times like these, play virtual board games or have dinner dates with your friends via technology. This is also a great time to take up hobbies that you have always wanted to but never had the chance to before.</a:t>
            </a:r>
          </a:p>
          <a:p>
            <a:r>
              <a:rPr lang="en-US" sz="3100" dirty="0"/>
              <a:t>Making sure to take at last a five minute break when you study and are doing HW. Meditating a small amount of time that you are free will help keep you sane. If you have kids make them do HW the same time you are doing HW and make sure you let them know you will all take breaks together. If you have to take care of other family members who are not children make sure to let them know what times they can interrupt you and make </a:t>
            </a:r>
            <a:r>
              <a:rPr lang="en-US" sz="3100" dirty="0" err="1"/>
              <a:t>suer</a:t>
            </a:r>
            <a:r>
              <a:rPr lang="en-US" sz="3100" dirty="0"/>
              <a:t> you have daily things prepared for anything they need ahead of time. Use CAPS or Life Management counseling. And also keep a schedule every day even if you don't get to sleep a lot, pick one day of the weekend where you can sleep in and relax a few extra hours needed.</a:t>
            </a:r>
          </a:p>
          <a:p>
            <a:r>
              <a:rPr lang="en-US" sz="3100" dirty="0"/>
              <a:t>Go outdoors (with your immediate circles that you are quarantining with) and get some fresh air! Go on a hike. Walk around your neighborhood. Walk your dog. Find a routine that allows you to get some physical activity every day, no matter how little. Try to set daily goals by writing them down (do one homework assignment. walk outside. Call a family member. Don't watch more than 5 episodes of GOT. </a:t>
            </a:r>
            <a:r>
              <a:rPr lang="en-US" sz="3100" dirty="0" err="1"/>
              <a:t>etc</a:t>
            </a:r>
            <a:r>
              <a:rPr lang="en-US" sz="3100" dirty="0"/>
              <a:t>). Try to establish a routine, and a sleep schedule. Find some normalcy!</a:t>
            </a:r>
          </a:p>
        </p:txBody>
      </p:sp>
    </p:spTree>
    <p:extLst>
      <p:ext uri="{BB962C8B-B14F-4D97-AF65-F5344CB8AC3E}">
        <p14:creationId xmlns:p14="http://schemas.microsoft.com/office/powerpoint/2010/main" val="220294558"/>
      </p:ext>
    </p:extLst>
  </p:cSld>
  <p:clrMapOvr>
    <a:masterClrMapping/>
  </p:clrMapOvr>
  <p:transition/>
</p:sld>
</file>

<file path=ppt/theme/theme1.xml><?xml version="1.0" encoding="utf-8"?>
<a:theme xmlns:a="http://schemas.openxmlformats.org/drawingml/2006/main" name="Default - Title Slide">
  <a:themeElements>
    <a:clrScheme name="Default - Titl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 Title Slide">
      <a:majorFont>
        <a:latin typeface="Calibri"/>
        <a:ea typeface="ヒラギノ角ゴ ProN W3"/>
        <a:cs typeface="ヒラギノ角ゴ ProN W3"/>
      </a:majorFont>
      <a:minorFont>
        <a:latin typeface="Calibri"/>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txDef>
      <a:spPr bwMode="auto">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a:spPr>
      <a:bodyPr vert="horz" wrap="square" lIns="38100" tIns="38100" rIns="38100" bIns="38100" numCol="1" anchor="ctr" anchorCtr="0" compatLnSpc="1">
        <a:prstTxWarp prst="textNoShape">
          <a:avLst/>
        </a:prstTxWarp>
      </a:bodyPr>
      <a:lstStyle>
        <a:defPPr>
          <a:defRPr sz="3400" b="0" i="0" dirty="0" smtClean="0">
            <a:latin typeface="Times New Roman"/>
          </a:defRPr>
        </a:defPPr>
      </a:lstStyle>
    </a:txDef>
  </a:objectDefaults>
  <a:extraClrSchemeLst>
    <a:extraClrScheme>
      <a:clrScheme name="Default - Titl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16881</TotalTime>
  <Pages>0</Pages>
  <Words>462</Words>
  <Characters>0</Characters>
  <Application>Microsoft Office PowerPoint</Application>
  <PresentationFormat>On-screen Show (16:9)</PresentationFormat>
  <Lines>0</Lines>
  <Paragraphs>81</Paragraphs>
  <Slides>5</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Arial</vt:lpstr>
      <vt:lpstr>Calibri</vt:lpstr>
      <vt:lpstr>Courier New</vt:lpstr>
      <vt:lpstr>Gill Sans</vt:lpstr>
      <vt:lpstr>Times New Roman</vt:lpstr>
      <vt:lpstr>Verdana</vt:lpstr>
      <vt:lpstr>Wingdings</vt:lpstr>
      <vt:lpstr>Default - Title Slide</vt:lpstr>
      <vt:lpstr>CALS Cares Survey Results</vt:lpstr>
      <vt:lpstr>Resource Utilization</vt:lpstr>
      <vt:lpstr>Resources Desired </vt:lpstr>
      <vt:lpstr>Student Challenges</vt:lpstr>
      <vt:lpstr>Student Tips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Love</dc:creator>
  <cp:lastModifiedBy>Flink, Danielle - (danielleflink)</cp:lastModifiedBy>
  <cp:revision>272</cp:revision>
  <cp:lastPrinted>2014-05-13T16:42:03Z</cp:lastPrinted>
  <dcterms:modified xsi:type="dcterms:W3CDTF">2020-04-16T23:48:16Z</dcterms:modified>
</cp:coreProperties>
</file>