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047" r:id="rId2"/>
    <p:sldId id="5825" r:id="rId3"/>
    <p:sldId id="5823" r:id="rId4"/>
    <p:sldId id="5833" r:id="rId5"/>
    <p:sldId id="5052" r:id="rId6"/>
    <p:sldId id="5826" r:id="rId7"/>
    <p:sldId id="5827" r:id="rId8"/>
    <p:sldId id="5048" r:id="rId9"/>
    <p:sldId id="5831" r:id="rId10"/>
    <p:sldId id="5832" r:id="rId11"/>
    <p:sldId id="260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34B"/>
    <a:srgbClr val="248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5F4B1C-8A6B-BA44-BA5C-E0AF4AD0CAE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ACCB71C1-0148-1642-A4AA-82259AC5F186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Jan</a:t>
          </a:r>
        </a:p>
      </dgm:t>
    </dgm:pt>
    <dgm:pt modelId="{FC995CCF-5B26-5F42-BE00-527431E6138C}" type="parTrans" cxnId="{2ADE29CE-3B4A-3545-84F9-7B08681F85A8}">
      <dgm:prSet/>
      <dgm:spPr/>
      <dgm:t>
        <a:bodyPr/>
        <a:lstStyle/>
        <a:p>
          <a:endParaRPr lang="en-US"/>
        </a:p>
      </dgm:t>
    </dgm:pt>
    <dgm:pt modelId="{8EFA5D21-8BAF-FF45-B59D-0C1A4CB84BF1}" type="sibTrans" cxnId="{2ADE29CE-3B4A-3545-84F9-7B08681F85A8}">
      <dgm:prSet/>
      <dgm:spPr/>
      <dgm:t>
        <a:bodyPr/>
        <a:lstStyle/>
        <a:p>
          <a:endParaRPr lang="en-US"/>
        </a:p>
      </dgm:t>
    </dgm:pt>
    <dgm:pt modelId="{BF53CA9F-068E-0043-9B02-6ADACF4B7373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Mar</a:t>
          </a:r>
        </a:p>
      </dgm:t>
    </dgm:pt>
    <dgm:pt modelId="{CDF119A9-078B-8A4E-A8A7-1E4E30B0A621}" type="parTrans" cxnId="{24900088-8E9B-8F4B-B226-081F7E6C8884}">
      <dgm:prSet/>
      <dgm:spPr/>
      <dgm:t>
        <a:bodyPr/>
        <a:lstStyle/>
        <a:p>
          <a:endParaRPr lang="en-US"/>
        </a:p>
      </dgm:t>
    </dgm:pt>
    <dgm:pt modelId="{05CAD532-9BA7-4F48-AA44-8C2D6D2A0690}" type="sibTrans" cxnId="{24900088-8E9B-8F4B-B226-081F7E6C8884}">
      <dgm:prSet/>
      <dgm:spPr/>
      <dgm:t>
        <a:bodyPr/>
        <a:lstStyle/>
        <a:p>
          <a:endParaRPr lang="en-US"/>
        </a:p>
      </dgm:t>
    </dgm:pt>
    <dgm:pt modelId="{8F673640-7CD1-6649-970F-86EF37359B78}">
      <dgm:prSet phldrT="[Text]"/>
      <dgm:spPr>
        <a:solidFill>
          <a:srgbClr val="002060"/>
        </a:solidFill>
      </dgm:spPr>
      <dgm:t>
        <a:bodyPr/>
        <a:lstStyle/>
        <a:p>
          <a:pPr algn="ctr"/>
          <a:r>
            <a:rPr lang="en-US" dirty="0"/>
            <a:t>Feb</a:t>
          </a:r>
        </a:p>
      </dgm:t>
    </dgm:pt>
    <dgm:pt modelId="{AA380A43-2DE4-3D42-95A8-F5D910C2167A}" type="parTrans" cxnId="{58FD7E47-7891-2C4C-B6D3-B3438619792F}">
      <dgm:prSet/>
      <dgm:spPr/>
      <dgm:t>
        <a:bodyPr/>
        <a:lstStyle/>
        <a:p>
          <a:endParaRPr lang="en-US"/>
        </a:p>
      </dgm:t>
    </dgm:pt>
    <dgm:pt modelId="{83C32116-5BE8-6F46-9629-2FFE719A60AE}" type="sibTrans" cxnId="{58FD7E47-7891-2C4C-B6D3-B3438619792F}">
      <dgm:prSet/>
      <dgm:spPr/>
      <dgm:t>
        <a:bodyPr/>
        <a:lstStyle/>
        <a:p>
          <a:endParaRPr lang="en-US"/>
        </a:p>
      </dgm:t>
    </dgm:pt>
    <dgm:pt modelId="{7B483C57-D872-5B48-9513-DE8AA5543E2B}" type="pres">
      <dgm:prSet presAssocID="{535F4B1C-8A6B-BA44-BA5C-E0AF4AD0CAE2}" presName="Name0" presStyleCnt="0">
        <dgm:presLayoutVars>
          <dgm:dir/>
          <dgm:resizeHandles val="exact"/>
        </dgm:presLayoutVars>
      </dgm:prSet>
      <dgm:spPr/>
    </dgm:pt>
    <dgm:pt modelId="{593A0D0B-5AD8-6348-A882-498643968BFA}" type="pres">
      <dgm:prSet presAssocID="{ACCB71C1-0148-1642-A4AA-82259AC5F186}" presName="parTxOnly" presStyleLbl="node1" presStyleIdx="0" presStyleCnt="3">
        <dgm:presLayoutVars>
          <dgm:bulletEnabled val="1"/>
        </dgm:presLayoutVars>
      </dgm:prSet>
      <dgm:spPr/>
    </dgm:pt>
    <dgm:pt modelId="{3267E8A0-B0BB-F045-BD81-B5F1824AE203}" type="pres">
      <dgm:prSet presAssocID="{8EFA5D21-8BAF-FF45-B59D-0C1A4CB84BF1}" presName="parSpace" presStyleCnt="0"/>
      <dgm:spPr/>
    </dgm:pt>
    <dgm:pt modelId="{4A09424F-5CE1-B144-A766-7A1CA5231D32}" type="pres">
      <dgm:prSet presAssocID="{8F673640-7CD1-6649-970F-86EF37359B78}" presName="parTxOnly" presStyleLbl="node1" presStyleIdx="1" presStyleCnt="3">
        <dgm:presLayoutVars>
          <dgm:bulletEnabled val="1"/>
        </dgm:presLayoutVars>
      </dgm:prSet>
      <dgm:spPr/>
    </dgm:pt>
    <dgm:pt modelId="{DDECB0EF-ACE0-944E-94C9-EBED63CDBD7D}" type="pres">
      <dgm:prSet presAssocID="{83C32116-5BE8-6F46-9629-2FFE719A60AE}" presName="parSpace" presStyleCnt="0"/>
      <dgm:spPr/>
    </dgm:pt>
    <dgm:pt modelId="{529D4519-E051-E940-8BB2-33B83B50E97B}" type="pres">
      <dgm:prSet presAssocID="{BF53CA9F-068E-0043-9B02-6ADACF4B737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0B3FF426-891A-3746-AFAB-1FDC61CF79F2}" type="presOf" srcId="{BF53CA9F-068E-0043-9B02-6ADACF4B7373}" destId="{529D4519-E051-E940-8BB2-33B83B50E97B}" srcOrd="0" destOrd="0" presId="urn:microsoft.com/office/officeart/2005/8/layout/hChevron3"/>
    <dgm:cxn modelId="{436AA839-2F6A-2741-9612-9F53F12A6600}" type="presOf" srcId="{ACCB71C1-0148-1642-A4AA-82259AC5F186}" destId="{593A0D0B-5AD8-6348-A882-498643968BFA}" srcOrd="0" destOrd="0" presId="urn:microsoft.com/office/officeart/2005/8/layout/hChevron3"/>
    <dgm:cxn modelId="{E6AE5F61-AA51-A749-8DC8-91FA76E05188}" type="presOf" srcId="{535F4B1C-8A6B-BA44-BA5C-E0AF4AD0CAE2}" destId="{7B483C57-D872-5B48-9513-DE8AA5543E2B}" srcOrd="0" destOrd="0" presId="urn:microsoft.com/office/officeart/2005/8/layout/hChevron3"/>
    <dgm:cxn modelId="{58FD7E47-7891-2C4C-B6D3-B3438619792F}" srcId="{535F4B1C-8A6B-BA44-BA5C-E0AF4AD0CAE2}" destId="{8F673640-7CD1-6649-970F-86EF37359B78}" srcOrd="1" destOrd="0" parTransId="{AA380A43-2DE4-3D42-95A8-F5D910C2167A}" sibTransId="{83C32116-5BE8-6F46-9629-2FFE719A60AE}"/>
    <dgm:cxn modelId="{F3594283-C965-4F45-8B47-60DAFB40BFD1}" type="presOf" srcId="{8F673640-7CD1-6649-970F-86EF37359B78}" destId="{4A09424F-5CE1-B144-A766-7A1CA5231D32}" srcOrd="0" destOrd="0" presId="urn:microsoft.com/office/officeart/2005/8/layout/hChevron3"/>
    <dgm:cxn modelId="{24900088-8E9B-8F4B-B226-081F7E6C8884}" srcId="{535F4B1C-8A6B-BA44-BA5C-E0AF4AD0CAE2}" destId="{BF53CA9F-068E-0043-9B02-6ADACF4B7373}" srcOrd="2" destOrd="0" parTransId="{CDF119A9-078B-8A4E-A8A7-1E4E30B0A621}" sibTransId="{05CAD532-9BA7-4F48-AA44-8C2D6D2A0690}"/>
    <dgm:cxn modelId="{2ADE29CE-3B4A-3545-84F9-7B08681F85A8}" srcId="{535F4B1C-8A6B-BA44-BA5C-E0AF4AD0CAE2}" destId="{ACCB71C1-0148-1642-A4AA-82259AC5F186}" srcOrd="0" destOrd="0" parTransId="{FC995CCF-5B26-5F42-BE00-527431E6138C}" sibTransId="{8EFA5D21-8BAF-FF45-B59D-0C1A4CB84BF1}"/>
    <dgm:cxn modelId="{69285B19-74A2-1F47-B105-F99A8248F2E5}" type="presParOf" srcId="{7B483C57-D872-5B48-9513-DE8AA5543E2B}" destId="{593A0D0B-5AD8-6348-A882-498643968BFA}" srcOrd="0" destOrd="0" presId="urn:microsoft.com/office/officeart/2005/8/layout/hChevron3"/>
    <dgm:cxn modelId="{79BAF618-4F04-2946-A310-7C1F12156A13}" type="presParOf" srcId="{7B483C57-D872-5B48-9513-DE8AA5543E2B}" destId="{3267E8A0-B0BB-F045-BD81-B5F1824AE203}" srcOrd="1" destOrd="0" presId="urn:microsoft.com/office/officeart/2005/8/layout/hChevron3"/>
    <dgm:cxn modelId="{D8AACAFD-1D20-2C47-AB1F-D922537AFB65}" type="presParOf" srcId="{7B483C57-D872-5B48-9513-DE8AA5543E2B}" destId="{4A09424F-5CE1-B144-A766-7A1CA5231D32}" srcOrd="2" destOrd="0" presId="urn:microsoft.com/office/officeart/2005/8/layout/hChevron3"/>
    <dgm:cxn modelId="{C0FFD380-2703-844D-B754-D946953EA84A}" type="presParOf" srcId="{7B483C57-D872-5B48-9513-DE8AA5543E2B}" destId="{DDECB0EF-ACE0-944E-94C9-EBED63CDBD7D}" srcOrd="3" destOrd="0" presId="urn:microsoft.com/office/officeart/2005/8/layout/hChevron3"/>
    <dgm:cxn modelId="{F523A3FD-ACEB-874E-A82D-415739F2C190}" type="presParOf" srcId="{7B483C57-D872-5B48-9513-DE8AA5543E2B}" destId="{529D4519-E051-E940-8BB2-33B83B50E97B}" srcOrd="4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A0D0B-5AD8-6348-A882-498643968BFA}">
      <dsp:nvSpPr>
        <dsp:cNvPr id="0" name=""/>
        <dsp:cNvSpPr/>
      </dsp:nvSpPr>
      <dsp:spPr>
        <a:xfrm>
          <a:off x="4799" y="0"/>
          <a:ext cx="4196764" cy="537548"/>
        </a:xfrm>
        <a:prstGeom prst="homePlat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72009" rIns="36005" bIns="7200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Jan</a:t>
          </a:r>
        </a:p>
      </dsp:txBody>
      <dsp:txXfrm>
        <a:off x="4799" y="0"/>
        <a:ext cx="4062377" cy="537548"/>
      </dsp:txXfrm>
    </dsp:sp>
    <dsp:sp modelId="{4A09424F-5CE1-B144-A766-7A1CA5231D32}">
      <dsp:nvSpPr>
        <dsp:cNvPr id="0" name=""/>
        <dsp:cNvSpPr/>
      </dsp:nvSpPr>
      <dsp:spPr>
        <a:xfrm>
          <a:off x="3362210" y="0"/>
          <a:ext cx="4196764" cy="537548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72009" rIns="36005" bIns="7200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Feb</a:t>
          </a:r>
        </a:p>
      </dsp:txBody>
      <dsp:txXfrm>
        <a:off x="3630984" y="0"/>
        <a:ext cx="3659216" cy="537548"/>
      </dsp:txXfrm>
    </dsp:sp>
    <dsp:sp modelId="{529D4519-E051-E940-8BB2-33B83B50E97B}">
      <dsp:nvSpPr>
        <dsp:cNvPr id="0" name=""/>
        <dsp:cNvSpPr/>
      </dsp:nvSpPr>
      <dsp:spPr>
        <a:xfrm>
          <a:off x="6719622" y="0"/>
          <a:ext cx="4196764" cy="537548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72009" rIns="36005" bIns="7200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Mar</a:t>
          </a:r>
        </a:p>
      </dsp:txBody>
      <dsp:txXfrm>
        <a:off x="6988396" y="0"/>
        <a:ext cx="3659216" cy="537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62043-6555-4A2A-AF94-12FCC9B13D9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6CE02-34BC-4414-ABC3-6253C511D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2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4F51-C1AF-4A2B-8926-94201A4DD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EABB8-654A-4580-9E74-8608BCDE0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72256-EFDE-4F14-874D-A85C0DF7E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F5F1-DAB5-41C9-827F-C7249F83473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4465E-09F9-4D86-83E4-E3CF6D0C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89525-67BB-445D-A92B-78C5E8BC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E07E-5082-491D-9C72-F4A71964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6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2D164-8FB3-487B-81E7-E2A40953A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5FA02-C9C0-442C-98AA-69F35D34F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507E2-A2B7-4E81-9A8F-3428E587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F5F1-DAB5-41C9-827F-C7249F83473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A3D47-E43C-481A-8006-590A92AF1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92A76-62D4-4407-B260-0B3CC4767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E07E-5082-491D-9C72-F4A71964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3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23FD64-E931-44A7-B02C-A8E7DD39C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AE9C8-8834-45D3-BCCE-D65D82269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81C51-93A7-4605-884F-F74CB756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F5F1-DAB5-41C9-827F-C7249F83473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A55D6-4F0B-4269-B95E-6D785D16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04C62-0634-4C88-9549-52F136498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E07E-5082-491D-9C72-F4A71964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9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64536-5263-44ED-BB81-A71F592DE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80FB3-E194-435A-BEAF-8CDDF6567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9C958-AB06-4D63-ABFA-E267625E2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F5F1-DAB5-41C9-827F-C7249F83473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20CCD-07F2-40BB-958F-EC7D358F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38975-D321-47E2-81A0-5A90A7E3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E07E-5082-491D-9C72-F4A71964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2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3EBC6-6104-4A58-B4ED-959AA7570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C7212-669B-49A0-91BE-1B6126E24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E2679-7D37-4D62-882D-C9B0BD0A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F5F1-DAB5-41C9-827F-C7249F83473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B8875-CB07-4051-BB63-CB766686E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D173F-EB88-47B1-AF16-EDC13D01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E07E-5082-491D-9C72-F4A71964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4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64360-B32B-4020-8108-DCEC933AD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ACDD7-44F4-41FB-A749-B14DB9ACD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11416-F5C6-42FE-B0AA-7AC9722DF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18E94-0D88-4C07-8AE0-CEBE800C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F5F1-DAB5-41C9-827F-C7249F83473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B497C-FD19-494E-9500-CE09C3C4D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46E48-FB85-491B-BC19-57BE3DB08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E07E-5082-491D-9C72-F4A71964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8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C778-CD76-4E72-A250-3C300C4F7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F353C-56A6-431B-B8B1-831A31453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279E7-DCB4-425F-B3B4-AD8AB0E42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32BDB-02EB-4B72-B759-F89166FFCE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DDEAFF-16AB-4B69-8B0B-392876026A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94C44D-7DF4-48C8-8E8E-55A4AA12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F5F1-DAB5-41C9-827F-C7249F83473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29D0D8-C1FA-4600-B664-CE004D009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E4B26D-BC05-437A-9E97-C3E95CEDB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E07E-5082-491D-9C72-F4A71964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1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8972E-6110-4E33-B940-93990CE0B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97118-584E-4233-8868-A19B747DE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F5F1-DAB5-41C9-827F-C7249F83473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BAAA2-3A82-45B0-8B7F-F6006707E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1729E-815B-4569-9CB2-9BC0432C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E07E-5082-491D-9C72-F4A71964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99E245-8774-4DA2-AA08-30EB7738E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F5F1-DAB5-41C9-827F-C7249F83473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2EAF8-F424-49EF-A3B8-CB99254D0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AE847-D74F-4E5E-BDE5-4E88D371B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E07E-5082-491D-9C72-F4A71964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0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15007-D194-4059-96C1-572FEAC9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9FAAE-C6D5-4662-8565-2F30D46FB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B2100-7EEF-4E9B-9913-EA0855800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C61E1-6AE1-440D-8096-622523EF8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F5F1-DAB5-41C9-827F-C7249F83473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E6BFD-6093-4E04-AFF9-C88E8872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B573E-872C-4B5C-9225-DDFDDCD5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E07E-5082-491D-9C72-F4A71964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8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9F78-0A04-4F46-A3D4-482E2F6E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EAC087-C22B-48F7-B70E-F6AA621BF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42B55-4DFD-45C5-9A6D-80A281D1A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DF3DE-E4A5-475B-B55A-25E087E6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F5F1-DAB5-41C9-827F-C7249F83473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B3221-FF5F-424E-84D1-94099910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113D2-EF2D-4BD1-8677-C1D11B18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E07E-5082-491D-9C72-F4A71964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0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EA99DF-373F-4ADF-9FA5-FD4FF805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AD950-772C-4B99-919E-73F0C0CAB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5DDC9-1D8F-4B9A-B9FF-FA9207E70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3F5F1-DAB5-41C9-827F-C7249F83473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1FBC6-2272-4810-BA46-9C9D120BC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7B6A4-2447-48C0-881B-6AF7793F4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E07E-5082-491D-9C72-F4A71964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DC79D-5543-2040-9B3E-3D421CF562D6}"/>
              </a:ext>
            </a:extLst>
          </p:cNvPr>
          <p:cNvSpPr/>
          <p:nvPr/>
        </p:nvSpPr>
        <p:spPr bwMode="auto">
          <a:xfrm>
            <a:off x="0" y="11576"/>
            <a:ext cx="12192000" cy="6858000"/>
          </a:xfrm>
          <a:prstGeom prst="rect">
            <a:avLst/>
          </a:prstGeom>
          <a:solidFill>
            <a:srgbClr val="E4E9E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56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85FEE11-98C0-4565-BA5C-5735685047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82" t="9902" b="2794"/>
          <a:stretch/>
        </p:blipFill>
        <p:spPr>
          <a:xfrm>
            <a:off x="1" y="258399"/>
            <a:ext cx="8827008" cy="6602652"/>
          </a:xfrm>
          <a:prstGeom prst="rect">
            <a:avLst/>
          </a:prstGeom>
          <a:solidFill>
            <a:srgbClr val="007D84"/>
          </a:solidFill>
        </p:spPr>
      </p:pic>
      <p:pic>
        <p:nvPicPr>
          <p:cNvPr id="1028" name="Picture 4" descr="https://dl.boxcloud.com/api/2.0/internal_files/455186610952/versions/481686375352/representations/png_paged_2048x2048/content/1.png?access_token=1!6E-nkTkC1_8RCT8YbZetj6C_DPbJvC8ZY4VmQhuVWqWKbf26u0GmQCBViq9XkL8bk-uhTIz0I5mY1PakqdnE2_RlKT6eNlhuAhA6asNq8TOwSHy__UWV4gS-xLEY1zTLQrG6pV75QP9ADwkRaNqtzp8QbQtBrVjHnuaS1-tx0gb6dUQVmMMUCCNnVkdF7C1FiZPCGEAvobPMeriwVyE6GVcM_ePqvugCk_EM-VNsipM2AviNUsaZMx9GnR3jF9kzCx0hHhcOHak-HZypg_tcCOOcykDZHwhG_R5FfpP-HAqPlNffBxwbDLbEeOKkUCwxLb5uTAD-y11iy8bUJ8xEFRS8v3jI8ddi_EiUJOY3ZMWKGfh5FEIyrd3wNG2SLrLAjw8yWs0aTuc6AwaTCLEwK_HfLTYPhcpQBZPlrxTP_gpE1sux_XOgxhh1JZixCiiaclSAZzVdas5tbbGXInRp90ai2mpp0NoCg7zecQXSf88dh_wBCCDOHOdYjklyazUDtp71EXkGmTc2srzEAkTDffF4a4MQ8Y70BhYFInm3bSAJdMUi5eFtaOZ3Wjo5N8OiXQTwN6LpMh708jJqkLhu5umMZmKMmb90nspWL6n1fXlJtw7AVeGPTR4haHwTYGZlmR59xw..&amp;shared_link=https%3A%2F%2Farizona.app.box.com%2Fs%2F0eksmr50yz5fprsfloxk7a83uy9z7uyi&amp;box_client_name=box-content-preview&amp;box_client_version=2.19.1">
            <a:extLst>
              <a:ext uri="{FF2B5EF4-FFF2-40B4-BE49-F238E27FC236}">
                <a16:creationId xmlns:a16="http://schemas.microsoft.com/office/drawing/2014/main" id="{40A17F25-BB0F-45AF-A931-CE221618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749" y="1619336"/>
            <a:ext cx="7712188" cy="15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903C95F-8367-EA49-8823-CFA7D11C9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0591" y="3440576"/>
            <a:ext cx="5066492" cy="871365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Monthly SME Network Meeting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April 3</a:t>
            </a:r>
            <a:r>
              <a:rPr lang="en-US" sz="2800" baseline="30000" dirty="0">
                <a:solidFill>
                  <a:schemeClr val="accent1">
                    <a:lumMod val="50000"/>
                  </a:schemeClr>
                </a:solidFill>
              </a:rPr>
              <a:t>rd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37135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A12194EC-D21C-4BCF-B6AE-05F1C4D9A2BD}"/>
              </a:ext>
            </a:extLst>
          </p:cNvPr>
          <p:cNvSpPr txBox="1">
            <a:spLocks/>
          </p:cNvSpPr>
          <p:nvPr/>
        </p:nvSpPr>
        <p:spPr bwMode="auto">
          <a:xfrm>
            <a:off x="300947" y="-235889"/>
            <a:ext cx="11590105" cy="14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C234B"/>
                </a:solidFill>
                <a:effectLst/>
                <a:uLnTx/>
                <a:uFillTx/>
                <a:latin typeface="Verdana"/>
                <a:sym typeface="Calibri" charset="0"/>
              </a:rPr>
              <a:t>Trellis Advise </a:t>
            </a:r>
            <a:r>
              <a:rPr lang="en-US" sz="3200" kern="0" dirty="0"/>
              <a:t>Reports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C234B"/>
              </a:solidFill>
              <a:effectLst/>
              <a:uLnTx/>
              <a:uFillTx/>
              <a:latin typeface="Verdana"/>
              <a:sym typeface="Calibri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DAC5151E-C388-44B1-A9F3-7CFF93255C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266" t="52475" r="14462" b="10380"/>
          <a:stretch/>
        </p:blipFill>
        <p:spPr>
          <a:xfrm>
            <a:off x="10526163" y="5844772"/>
            <a:ext cx="1665837" cy="9951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4EE782-E553-42DC-8DC1-328390E27AA6}"/>
              </a:ext>
            </a:extLst>
          </p:cNvPr>
          <p:cNvSpPr/>
          <p:nvPr/>
        </p:nvSpPr>
        <p:spPr>
          <a:xfrm>
            <a:off x="643860" y="1294121"/>
            <a:ext cx="79616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C234B"/>
                </a:solidFill>
                <a:latin typeface="Arial" panose="020B0604020202020204" pitchFamily="34" charset="0"/>
              </a:rPr>
              <a:t>Appointments by Meeting Type (All Time)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endParaRPr lang="en-US" sz="2400" dirty="0"/>
          </a:p>
          <a:p>
            <a:br>
              <a:rPr lang="en-US" dirty="0"/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7D073C-7C8C-4FAE-9DFA-7F9221748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46945"/>
            <a:ext cx="12192000" cy="37978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322C70-6A8D-4AFE-BAAB-438F6ACBF7B2}"/>
              </a:ext>
            </a:extLst>
          </p:cNvPr>
          <p:cNvSpPr/>
          <p:nvPr/>
        </p:nvSpPr>
        <p:spPr>
          <a:xfrm>
            <a:off x="300947" y="4832059"/>
            <a:ext cx="3516044" cy="947956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38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7AF8E-4CF3-49B8-A2A1-34F4CD42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C23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Where To Interact With Trellis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CE1E53-9092-404B-B5DF-0E1699BF9E4E}"/>
              </a:ext>
            </a:extLst>
          </p:cNvPr>
          <p:cNvSpPr/>
          <p:nvPr/>
        </p:nvSpPr>
        <p:spPr>
          <a:xfrm>
            <a:off x="2119229" y="2466239"/>
            <a:ext cx="1621410" cy="791851"/>
          </a:xfrm>
          <a:prstGeom prst="roundRect">
            <a:avLst/>
          </a:prstGeom>
          <a:solidFill>
            <a:srgbClr val="248F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Bugs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918915-C582-4EF8-995C-81B4B02C0449}"/>
              </a:ext>
            </a:extLst>
          </p:cNvPr>
          <p:cNvSpPr/>
          <p:nvPr/>
        </p:nvSpPr>
        <p:spPr>
          <a:xfrm>
            <a:off x="5094955" y="2468736"/>
            <a:ext cx="1714107" cy="791851"/>
          </a:xfrm>
          <a:prstGeom prst="roundRect">
            <a:avLst/>
          </a:prstGeom>
          <a:solidFill>
            <a:srgbClr val="248F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Enhancements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057101-A2BB-484E-A827-955100AC9D0B}"/>
              </a:ext>
            </a:extLst>
          </p:cNvPr>
          <p:cNvSpPr/>
          <p:nvPr/>
        </p:nvSpPr>
        <p:spPr>
          <a:xfrm>
            <a:off x="8163378" y="2466233"/>
            <a:ext cx="1714107" cy="791851"/>
          </a:xfrm>
          <a:prstGeom prst="roundRect">
            <a:avLst/>
          </a:prstGeom>
          <a:solidFill>
            <a:srgbClr val="248F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In-App Help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3D933-BEE3-47AA-A6DF-C8B8B869A708}"/>
              </a:ext>
            </a:extLst>
          </p:cNvPr>
          <p:cNvSpPr txBox="1"/>
          <p:nvPr/>
        </p:nvSpPr>
        <p:spPr>
          <a:xfrm>
            <a:off x="1596813" y="3532798"/>
            <a:ext cx="284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24/7 assigns tickets to Trellis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0F76F-7713-4EED-A8B3-5B23ECB95DBE}"/>
              </a:ext>
            </a:extLst>
          </p:cNvPr>
          <p:cNvSpPr txBox="1"/>
          <p:nvPr/>
        </p:nvSpPr>
        <p:spPr>
          <a:xfrm>
            <a:off x="5585210" y="4361527"/>
            <a:ext cx="733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IDEAS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9B26D2-8846-4E0F-8410-DA43CB447104}"/>
              </a:ext>
            </a:extLst>
          </p:cNvPr>
          <p:cNvSpPr txBox="1"/>
          <p:nvPr/>
        </p:nvSpPr>
        <p:spPr>
          <a:xfrm>
            <a:off x="5193854" y="3532804"/>
            <a:ext cx="1516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Advise listserv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EB115D-929F-4D62-80B0-FFC94CB197AF}"/>
              </a:ext>
            </a:extLst>
          </p:cNvPr>
          <p:cNvSpPr txBox="1"/>
          <p:nvPr/>
        </p:nvSpPr>
        <p:spPr>
          <a:xfrm>
            <a:off x="8163381" y="3532804"/>
            <a:ext cx="1667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Knowledge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Chatter:  Advise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16CE5C-42D9-4B6C-9B2C-F31FD8DA03C7}"/>
              </a:ext>
            </a:extLst>
          </p:cNvPr>
          <p:cNvCxnSpPr>
            <a:stCxn id="8" idx="2"/>
            <a:endCxn id="7" idx="0"/>
          </p:cNvCxnSpPr>
          <p:nvPr/>
        </p:nvCxnSpPr>
        <p:spPr>
          <a:xfrm flipH="1">
            <a:off x="5952010" y="3902136"/>
            <a:ext cx="1" cy="459391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29C3DB73-6164-44DF-BD45-2DFE356BEF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266" t="52475" r="14462" b="10380"/>
          <a:stretch/>
        </p:blipFill>
        <p:spPr>
          <a:xfrm>
            <a:off x="10526163" y="5862883"/>
            <a:ext cx="1665837" cy="99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07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DD912-B066-4A25-860C-773934C9C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1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Trellis Support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3675DF-D392-4E6F-8C43-75BF6EC3BAFB}"/>
              </a:ext>
            </a:extLst>
          </p:cNvPr>
          <p:cNvSpPr txBox="1"/>
          <p:nvPr/>
        </p:nvSpPr>
        <p:spPr>
          <a:xfrm>
            <a:off x="931178" y="2122415"/>
            <a:ext cx="164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48F95"/>
                </a:solidFill>
              </a:rPr>
              <a:t>Getting Started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A0470-4747-472A-A231-CB8B81838097}"/>
              </a:ext>
            </a:extLst>
          </p:cNvPr>
          <p:cNvSpPr txBox="1"/>
          <p:nvPr/>
        </p:nvSpPr>
        <p:spPr>
          <a:xfrm>
            <a:off x="931178" y="2964482"/>
            <a:ext cx="120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48F95"/>
                </a:solidFill>
              </a:rPr>
              <a:t>New Users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7F6D9-AE4B-4313-8CD6-E92B3527A148}"/>
              </a:ext>
            </a:extLst>
          </p:cNvPr>
          <p:cNvSpPr txBox="1"/>
          <p:nvPr/>
        </p:nvSpPr>
        <p:spPr>
          <a:xfrm>
            <a:off x="931178" y="5614332"/>
            <a:ext cx="137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48F95"/>
                </a:solidFill>
              </a:rPr>
              <a:t>Power Users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332E54-9F45-481A-866E-FDE90CE5F1AE}"/>
              </a:ext>
            </a:extLst>
          </p:cNvPr>
          <p:cNvSpPr txBox="1"/>
          <p:nvPr/>
        </p:nvSpPr>
        <p:spPr>
          <a:xfrm>
            <a:off x="931178" y="4064034"/>
            <a:ext cx="2057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48F95"/>
                </a:solidFill>
              </a:rPr>
              <a:t>Improving Practices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901D0C-EEA1-4A5A-B59F-554EC68223FA}"/>
              </a:ext>
            </a:extLst>
          </p:cNvPr>
          <p:cNvSpPr txBox="1"/>
          <p:nvPr/>
        </p:nvSpPr>
        <p:spPr>
          <a:xfrm>
            <a:off x="3330429" y="2122415"/>
            <a:ext cx="20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UAccess Learning courses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D2L videos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8F7F93-5915-49F5-A4E1-230ED46288DB}"/>
              </a:ext>
            </a:extLst>
          </p:cNvPr>
          <p:cNvSpPr txBox="1"/>
          <p:nvPr/>
        </p:nvSpPr>
        <p:spPr>
          <a:xfrm>
            <a:off x="4489508" y="2964482"/>
            <a:ext cx="14721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D2L videos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Knowledge 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Chatter:  Advising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Open Labs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E87DA8-4BDB-46EC-8323-B9D511B98BC3}"/>
              </a:ext>
            </a:extLst>
          </p:cNvPr>
          <p:cNvSpPr txBox="1"/>
          <p:nvPr/>
        </p:nvSpPr>
        <p:spPr>
          <a:xfrm>
            <a:off x="6663655" y="4064034"/>
            <a:ext cx="187577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In-app announcements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Monthly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Zoomies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1"/>
                </a:solidFill>
              </a:rPr>
              <a:t>Knowledge 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Chatter:  Advising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Trellis Dashboards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51153-6A0A-47FA-8051-F60A3B9D294F}"/>
              </a:ext>
            </a:extLst>
          </p:cNvPr>
          <p:cNvSpPr txBox="1"/>
          <p:nvPr/>
        </p:nvSpPr>
        <p:spPr>
          <a:xfrm>
            <a:off x="8852000" y="5614332"/>
            <a:ext cx="23693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Chatter moderation:  Advising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Author knowledge articles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Lead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Zoomies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Birds of a Feather network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82A829-599A-4A21-9E0A-ACD6AF2DE0AF}"/>
              </a:ext>
            </a:extLst>
          </p:cNvPr>
          <p:cNvSpPr txBox="1"/>
          <p:nvPr/>
        </p:nvSpPr>
        <p:spPr>
          <a:xfrm>
            <a:off x="3330429" y="1237336"/>
            <a:ext cx="19060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trellis.arizona.edu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Monthly newsletter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ARC newsletter content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F1A28C-9471-4EA2-934F-F25F75D08247}"/>
              </a:ext>
            </a:extLst>
          </p:cNvPr>
          <p:cNvSpPr txBox="1"/>
          <p:nvPr/>
        </p:nvSpPr>
        <p:spPr>
          <a:xfrm>
            <a:off x="931178" y="1242874"/>
            <a:ext cx="933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48F95"/>
                </a:solidFill>
              </a:rPr>
              <a:t>General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720417-C40E-41F7-AB63-67801FE73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160" y="1339159"/>
            <a:ext cx="1808060" cy="166098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25A9CEE-2F09-4F12-8EB7-CB84A8D93893}"/>
              </a:ext>
            </a:extLst>
          </p:cNvPr>
          <p:cNvGrpSpPr/>
          <p:nvPr/>
        </p:nvGrpSpPr>
        <p:grpSpPr>
          <a:xfrm>
            <a:off x="7489148" y="1736089"/>
            <a:ext cx="3460553" cy="1325563"/>
            <a:chOff x="4856013" y="2691892"/>
            <a:chExt cx="4573076" cy="163707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7656F44-115A-4195-959B-DF34D29BEF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6860"/>
            <a:stretch/>
          </p:blipFill>
          <p:spPr>
            <a:xfrm>
              <a:off x="4856013" y="2691892"/>
              <a:ext cx="2598867" cy="97429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714ADFD-395D-4B2F-9558-33706C85B3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93" r="36512"/>
            <a:stretch/>
          </p:blipFill>
          <p:spPr>
            <a:xfrm>
              <a:off x="7226539" y="3003407"/>
              <a:ext cx="2202550" cy="1325563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9417BA3-9A70-4662-BA49-96618CEACD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718" t="13003"/>
          <a:stretch/>
        </p:blipFill>
        <p:spPr>
          <a:xfrm>
            <a:off x="8041433" y="2747012"/>
            <a:ext cx="2734810" cy="128706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8A7DFA-F311-415E-8CE0-76D04E99C896}"/>
              </a:ext>
            </a:extLst>
          </p:cNvPr>
          <p:cNvCxnSpPr>
            <a:cxnSpLocks/>
          </p:cNvCxnSpPr>
          <p:nvPr/>
        </p:nvCxnSpPr>
        <p:spPr>
          <a:xfrm flipV="1">
            <a:off x="5387093" y="2169651"/>
            <a:ext cx="913811" cy="956780"/>
          </a:xfrm>
          <a:prstGeom prst="line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6791D82-8353-4971-9C63-B81095625726}"/>
              </a:ext>
            </a:extLst>
          </p:cNvPr>
          <p:cNvCxnSpPr>
            <a:cxnSpLocks/>
          </p:cNvCxnSpPr>
          <p:nvPr/>
        </p:nvCxnSpPr>
        <p:spPr>
          <a:xfrm flipV="1">
            <a:off x="5436056" y="2216885"/>
            <a:ext cx="2296478" cy="1070543"/>
          </a:xfrm>
          <a:prstGeom prst="line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15B7CB4-AF7D-4C9D-83BF-79248A4184BE}"/>
              </a:ext>
            </a:extLst>
          </p:cNvPr>
          <p:cNvCxnSpPr>
            <a:cxnSpLocks/>
          </p:cNvCxnSpPr>
          <p:nvPr/>
        </p:nvCxnSpPr>
        <p:spPr>
          <a:xfrm flipV="1">
            <a:off x="5911353" y="3005786"/>
            <a:ext cx="2215610" cy="564788"/>
          </a:xfrm>
          <a:prstGeom prst="line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270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A12194EC-D21C-4BCF-B6AE-05F1C4D9A2BD}"/>
              </a:ext>
            </a:extLst>
          </p:cNvPr>
          <p:cNvSpPr txBox="1">
            <a:spLocks/>
          </p:cNvSpPr>
          <p:nvPr/>
        </p:nvSpPr>
        <p:spPr bwMode="auto">
          <a:xfrm>
            <a:off x="300947" y="18111"/>
            <a:ext cx="11590105" cy="14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C234B"/>
                </a:solidFill>
                <a:effectLst/>
                <a:uLnTx/>
                <a:uFillTx/>
                <a:latin typeface="Verdana"/>
                <a:sym typeface="Calibri" charset="0"/>
              </a:rPr>
              <a:t>Monthly SME Network Meeting Agenda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DAC5151E-C388-44B1-A9F3-7CFF93255C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266" t="52475" r="14462" b="10380"/>
          <a:stretch/>
        </p:blipFill>
        <p:spPr>
          <a:xfrm>
            <a:off x="10526163" y="5844772"/>
            <a:ext cx="1665837" cy="995117"/>
          </a:xfrm>
          <a:prstGeom prst="rect">
            <a:avLst/>
          </a:prstGeom>
        </p:spPr>
      </p:pic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D8A84A42-919E-2242-9850-03181C7FFBAE}"/>
              </a:ext>
            </a:extLst>
          </p:cNvPr>
          <p:cNvSpPr txBox="1">
            <a:spLocks/>
          </p:cNvSpPr>
          <p:nvPr/>
        </p:nvSpPr>
        <p:spPr>
          <a:xfrm>
            <a:off x="675389" y="1313725"/>
            <a:ext cx="5575852" cy="4964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248F95"/>
                </a:solidFill>
              </a:rPr>
              <a:t>Updates</a:t>
            </a:r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7C495CC5-97B0-CC4C-AD07-4262306A2ACE}"/>
              </a:ext>
            </a:extLst>
          </p:cNvPr>
          <p:cNvSpPr txBox="1">
            <a:spLocks/>
          </p:cNvSpPr>
          <p:nvPr/>
        </p:nvSpPr>
        <p:spPr>
          <a:xfrm>
            <a:off x="675389" y="1810139"/>
            <a:ext cx="10008162" cy="2099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sz="1300" dirty="0"/>
          </a:p>
          <a:p>
            <a:pPr lvl="1"/>
            <a:r>
              <a:rPr lang="en-US" sz="1800" dirty="0"/>
              <a:t>Recent enhancements, bug fixes, and new features</a:t>
            </a:r>
          </a:p>
          <a:p>
            <a:pPr lvl="1"/>
            <a:r>
              <a:rPr lang="en-US" sz="1800" dirty="0"/>
              <a:t>In progress and planned work</a:t>
            </a:r>
          </a:p>
          <a:p>
            <a:pPr lvl="1"/>
            <a:r>
              <a:rPr lang="en-US" sz="1800" dirty="0"/>
              <a:t>Reporting</a:t>
            </a:r>
          </a:p>
          <a:p>
            <a:pPr lvl="1"/>
            <a:r>
              <a:rPr lang="en-US" sz="1800" dirty="0"/>
              <a:t>Training &amp; Support</a:t>
            </a:r>
            <a:endParaRPr lang="en-US" sz="1700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FFD3537-4D4C-4309-85A8-CDF857D0F397}"/>
              </a:ext>
            </a:extLst>
          </p:cNvPr>
          <p:cNvSpPr txBox="1">
            <a:spLocks/>
          </p:cNvSpPr>
          <p:nvPr/>
        </p:nvSpPr>
        <p:spPr>
          <a:xfrm>
            <a:off x="675389" y="3569914"/>
            <a:ext cx="5575852" cy="4964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248F95"/>
                </a:solidFill>
              </a:rPr>
              <a:t>Q&amp;A</a:t>
            </a:r>
          </a:p>
        </p:txBody>
      </p:sp>
      <p:sp>
        <p:nvSpPr>
          <p:cNvPr id="7" name="Content Placeholder 14">
            <a:extLst>
              <a:ext uri="{FF2B5EF4-FFF2-40B4-BE49-F238E27FC236}">
                <a16:creationId xmlns:a16="http://schemas.microsoft.com/office/drawing/2014/main" id="{7D309AA3-1911-409D-986F-3E7EB6271525}"/>
              </a:ext>
            </a:extLst>
          </p:cNvPr>
          <p:cNvSpPr txBox="1">
            <a:spLocks/>
          </p:cNvSpPr>
          <p:nvPr/>
        </p:nvSpPr>
        <p:spPr>
          <a:xfrm>
            <a:off x="675389" y="4066328"/>
            <a:ext cx="10008162" cy="2099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sz="1300" dirty="0"/>
          </a:p>
          <a:p>
            <a:pPr lvl="1"/>
            <a:endParaRPr lang="en-US" sz="1700" dirty="0"/>
          </a:p>
          <a:p>
            <a:endParaRPr lang="en-US" sz="2100" dirty="0"/>
          </a:p>
          <a:p>
            <a:pPr lvl="2"/>
            <a:endParaRPr lang="en-US" sz="1300" dirty="0"/>
          </a:p>
          <a:p>
            <a:pPr lvl="1"/>
            <a:endParaRPr lang="en-US" sz="1700" dirty="0"/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9997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A12194EC-D21C-4BCF-B6AE-05F1C4D9A2BD}"/>
              </a:ext>
            </a:extLst>
          </p:cNvPr>
          <p:cNvSpPr txBox="1">
            <a:spLocks/>
          </p:cNvSpPr>
          <p:nvPr/>
        </p:nvSpPr>
        <p:spPr bwMode="auto">
          <a:xfrm>
            <a:off x="300947" y="18111"/>
            <a:ext cx="11590105" cy="14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C234B"/>
                </a:solidFill>
                <a:effectLst/>
                <a:uLnTx/>
                <a:uFillTx/>
                <a:latin typeface="Verdana"/>
                <a:sym typeface="Calibri" charset="0"/>
              </a:rPr>
              <a:t>Trellis Service – Delivered Feature Highlights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DAC5151E-C388-44B1-A9F3-7CFF93255C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266" t="52475" r="14462" b="10380"/>
          <a:stretch/>
        </p:blipFill>
        <p:spPr>
          <a:xfrm>
            <a:off x="10526163" y="5844772"/>
            <a:ext cx="1665837" cy="9951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DE04DA-62DE-4846-8951-43ACFA9F7D00}"/>
              </a:ext>
            </a:extLst>
          </p:cNvPr>
          <p:cNvSpPr txBox="1"/>
          <p:nvPr/>
        </p:nvSpPr>
        <p:spPr>
          <a:xfrm>
            <a:off x="765468" y="1156227"/>
            <a:ext cx="9829081" cy="815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1D0FEDD-D1B5-45CB-8375-13388DB174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1470564"/>
              </p:ext>
            </p:extLst>
          </p:nvPr>
        </p:nvGraphicFramePr>
        <p:xfrm>
          <a:off x="534264" y="1169314"/>
          <a:ext cx="10921186" cy="537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7AAD5034-AFDD-4096-B299-5BFD64F6E1E7}"/>
              </a:ext>
            </a:extLst>
          </p:cNvPr>
          <p:cNvSpPr/>
          <p:nvPr/>
        </p:nvSpPr>
        <p:spPr>
          <a:xfrm>
            <a:off x="765468" y="2342528"/>
            <a:ext cx="28508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Calendar Announcement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Show Taken Appointments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Appt Reminders to Students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Accessibility Updates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Origin &amp; Interaction Date on Case Detail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Creating Queues for advising groups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See all Case Details in one view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Major/Minor in Advisor Search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Provisioning users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Various small updates and bug fixes</a:t>
            </a:r>
          </a:p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C12275-93CD-4DEC-B038-DF44CA77F8E8}"/>
              </a:ext>
            </a:extLst>
          </p:cNvPr>
          <p:cNvCxnSpPr>
            <a:cxnSpLocks/>
          </p:cNvCxnSpPr>
          <p:nvPr/>
        </p:nvCxnSpPr>
        <p:spPr>
          <a:xfrm>
            <a:off x="2269602" y="1854578"/>
            <a:ext cx="0" cy="216683"/>
          </a:xfrm>
          <a:prstGeom prst="line">
            <a:avLst/>
          </a:prstGeom>
          <a:ln>
            <a:solidFill>
              <a:srgbClr val="6F868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DC2D6FD-4B2E-4F3D-B7ED-A90E7FDAE4B5}"/>
              </a:ext>
            </a:extLst>
          </p:cNvPr>
          <p:cNvSpPr/>
          <p:nvPr/>
        </p:nvSpPr>
        <p:spPr>
          <a:xfrm>
            <a:off x="4135266" y="2269959"/>
            <a:ext cx="315974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CatCard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swipe for Queue Check-in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Creating Queues for advising groups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Added more details on calendar popover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Refined email notifications for Outlook to reduce number of emails received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SID linked to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Uaccess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Student Center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Time zone selector for students on calendar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Launch IDEAS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Provisioning users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Various updates &amp; fixes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55168E-8A45-462C-BC67-6763BF210E7A}"/>
              </a:ext>
            </a:extLst>
          </p:cNvPr>
          <p:cNvCxnSpPr>
            <a:cxnSpLocks/>
          </p:cNvCxnSpPr>
          <p:nvPr/>
        </p:nvCxnSpPr>
        <p:spPr>
          <a:xfrm>
            <a:off x="5780801" y="1834719"/>
            <a:ext cx="0" cy="216683"/>
          </a:xfrm>
          <a:prstGeom prst="line">
            <a:avLst/>
          </a:prstGeom>
          <a:ln>
            <a:solidFill>
              <a:srgbClr val="6F868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8F231F4-E12A-4805-9B27-668D96022172}"/>
              </a:ext>
            </a:extLst>
          </p:cNvPr>
          <p:cNvSpPr/>
          <p:nvPr/>
        </p:nvSpPr>
        <p:spPr>
          <a:xfrm>
            <a:off x="7714107" y="2120676"/>
            <a:ext cx="363969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Onboarding Study Abroad/ISS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Create busy blocks on advising calendar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Updated Case Detail workflow to retain data entered from step to step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No Show email notification to students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Student unable to cancel appointment within one hour of appt start time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COVID-19 Support banner in Trellis Advise student community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Post-advising appointment survey to students (deferring sending to students)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Resolved issue with some students not receiving appointment reminders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Remove appointment blocks from student view with Busy blocks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Scaling “Advise” to other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E21C7B-2A18-45EE-83A8-7ADEF0CC54C6}"/>
              </a:ext>
            </a:extLst>
          </p:cNvPr>
          <p:cNvCxnSpPr>
            <a:cxnSpLocks/>
          </p:cNvCxnSpPr>
          <p:nvPr/>
        </p:nvCxnSpPr>
        <p:spPr>
          <a:xfrm>
            <a:off x="9277332" y="1812320"/>
            <a:ext cx="0" cy="216683"/>
          </a:xfrm>
          <a:prstGeom prst="line">
            <a:avLst/>
          </a:prstGeom>
          <a:ln>
            <a:solidFill>
              <a:srgbClr val="6F868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AD40E5A-AAD4-4A44-A2BD-5F2AB32B241D}"/>
              </a:ext>
            </a:extLst>
          </p:cNvPr>
          <p:cNvSpPr txBox="1"/>
          <p:nvPr/>
        </p:nvSpPr>
        <p:spPr>
          <a:xfrm>
            <a:off x="534264" y="1787207"/>
            <a:ext cx="10819537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Outlook Integration Development (Ongoing)</a:t>
            </a:r>
          </a:p>
        </p:txBody>
      </p:sp>
    </p:spTree>
    <p:extLst>
      <p:ext uri="{BB962C8B-B14F-4D97-AF65-F5344CB8AC3E}">
        <p14:creationId xmlns:p14="http://schemas.microsoft.com/office/powerpoint/2010/main" val="3482963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A12194EC-D21C-4BCF-B6AE-05F1C4D9A2BD}"/>
              </a:ext>
            </a:extLst>
          </p:cNvPr>
          <p:cNvSpPr txBox="1">
            <a:spLocks/>
          </p:cNvSpPr>
          <p:nvPr/>
        </p:nvSpPr>
        <p:spPr bwMode="auto">
          <a:xfrm>
            <a:off x="300947" y="18111"/>
            <a:ext cx="11590105" cy="14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C234B"/>
                </a:solidFill>
                <a:effectLst/>
                <a:uLnTx/>
                <a:uFillTx/>
                <a:latin typeface="Verdana"/>
                <a:sym typeface="Calibri" charset="0"/>
              </a:rPr>
              <a:t>Trellis Advise – In Progress/Planned Work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DAC5151E-C388-44B1-A9F3-7CFF93255C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266" t="52475" r="14462" b="10380"/>
          <a:stretch/>
        </p:blipFill>
        <p:spPr>
          <a:xfrm>
            <a:off x="10526163" y="5844772"/>
            <a:ext cx="1665837" cy="995117"/>
          </a:xfrm>
          <a:prstGeom prst="rect">
            <a:avLst/>
          </a:prstGeom>
        </p:spPr>
      </p:pic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D8A84A42-919E-2242-9850-03181C7FFBAE}"/>
              </a:ext>
            </a:extLst>
          </p:cNvPr>
          <p:cNvSpPr txBox="1">
            <a:spLocks/>
          </p:cNvSpPr>
          <p:nvPr/>
        </p:nvSpPr>
        <p:spPr>
          <a:xfrm>
            <a:off x="675389" y="1583054"/>
            <a:ext cx="5575852" cy="4964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248F95"/>
                </a:solidFill>
              </a:rPr>
              <a:t>Now</a:t>
            </a:r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7C495CC5-97B0-CC4C-AD07-4262306A2ACE}"/>
              </a:ext>
            </a:extLst>
          </p:cNvPr>
          <p:cNvSpPr txBox="1">
            <a:spLocks/>
          </p:cNvSpPr>
          <p:nvPr/>
        </p:nvSpPr>
        <p:spPr>
          <a:xfrm>
            <a:off x="675389" y="1810139"/>
            <a:ext cx="10008162" cy="2099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sz="1300" dirty="0"/>
          </a:p>
          <a:p>
            <a:pPr lvl="1"/>
            <a:r>
              <a:rPr lang="en-US" sz="1800" dirty="0"/>
              <a:t>Outlook calendar auto-sync</a:t>
            </a:r>
          </a:p>
          <a:p>
            <a:pPr lvl="1"/>
            <a:r>
              <a:rPr lang="en-US" sz="1800" dirty="0"/>
              <a:t>Expanding student experience to include other service organizations (Faculty, Dean of Students, Registrar, OSFA, 24/7)</a:t>
            </a:r>
          </a:p>
          <a:p>
            <a:pPr lvl="2"/>
            <a:r>
              <a:rPr lang="en-US" sz="1400" dirty="0"/>
              <a:t>Ex: Cases for Welfare Checks from DoS</a:t>
            </a:r>
          </a:p>
          <a:p>
            <a:pPr lvl="1"/>
            <a:r>
              <a:rPr lang="en-US" sz="1800" dirty="0"/>
              <a:t>Private appointments (for Campus Health, DRC, etc.)</a:t>
            </a:r>
          </a:p>
          <a:p>
            <a:pPr lvl="1"/>
            <a:r>
              <a:rPr lang="en-US" sz="1800" dirty="0"/>
              <a:t>Ability to restrict view of Case Details to specific groups </a:t>
            </a:r>
          </a:p>
          <a:p>
            <a:pPr marL="457200" lvl="1" indent="0">
              <a:buNone/>
            </a:pPr>
            <a:endParaRPr lang="en-US" sz="1700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FFD3537-4D4C-4309-85A8-CDF857D0F397}"/>
              </a:ext>
            </a:extLst>
          </p:cNvPr>
          <p:cNvSpPr txBox="1">
            <a:spLocks/>
          </p:cNvSpPr>
          <p:nvPr/>
        </p:nvSpPr>
        <p:spPr>
          <a:xfrm>
            <a:off x="675389" y="3909527"/>
            <a:ext cx="5575852" cy="4964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248F95"/>
                </a:solidFill>
              </a:rPr>
              <a:t>Next</a:t>
            </a:r>
          </a:p>
        </p:txBody>
      </p:sp>
      <p:sp>
        <p:nvSpPr>
          <p:cNvPr id="7" name="Content Placeholder 14">
            <a:extLst>
              <a:ext uri="{FF2B5EF4-FFF2-40B4-BE49-F238E27FC236}">
                <a16:creationId xmlns:a16="http://schemas.microsoft.com/office/drawing/2014/main" id="{7D309AA3-1911-409D-986F-3E7EB6271525}"/>
              </a:ext>
            </a:extLst>
          </p:cNvPr>
          <p:cNvSpPr txBox="1">
            <a:spLocks/>
          </p:cNvSpPr>
          <p:nvPr/>
        </p:nvSpPr>
        <p:spPr>
          <a:xfrm>
            <a:off x="675389" y="4157734"/>
            <a:ext cx="10008162" cy="2099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sz="1300" dirty="0"/>
          </a:p>
          <a:p>
            <a:pPr lvl="1"/>
            <a:r>
              <a:rPr lang="en-US" sz="1800" dirty="0"/>
              <a:t>Appointment text reminders</a:t>
            </a:r>
          </a:p>
          <a:p>
            <a:pPr lvl="1"/>
            <a:r>
              <a:rPr lang="en-US" sz="1800" dirty="0"/>
              <a:t>Availability management enhancements (recurrence)</a:t>
            </a:r>
          </a:p>
          <a:p>
            <a:pPr lvl="1"/>
            <a:r>
              <a:rPr lang="en-US" sz="1800" dirty="0"/>
              <a:t>Batch emails</a:t>
            </a:r>
          </a:p>
          <a:p>
            <a:pPr lvl="1"/>
            <a:r>
              <a:rPr lang="en-US" sz="1800" dirty="0"/>
              <a:t>Text reminders</a:t>
            </a:r>
          </a:p>
          <a:p>
            <a:pPr lvl="1"/>
            <a:endParaRPr lang="en-US" sz="1700" dirty="0"/>
          </a:p>
          <a:p>
            <a:endParaRPr lang="en-US" sz="2100" dirty="0"/>
          </a:p>
          <a:p>
            <a:pPr lvl="2"/>
            <a:endParaRPr lang="en-US" sz="1300" dirty="0"/>
          </a:p>
          <a:p>
            <a:pPr lvl="1"/>
            <a:endParaRPr lang="en-US" sz="1700" dirty="0"/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83500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70D87C-1D43-4063-B219-A8564E067510}"/>
              </a:ext>
            </a:extLst>
          </p:cNvPr>
          <p:cNvSpPr txBox="1"/>
          <p:nvPr/>
        </p:nvSpPr>
        <p:spPr>
          <a:xfrm>
            <a:off x="1990758" y="2261567"/>
            <a:ext cx="81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48F95"/>
                </a:solidFill>
              </a:rPr>
              <a:t>LEARN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6A5B7-BE15-4377-A910-E551B029B188}"/>
              </a:ext>
            </a:extLst>
          </p:cNvPr>
          <p:cNvSpPr txBox="1"/>
          <p:nvPr/>
        </p:nvSpPr>
        <p:spPr>
          <a:xfrm>
            <a:off x="4369568" y="2266387"/>
            <a:ext cx="68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48F95"/>
                </a:solidFill>
              </a:rPr>
              <a:t>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4A0EDD-AF9A-491B-AD27-8EC8C315B6D0}"/>
              </a:ext>
            </a:extLst>
          </p:cNvPr>
          <p:cNvSpPr txBox="1"/>
          <p:nvPr/>
        </p:nvSpPr>
        <p:spPr>
          <a:xfrm>
            <a:off x="6096000" y="2266387"/>
            <a:ext cx="2979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48F95"/>
                </a:solidFill>
              </a:rPr>
              <a:t>PERMISSIONS/ PREFERENCES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A04E57-7532-4D4C-9708-DFC0EEF931F2}"/>
              </a:ext>
            </a:extLst>
          </p:cNvPr>
          <p:cNvSpPr txBox="1"/>
          <p:nvPr/>
        </p:nvSpPr>
        <p:spPr>
          <a:xfrm>
            <a:off x="9313595" y="2266387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48F95"/>
                </a:solidFill>
              </a:rPr>
              <a:t>TBD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8E7825-263A-4554-A75F-AC903818D866}"/>
              </a:ext>
            </a:extLst>
          </p:cNvPr>
          <p:cNvSpPr txBox="1"/>
          <p:nvPr/>
        </p:nvSpPr>
        <p:spPr>
          <a:xfrm>
            <a:off x="1548136" y="2758863"/>
            <a:ext cx="24687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48F95"/>
                </a:solidFill>
              </a:rPr>
              <a:t>Study Abroad/ISS</a:t>
            </a:r>
          </a:p>
          <a:p>
            <a:r>
              <a:rPr lang="en-US" sz="1400" dirty="0"/>
              <a:t>Registrar</a:t>
            </a:r>
          </a:p>
          <a:p>
            <a:r>
              <a:rPr lang="en-US" sz="1400" dirty="0"/>
              <a:t>Dean of Students</a:t>
            </a:r>
          </a:p>
          <a:p>
            <a:r>
              <a:rPr lang="en-US" sz="1400" dirty="0"/>
              <a:t>OSFA core team</a:t>
            </a:r>
          </a:p>
          <a:p>
            <a:r>
              <a:rPr lang="en-US" sz="1400" dirty="0"/>
              <a:t>Faculty</a:t>
            </a:r>
          </a:p>
          <a:p>
            <a:r>
              <a:rPr lang="en-US" sz="1400" dirty="0"/>
              <a:t>THRIVE (AI New Start/ASEMS/)</a:t>
            </a:r>
          </a:p>
          <a:p>
            <a:r>
              <a:rPr lang="en-US" sz="1400" dirty="0" err="1"/>
              <a:t>ThinkTank</a:t>
            </a:r>
            <a:r>
              <a:rPr lang="en-US" sz="1400" dirty="0"/>
              <a:t> Learning Specialists</a:t>
            </a:r>
          </a:p>
          <a:p>
            <a:r>
              <a:rPr lang="en-US" sz="1400" dirty="0"/>
              <a:t>Bursar</a:t>
            </a:r>
          </a:p>
          <a:p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734968-6A28-4982-9B5B-D678F5538DD3}"/>
              </a:ext>
            </a:extLst>
          </p:cNvPr>
          <p:cNvSpPr txBox="1"/>
          <p:nvPr/>
        </p:nvSpPr>
        <p:spPr>
          <a:xfrm>
            <a:off x="9313595" y="3281415"/>
            <a:ext cx="586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RHA</a:t>
            </a:r>
          </a:p>
          <a:p>
            <a:r>
              <a:rPr lang="en-US" sz="1400" dirty="0"/>
              <a:t>ASUA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0C02F8-A5BE-4350-87A4-75E9F8156BD6}"/>
              </a:ext>
            </a:extLst>
          </p:cNvPr>
          <p:cNvSpPr txBox="1"/>
          <p:nvPr/>
        </p:nvSpPr>
        <p:spPr>
          <a:xfrm>
            <a:off x="4013747" y="2603808"/>
            <a:ext cx="942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ThinkTank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8F3E75-8BA5-4ADC-8E87-6B227EE09854}"/>
              </a:ext>
            </a:extLst>
          </p:cNvPr>
          <p:cNvSpPr txBox="1"/>
          <p:nvPr/>
        </p:nvSpPr>
        <p:spPr>
          <a:xfrm>
            <a:off x="9313595" y="2758195"/>
            <a:ext cx="559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CATS</a:t>
            </a:r>
          </a:p>
          <a:p>
            <a:r>
              <a:rPr lang="en-US" sz="1400" dirty="0"/>
              <a:t>SECD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17D044-AF0F-47E0-B6BE-B08611EE5B15}"/>
              </a:ext>
            </a:extLst>
          </p:cNvPr>
          <p:cNvSpPr txBox="1"/>
          <p:nvPr/>
        </p:nvSpPr>
        <p:spPr>
          <a:xfrm>
            <a:off x="6609324" y="2757696"/>
            <a:ext cx="234397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Cultural Centers</a:t>
            </a:r>
          </a:p>
          <a:p>
            <a:r>
              <a:rPr lang="en-US" sz="1400" dirty="0"/>
              <a:t>DRC</a:t>
            </a:r>
          </a:p>
          <a:p>
            <a:r>
              <a:rPr lang="en-US" sz="1400" dirty="0"/>
              <a:t>SALT</a:t>
            </a:r>
          </a:p>
          <a:p>
            <a:r>
              <a:rPr lang="en-US" sz="1400" dirty="0"/>
              <a:t>Vets</a:t>
            </a:r>
          </a:p>
          <a:p>
            <a:r>
              <a:rPr lang="en-US" sz="1400" dirty="0"/>
              <a:t>College Wellness Counselors?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0868A5-8127-4B72-BE87-8EE17AAE0643}"/>
              </a:ext>
            </a:extLst>
          </p:cNvPr>
          <p:cNvSpPr txBox="1"/>
          <p:nvPr/>
        </p:nvSpPr>
        <p:spPr>
          <a:xfrm>
            <a:off x="3972607" y="3066640"/>
            <a:ext cx="23452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Transfer Center</a:t>
            </a:r>
          </a:p>
          <a:p>
            <a:r>
              <a:rPr lang="en-US" sz="1400" dirty="0"/>
              <a:t>College Coordinators</a:t>
            </a:r>
          </a:p>
          <a:p>
            <a:r>
              <a:rPr lang="en-US" sz="1400" dirty="0"/>
              <a:t>Online/Distance Coordinators</a:t>
            </a:r>
            <a:br>
              <a:rPr lang="en-US" sz="1400" dirty="0"/>
            </a:br>
            <a:r>
              <a:rPr lang="en-US" sz="1400" dirty="0"/>
              <a:t>Math Help Desk</a:t>
            </a:r>
          </a:p>
          <a:p>
            <a:r>
              <a:rPr lang="en-US" sz="1400" dirty="0"/>
              <a:t>Faculty</a:t>
            </a:r>
          </a:p>
          <a:p>
            <a:r>
              <a:rPr lang="en-US" sz="1400" dirty="0"/>
              <a:t>Library Liaisons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F2E9AC-A734-41ED-B046-ED7A3366D39E}"/>
              </a:ext>
            </a:extLst>
          </p:cNvPr>
          <p:cNvSpPr txBox="1"/>
          <p:nvPr/>
        </p:nvSpPr>
        <p:spPr>
          <a:xfrm>
            <a:off x="1726881" y="4921178"/>
            <a:ext cx="150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48F95"/>
                </a:solidFill>
              </a:rPr>
              <a:t>SERVICE DESK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EDDFD9-33AC-4429-B34B-294FECAA8F81}"/>
              </a:ext>
            </a:extLst>
          </p:cNvPr>
          <p:cNvSpPr txBox="1"/>
          <p:nvPr/>
        </p:nvSpPr>
        <p:spPr>
          <a:xfrm>
            <a:off x="2149896" y="5294710"/>
            <a:ext cx="662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SOS</a:t>
            </a:r>
          </a:p>
          <a:p>
            <a:r>
              <a:rPr lang="en-US" sz="1400" dirty="0"/>
              <a:t>OSFA</a:t>
            </a:r>
          </a:p>
          <a:p>
            <a:r>
              <a:rPr lang="en-US" sz="1400" dirty="0"/>
              <a:t>24/7</a:t>
            </a:r>
          </a:p>
          <a:p>
            <a:endParaRPr lang="en-US" sz="1400" dirty="0"/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37DC4FD8-989D-44C5-AAED-3877D78EA840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C234B"/>
                </a:solidFill>
                <a:effectLst/>
                <a:uLnTx/>
                <a:uFillTx/>
                <a:latin typeface="Verdana"/>
                <a:sym typeface="Calibri" charset="0"/>
              </a:rPr>
              <a:t>Trellis Service Possible Phasing</a:t>
            </a:r>
          </a:p>
        </p:txBody>
      </p:sp>
    </p:spTree>
    <p:extLst>
      <p:ext uri="{BB962C8B-B14F-4D97-AF65-F5344CB8AC3E}">
        <p14:creationId xmlns:p14="http://schemas.microsoft.com/office/powerpoint/2010/main" val="2443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A12194EC-D21C-4BCF-B6AE-05F1C4D9A2BD}"/>
              </a:ext>
            </a:extLst>
          </p:cNvPr>
          <p:cNvSpPr txBox="1">
            <a:spLocks/>
          </p:cNvSpPr>
          <p:nvPr/>
        </p:nvSpPr>
        <p:spPr bwMode="auto">
          <a:xfrm>
            <a:off x="300947" y="-225729"/>
            <a:ext cx="11590105" cy="14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C234B"/>
                </a:solidFill>
                <a:effectLst/>
                <a:uLnTx/>
                <a:uFillTx/>
                <a:latin typeface="Verdana"/>
                <a:sym typeface="Calibri" charset="0"/>
              </a:rPr>
              <a:t>Trellis –View: Cases – With Cases Permission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DAC5151E-C388-44B1-A9F3-7CFF93255C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266" t="52475" r="14462" b="10380"/>
          <a:stretch/>
        </p:blipFill>
        <p:spPr>
          <a:xfrm>
            <a:off x="10526163" y="5844772"/>
            <a:ext cx="1665837" cy="995117"/>
          </a:xfrm>
          <a:prstGeom prst="rect">
            <a:avLst/>
          </a:prstGeom>
        </p:spPr>
      </p:pic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F4216C5-9D01-40FB-906F-510770922C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60"/>
          <a:stretch/>
        </p:blipFill>
        <p:spPr>
          <a:xfrm>
            <a:off x="1143742" y="1246829"/>
            <a:ext cx="9010436" cy="4124325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3C395E-5283-42D6-BCE7-DE4A46BB3C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60"/>
          <a:stretch/>
        </p:blipFill>
        <p:spPr>
          <a:xfrm>
            <a:off x="1143742" y="4030880"/>
            <a:ext cx="9010436" cy="28351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C6AA046-983C-4492-B728-A8FAE18ABF01}"/>
              </a:ext>
            </a:extLst>
          </p:cNvPr>
          <p:cNvSpPr/>
          <p:nvPr/>
        </p:nvSpPr>
        <p:spPr>
          <a:xfrm>
            <a:off x="1204299" y="5024291"/>
            <a:ext cx="8835776" cy="1448264"/>
          </a:xfrm>
          <a:prstGeom prst="rect">
            <a:avLst/>
          </a:prstGeom>
          <a:noFill/>
          <a:ln w="57150">
            <a:solidFill>
              <a:srgbClr val="AB05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39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A12194EC-D21C-4BCF-B6AE-05F1C4D9A2BD}"/>
              </a:ext>
            </a:extLst>
          </p:cNvPr>
          <p:cNvSpPr txBox="1">
            <a:spLocks/>
          </p:cNvSpPr>
          <p:nvPr/>
        </p:nvSpPr>
        <p:spPr bwMode="auto">
          <a:xfrm>
            <a:off x="300947" y="18111"/>
            <a:ext cx="11590105" cy="14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C234B"/>
                </a:solidFill>
                <a:effectLst/>
                <a:uLnTx/>
                <a:uFillTx/>
                <a:latin typeface="Verdana"/>
                <a:sym typeface="Calibri" charset="0"/>
              </a:rPr>
              <a:t>Trellis View: Case Details – How it Works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DAC5151E-C388-44B1-A9F3-7CFF93255C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266" t="52475" r="14462" b="10380"/>
          <a:stretch/>
        </p:blipFill>
        <p:spPr>
          <a:xfrm>
            <a:off x="10526163" y="5844772"/>
            <a:ext cx="1665837" cy="995117"/>
          </a:xfrm>
          <a:prstGeom prst="rect">
            <a:avLst/>
          </a:prstGeom>
        </p:spPr>
      </p:pic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B044339-3255-41D6-B770-8244FD8A00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60"/>
          <a:stretch/>
        </p:blipFill>
        <p:spPr>
          <a:xfrm>
            <a:off x="1143742" y="1122932"/>
            <a:ext cx="9010436" cy="4124325"/>
          </a:xfrm>
          <a:prstGeom prst="rect">
            <a:avLst/>
          </a:prstGeom>
        </p:spPr>
      </p:pic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0C92E29-E1FD-42F2-BC31-C32DA8CC32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23"/>
          <a:stretch/>
        </p:blipFill>
        <p:spPr>
          <a:xfrm>
            <a:off x="1138605" y="3920678"/>
            <a:ext cx="9010436" cy="29192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D68953-FD45-47FE-AAEF-9B17D694C24A}"/>
              </a:ext>
            </a:extLst>
          </p:cNvPr>
          <p:cNvSpPr/>
          <p:nvPr/>
        </p:nvSpPr>
        <p:spPr>
          <a:xfrm>
            <a:off x="1231072" y="4435599"/>
            <a:ext cx="8835776" cy="2404290"/>
          </a:xfrm>
          <a:prstGeom prst="rect">
            <a:avLst/>
          </a:prstGeom>
          <a:noFill/>
          <a:ln w="57150">
            <a:solidFill>
              <a:srgbClr val="AB05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9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A12194EC-D21C-4BCF-B6AE-05F1C4D9A2BD}"/>
              </a:ext>
            </a:extLst>
          </p:cNvPr>
          <p:cNvSpPr txBox="1">
            <a:spLocks/>
          </p:cNvSpPr>
          <p:nvPr/>
        </p:nvSpPr>
        <p:spPr bwMode="auto">
          <a:xfrm>
            <a:off x="300947" y="18111"/>
            <a:ext cx="11590105" cy="14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C234B"/>
                </a:solidFill>
                <a:effectLst/>
                <a:uLnTx/>
                <a:uFillTx/>
                <a:latin typeface="Verdana"/>
                <a:sym typeface="Calibri" charset="0"/>
              </a:rPr>
              <a:t>Analytics to Support Trellis Advise Good Practices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DAC5151E-C388-44B1-A9F3-7CFF93255C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266" t="52475" r="14462" b="10380"/>
          <a:stretch/>
        </p:blipFill>
        <p:spPr>
          <a:xfrm>
            <a:off x="10526163" y="5862883"/>
            <a:ext cx="1665837" cy="995117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798D0F-39C6-8440-9B01-92B15991C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132" y="3379495"/>
            <a:ext cx="5441743" cy="496414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248F95"/>
                </a:solidFill>
              </a:rPr>
              <a:t>Collaboration with UAIR for Dashboards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D8A84A42-919E-2242-9850-03181C7FFBAE}"/>
              </a:ext>
            </a:extLst>
          </p:cNvPr>
          <p:cNvSpPr txBox="1">
            <a:spLocks/>
          </p:cNvSpPr>
          <p:nvPr/>
        </p:nvSpPr>
        <p:spPr>
          <a:xfrm>
            <a:off x="414132" y="1714941"/>
            <a:ext cx="5575852" cy="4964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248F95"/>
                </a:solidFill>
              </a:rPr>
              <a:t>Reports and Dashboards in Trellis</a:t>
            </a:r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7C495CC5-97B0-CC4C-AD07-4262306A2ACE}"/>
              </a:ext>
            </a:extLst>
          </p:cNvPr>
          <p:cNvSpPr txBox="1">
            <a:spLocks/>
          </p:cNvSpPr>
          <p:nvPr/>
        </p:nvSpPr>
        <p:spPr>
          <a:xfrm>
            <a:off x="414132" y="2211356"/>
            <a:ext cx="5708374" cy="942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Trellis reports/dashboard for users</a:t>
            </a:r>
          </a:p>
          <a:p>
            <a:r>
              <a:rPr lang="en-US" sz="2100" dirty="0"/>
              <a:t>User ability to generate list views and reports</a:t>
            </a:r>
          </a:p>
          <a:p>
            <a:endParaRPr lang="en-US" sz="2100" dirty="0"/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26821A55-60E7-43E7-94A0-24213D1BEDA9}"/>
              </a:ext>
            </a:extLst>
          </p:cNvPr>
          <p:cNvSpPr txBox="1">
            <a:spLocks/>
          </p:cNvSpPr>
          <p:nvPr/>
        </p:nvSpPr>
        <p:spPr>
          <a:xfrm>
            <a:off x="522599" y="3904870"/>
            <a:ext cx="5708374" cy="942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Trellis data being sent to Data Warehouse</a:t>
            </a:r>
          </a:p>
          <a:p>
            <a:r>
              <a:rPr lang="en-US" sz="2100" dirty="0"/>
              <a:t>Protype dashboard content with Trellis and build with UAIR</a:t>
            </a:r>
          </a:p>
          <a:p>
            <a:r>
              <a:rPr lang="en-US" sz="2100" dirty="0"/>
              <a:t>Advisor supervisor reports (surveys, aggregate)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33833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A12194EC-D21C-4BCF-B6AE-05F1C4D9A2BD}"/>
              </a:ext>
            </a:extLst>
          </p:cNvPr>
          <p:cNvSpPr txBox="1">
            <a:spLocks/>
          </p:cNvSpPr>
          <p:nvPr/>
        </p:nvSpPr>
        <p:spPr bwMode="auto">
          <a:xfrm>
            <a:off x="300947" y="-235889"/>
            <a:ext cx="11590105" cy="14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C234B"/>
                </a:solidFill>
                <a:effectLst/>
                <a:uLnTx/>
                <a:uFillTx/>
                <a:latin typeface="Verdana"/>
                <a:sym typeface="Calibri" charset="0"/>
              </a:rPr>
              <a:t>Trellis Advise </a:t>
            </a:r>
            <a:r>
              <a:rPr lang="en-US" sz="3200" kern="0" dirty="0"/>
              <a:t>Reports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C234B"/>
              </a:solidFill>
              <a:effectLst/>
              <a:uLnTx/>
              <a:uFillTx/>
              <a:latin typeface="Verdana"/>
              <a:sym typeface="Calibri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DAC5151E-C388-44B1-A9F3-7CFF93255C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266" t="52475" r="14462" b="10380"/>
          <a:stretch/>
        </p:blipFill>
        <p:spPr>
          <a:xfrm>
            <a:off x="10526163" y="5844772"/>
            <a:ext cx="1665837" cy="9951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4EE782-E553-42DC-8DC1-328390E27AA6}"/>
              </a:ext>
            </a:extLst>
          </p:cNvPr>
          <p:cNvSpPr/>
          <p:nvPr/>
        </p:nvSpPr>
        <p:spPr>
          <a:xfrm>
            <a:off x="643860" y="1294121"/>
            <a:ext cx="79616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C234B"/>
                </a:solidFill>
                <a:latin typeface="Arial" panose="020B0604020202020204" pitchFamily="34" charset="0"/>
              </a:rPr>
              <a:t>Appointments by Meeting Type (All Time)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endParaRPr lang="en-US" sz="2400" dirty="0"/>
          </a:p>
          <a:p>
            <a:br>
              <a:rPr lang="en-US" dirty="0"/>
            </a:br>
            <a:endParaRPr lang="en-US" dirty="0"/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4DE6334-8450-48DB-8BB2-B0DA32351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00" y="2130742"/>
            <a:ext cx="11547799" cy="31930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9FEEC0-965A-4F84-BE6A-DFA4DD01AD0D}"/>
              </a:ext>
            </a:extLst>
          </p:cNvPr>
          <p:cNvSpPr/>
          <p:nvPr/>
        </p:nvSpPr>
        <p:spPr>
          <a:xfrm>
            <a:off x="746620" y="3934437"/>
            <a:ext cx="2457974" cy="838899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53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576</Words>
  <Application>Microsoft Office PowerPoint</Application>
  <PresentationFormat>Widescreen</PresentationFormat>
  <Paragraphs>154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Gill Sans</vt:lpstr>
      <vt:lpstr>Verdana</vt:lpstr>
      <vt:lpstr>Office Theme</vt:lpstr>
      <vt:lpstr>Monthly SME Network Meeting April 3rd, 2020</vt:lpstr>
      <vt:lpstr>PowerPoint Presentation</vt:lpstr>
      <vt:lpstr>PowerPoint Presentation</vt:lpstr>
      <vt:lpstr>PowerPoint Presentation</vt:lpstr>
      <vt:lpstr>Trellis Service Possible Phasing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To Interact With Trellis</vt:lpstr>
      <vt:lpstr>Trellis Support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UAAC</dc:title>
  <dc:creator>Miller, Frances - (fkmiller)</dc:creator>
  <cp:lastModifiedBy>Van Detta, Kirsten - (kvandetta)</cp:lastModifiedBy>
  <cp:revision>12</cp:revision>
  <dcterms:created xsi:type="dcterms:W3CDTF">2020-03-09T16:15:42Z</dcterms:created>
  <dcterms:modified xsi:type="dcterms:W3CDTF">2020-04-06T23:00:00Z</dcterms:modified>
</cp:coreProperties>
</file>