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473" r:id="rId2"/>
    <p:sldId id="471" r:id="rId3"/>
    <p:sldId id="472" r:id="rId4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1">
          <p15:clr>
            <a:srgbClr val="A4A3A4"/>
          </p15:clr>
        </p15:guide>
        <p15:guide id="2" pos="2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34B"/>
    <a:srgbClr val="AB0520"/>
    <a:srgbClr val="70B865"/>
    <a:srgbClr val="9EABAE"/>
    <a:srgbClr val="83B1E3"/>
    <a:srgbClr val="333333"/>
    <a:srgbClr val="C8D9D8"/>
    <a:srgbClr val="6F868D"/>
    <a:srgbClr val="0686EF"/>
    <a:srgbClr val="FAD7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11" autoAdjust="0"/>
    <p:restoredTop sz="86486" autoAdjust="0"/>
  </p:normalViewPr>
  <p:slideViewPr>
    <p:cSldViewPr snapToGrid="0">
      <p:cViewPr varScale="1">
        <p:scale>
          <a:sx n="125" d="100"/>
          <a:sy n="125" d="100"/>
        </p:scale>
        <p:origin x="882" y="66"/>
      </p:cViewPr>
      <p:guideLst>
        <p:guide orient="horz" pos="311"/>
        <p:guide pos="2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% of Students</a:t>
            </a:r>
            <a:r>
              <a:rPr lang="en-US" baseline="0" dirty="0"/>
              <a:t> who know advisors have virtual availability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 Response</c:v>
                </c:pt>
              </c:strCache>
            </c:strRef>
          </c:tx>
          <c:dPt>
            <c:idx val="0"/>
            <c:bubble3D val="0"/>
            <c:spPr>
              <a:solidFill>
                <a:srgbClr val="0C234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4B2-4729-8CA9-0681A05D86A4}"/>
              </c:ext>
            </c:extLst>
          </c:dPt>
          <c:dPt>
            <c:idx val="1"/>
            <c:bubble3D val="0"/>
            <c:spPr>
              <a:solidFill>
                <a:srgbClr val="AB052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4B2-4729-8CA9-0681A05D86A4}"/>
              </c:ext>
            </c:extLst>
          </c:dPt>
          <c:dPt>
            <c:idx val="2"/>
            <c:bubble3D val="0"/>
            <c:spPr>
              <a:solidFill>
                <a:srgbClr val="9EABA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4B2-4729-8CA9-0681A05D86A4}"/>
              </c:ext>
            </c:extLst>
          </c:dPt>
          <c:dPt>
            <c:idx val="3"/>
            <c:bubble3D val="0"/>
            <c:spPr>
              <a:solidFill>
                <a:srgbClr val="70B8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4B2-4729-8CA9-0681A05D86A4}"/>
              </c:ext>
            </c:extLst>
          </c:dPt>
          <c:cat>
            <c:strRef>
              <c:f>Sheet1!$A$2:$A$5</c:f>
              <c:strCache>
                <c:ptCount val="4"/>
                <c:pt idx="0">
                  <c:v>Yes, and I've utilized them</c:v>
                </c:pt>
                <c:pt idx="1">
                  <c:v>Yes, I have not utilized them</c:v>
                </c:pt>
                <c:pt idx="2">
                  <c:v>Yes, but do not know how to access them</c:v>
                </c:pt>
                <c:pt idx="3">
                  <c:v>No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0.17050000000000001</c:v>
                </c:pt>
                <c:pt idx="1">
                  <c:v>0.60229999999999995</c:v>
                </c:pt>
                <c:pt idx="2">
                  <c:v>0.15909999999999999</c:v>
                </c:pt>
                <c:pt idx="3">
                  <c:v>6.8199999999999997E-2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B2-4729-8CA9-0681A05D86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3684C-F081-544B-8C90-A5795DCABDF2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1DD33-2A06-9443-920E-9A8794B89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2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01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53206"/>
            <a:ext cx="7772400" cy="11017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SAMPLE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431336"/>
            <a:ext cx="6400800" cy="828662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Sample text or subtitle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8CD09-1EE7-8745-AB3C-21E7A359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6813" y="4015014"/>
            <a:ext cx="2256972" cy="1128486"/>
          </a:xfrm>
          <a:prstGeom prst="rect">
            <a:avLst/>
          </a:prstGeom>
        </p:spPr>
      </p:pic>
      <p:pic>
        <p:nvPicPr>
          <p:cNvPr id="7" name="Picture 6" descr="triangles_red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99" y="998277"/>
            <a:ext cx="606552" cy="8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361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765443" y="1713986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idx="13"/>
          </p:nvPr>
        </p:nvSpPr>
        <p:spPr>
          <a:xfrm>
            <a:off x="4723271" y="1713986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21682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950387" y="2157897"/>
            <a:ext cx="3845859" cy="1418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1" hasCustomPrompt="1"/>
          </p:nvPr>
        </p:nvSpPr>
        <p:spPr>
          <a:xfrm>
            <a:off x="930172" y="1817064"/>
            <a:ext cx="3845859" cy="35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AB0520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PARAGRAPH TITLE</a:t>
            </a:r>
          </a:p>
        </p:txBody>
      </p:sp>
    </p:spTree>
    <p:extLst>
      <p:ext uri="{BB962C8B-B14F-4D97-AF65-F5344CB8AC3E}">
        <p14:creationId xmlns:p14="http://schemas.microsoft.com/office/powerpoint/2010/main" val="13894363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987377" y="1664663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idx="13" hasCustomPrompt="1"/>
          </p:nvPr>
        </p:nvSpPr>
        <p:spPr>
          <a:xfrm>
            <a:off x="4772589" y="1664663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931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 bwMode="auto">
          <a:xfrm>
            <a:off x="4641547" y="1350987"/>
            <a:ext cx="3291626" cy="20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ts val="800"/>
              </a:spcBef>
              <a:spcAft>
                <a:spcPct val="0"/>
              </a:spcAft>
              <a:buNone/>
              <a:defRPr sz="2000" baseline="0">
                <a:solidFill>
                  <a:srgbClr val="FFFFFF"/>
                </a:solidFill>
                <a:latin typeface="+mn-lt"/>
                <a:ea typeface="+mn-ea"/>
                <a:cs typeface="Times New Roman"/>
                <a:sym typeface="Calibri" charset="0"/>
              </a:defRPr>
            </a:lvl1pPr>
            <a:lvl2pPr marL="457200" indent="0" algn="ctr" rtl="0" eaLnBrk="0" fontAlgn="base" hangingPunct="0">
              <a:spcBef>
                <a:spcPts val="700"/>
              </a:spcBef>
              <a:spcAft>
                <a:spcPct val="0"/>
              </a:spcAft>
              <a:buNone/>
              <a:defRPr sz="28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2pPr>
            <a:lvl3pPr marL="914400" indent="0" algn="ctr" rtl="0" eaLnBrk="0" fontAlgn="base" hangingPunct="0">
              <a:spcBef>
                <a:spcPts val="600"/>
              </a:spcBef>
              <a:spcAft>
                <a:spcPct val="0"/>
              </a:spcAft>
              <a:buNone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3pPr>
            <a:lvl4pPr marL="1371600" indent="0" algn="ctr" rtl="0" eaLnBrk="0" fontAlgn="base" hangingPunct="0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4pPr>
            <a:lvl5pPr marL="1828800" indent="0" algn="ctr" rtl="0" eaLnBrk="0" fontAlgn="base" hangingPunct="0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5pPr>
            <a:lvl6pPr marL="22860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7432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32004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6576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209963" y="1575377"/>
            <a:ext cx="6467763" cy="131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94416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8789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297179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6F868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IMAGE CAPTION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</p:spTree>
    <p:extLst>
      <p:ext uri="{BB962C8B-B14F-4D97-AF65-F5344CB8AC3E}">
        <p14:creationId xmlns:p14="http://schemas.microsoft.com/office/powerpoint/2010/main" val="186557126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Align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 algn="ctr"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679135" y="1109775"/>
            <a:ext cx="2255330" cy="2219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3049915" y="118789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49915" y="4297179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6F868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IMAGE CAPTION</a:t>
            </a:r>
          </a:p>
        </p:txBody>
      </p:sp>
    </p:spTree>
    <p:extLst>
      <p:ext uri="{BB962C8B-B14F-4D97-AF65-F5344CB8AC3E}">
        <p14:creationId xmlns:p14="http://schemas.microsoft.com/office/powerpoint/2010/main" val="154986298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3B0AC-9194-3147-91C1-7FC7FBA87A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2130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97025"/>
            <a:ext cx="7772400" cy="110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2914650"/>
            <a:ext cx="6400800" cy="1956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pic>
        <p:nvPicPr>
          <p:cNvPr id="8" name="Picture 7" descr="triangle_page#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118" y="4825556"/>
            <a:ext cx="575518" cy="317944"/>
          </a:xfrm>
          <a:prstGeom prst="rect">
            <a:avLst/>
          </a:prstGeom>
        </p:spPr>
      </p:pic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315389" y="4882202"/>
            <a:ext cx="505516" cy="26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+mn-lt"/>
                <a:ea typeface="ＭＳ Ｐゴシック" charset="0"/>
                <a:cs typeface="Calibri" charset="0"/>
                <a:sym typeface="Calibri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9pPr>
          </a:lstStyle>
          <a:p>
            <a:pPr>
              <a:defRPr/>
            </a:pPr>
            <a:fld id="{49B76813-089B-5346-A50D-90CF445FC7A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8" r:id="rId2"/>
    <p:sldLayoutId id="2147483677" r:id="rId3"/>
    <p:sldLayoutId id="2147483687" r:id="rId4"/>
    <p:sldLayoutId id="2147483678" r:id="rId5"/>
    <p:sldLayoutId id="2147483692" r:id="rId6"/>
    <p:sldLayoutId id="2147483709" r:id="rId7"/>
    <p:sldLayoutId id="2147483708" r:id="rId8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i="0">
          <a:solidFill>
            <a:srgbClr val="0C234B"/>
          </a:solidFill>
          <a:latin typeface="Verdana"/>
          <a:ea typeface="+mj-ea"/>
          <a:cs typeface="+mj-cs"/>
          <a:sym typeface="Calibri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titleStyle>
    <p:bodyStyle>
      <a:lvl1pPr marL="342900" indent="-342900" algn="ctr" rtl="0" eaLnBrk="0" fontAlgn="base" hangingPunct="0">
        <a:spcBef>
          <a:spcPts val="800"/>
        </a:spcBef>
        <a:spcAft>
          <a:spcPct val="0"/>
        </a:spcAft>
        <a:buClr>
          <a:srgbClr val="BE0B34"/>
        </a:buClr>
        <a:buFont typeface="Arial"/>
        <a:buChar char="•"/>
        <a:defRPr sz="20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1pPr>
      <a:lvl2pPr marL="704850" indent="-285750" algn="ctr" rtl="0" eaLnBrk="0" fontAlgn="base" hangingPunct="0">
        <a:spcBef>
          <a:spcPts val="700"/>
        </a:spcBef>
        <a:spcAft>
          <a:spcPct val="0"/>
        </a:spcAft>
        <a:buClr>
          <a:srgbClr val="BE0B34"/>
        </a:buClr>
        <a:buFont typeface="Arial"/>
        <a:buChar char="•"/>
        <a:defRPr sz="16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2pPr>
      <a:lvl3pPr marL="1047750" indent="-171450" algn="ctr" rtl="0" eaLnBrk="0" fontAlgn="base" hangingPunct="0">
        <a:spcBef>
          <a:spcPts val="6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3pPr>
      <a:lvl4pPr marL="1504950" indent="-171450" algn="ctr" rtl="0" eaLnBrk="0" fontAlgn="base" hangingPunct="0">
        <a:spcBef>
          <a:spcPts val="5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4pPr>
      <a:lvl5pPr marL="1962150" indent="-171450" algn="ctr" rtl="0" eaLnBrk="0" fontAlgn="base" hangingPunct="0">
        <a:spcBef>
          <a:spcPts val="5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1</a:t>
            </a:fld>
            <a:endParaRPr lang="en-US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CALS Cares Survey</a:t>
            </a:r>
            <a:br>
              <a:rPr lang="en-US" dirty="0"/>
            </a:br>
            <a:r>
              <a:rPr lang="en-US" dirty="0"/>
              <a:t>Preliminary Results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E23256-2A5E-4A2F-827B-F39BC73934C2}"/>
              </a:ext>
            </a:extLst>
          </p:cNvPr>
          <p:cNvSpPr txBox="1"/>
          <p:nvPr/>
        </p:nvSpPr>
        <p:spPr bwMode="auto">
          <a:xfrm>
            <a:off x="685291" y="1040200"/>
            <a:ext cx="7537221" cy="723900"/>
          </a:xfrm>
          <a:prstGeom prst="rect">
            <a:avLst/>
          </a:prstGeom>
          <a:noFill/>
          <a:ln>
            <a:solidFill>
              <a:srgbClr val="AB052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en-US" sz="3400" b="0" i="0" dirty="0">
              <a:latin typeface="Times New Roman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>
          <a:xfrm>
            <a:off x="715811" y="1158240"/>
            <a:ext cx="7506701" cy="3810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0C234B"/>
                </a:solidFill>
              </a:rPr>
              <a:t>Sent to all undergraduate and graduate students through CALS Daily Digest and highlighted on social media</a:t>
            </a:r>
          </a:p>
          <a:p>
            <a:r>
              <a:rPr lang="en-US" sz="1000" b="1" dirty="0">
                <a:solidFill>
                  <a:srgbClr val="0C234B"/>
                </a:solidFill>
              </a:rPr>
              <a:t>Launched on March 25th</a:t>
            </a:r>
            <a:r>
              <a:rPr lang="en-US" sz="1000" dirty="0">
                <a:solidFill>
                  <a:srgbClr val="0C234B"/>
                </a:solidFill>
              </a:rPr>
              <a:t>, will continue until April 7</a:t>
            </a:r>
            <a:r>
              <a:rPr lang="en-US" sz="1000" baseline="30000" dirty="0">
                <a:solidFill>
                  <a:srgbClr val="0C234B"/>
                </a:solidFill>
              </a:rPr>
              <a:t>th</a:t>
            </a:r>
            <a:r>
              <a:rPr lang="en-US" sz="1000" dirty="0">
                <a:solidFill>
                  <a:srgbClr val="0C234B"/>
                </a:solidFill>
              </a:rPr>
              <a:t> </a:t>
            </a:r>
            <a:endParaRPr lang="en-US" sz="1200" dirty="0">
              <a:solidFill>
                <a:srgbClr val="0C234B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C234B"/>
                </a:solidFill>
              </a:rPr>
              <a:t>Over half</a:t>
            </a:r>
            <a:r>
              <a:rPr lang="en-US" sz="1500" dirty="0">
                <a:solidFill>
                  <a:srgbClr val="0C234B"/>
                </a:solidFill>
              </a:rPr>
              <a:t> of students are </a:t>
            </a:r>
            <a:r>
              <a:rPr lang="en-US" sz="1500" b="1" dirty="0">
                <a:solidFill>
                  <a:srgbClr val="0C234B"/>
                </a:solidFill>
              </a:rPr>
              <a:t>uncomfortable </a:t>
            </a:r>
            <a:r>
              <a:rPr lang="en-US" sz="1500" dirty="0">
                <a:solidFill>
                  <a:srgbClr val="0C234B"/>
                </a:solidFill>
              </a:rPr>
              <a:t>with</a:t>
            </a:r>
            <a:r>
              <a:rPr lang="en-US" sz="1500" b="1" dirty="0">
                <a:solidFill>
                  <a:srgbClr val="0C234B"/>
                </a:solidFill>
              </a:rPr>
              <a:t> online classes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b="1" dirty="0">
                <a:solidFill>
                  <a:srgbClr val="0C234B"/>
                </a:solidFill>
              </a:rPr>
              <a:t>66% </a:t>
            </a:r>
            <a:r>
              <a:rPr lang="en-US" sz="1200" dirty="0">
                <a:solidFill>
                  <a:srgbClr val="0C234B"/>
                </a:solidFill>
              </a:rPr>
              <a:t>are</a:t>
            </a:r>
            <a:r>
              <a:rPr lang="en-US" sz="1200" b="1" dirty="0">
                <a:solidFill>
                  <a:srgbClr val="0C234B"/>
                </a:solidFill>
              </a:rPr>
              <a:t> comfortable </a:t>
            </a:r>
            <a:r>
              <a:rPr lang="en-US" sz="1200" dirty="0">
                <a:solidFill>
                  <a:srgbClr val="0C234B"/>
                </a:solidFill>
              </a:rPr>
              <a:t>using</a:t>
            </a:r>
            <a:r>
              <a:rPr lang="en-US" sz="1200" b="1" dirty="0">
                <a:solidFill>
                  <a:srgbClr val="0C234B"/>
                </a:solidFill>
              </a:rPr>
              <a:t> </a:t>
            </a:r>
            <a:r>
              <a:rPr lang="en-US" sz="1200" dirty="0">
                <a:solidFill>
                  <a:srgbClr val="0C234B"/>
                </a:solidFill>
              </a:rPr>
              <a:t>Zoom, D2L, and other </a:t>
            </a:r>
            <a:r>
              <a:rPr lang="en-US" sz="1200" b="1" dirty="0">
                <a:solidFill>
                  <a:srgbClr val="0C234B"/>
                </a:solidFill>
              </a:rPr>
              <a:t>technology needed for class</a:t>
            </a:r>
          </a:p>
          <a:p>
            <a:pPr marL="0" indent="0">
              <a:buNone/>
            </a:pPr>
            <a:endParaRPr lang="en-US" sz="1500" dirty="0">
              <a:solidFill>
                <a:srgbClr val="0C234B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C234B"/>
                </a:solidFill>
              </a:rPr>
              <a:t>Nearly 60%</a:t>
            </a:r>
            <a:r>
              <a:rPr lang="en-US" sz="1500" dirty="0">
                <a:solidFill>
                  <a:srgbClr val="0C234B"/>
                </a:solidFill>
              </a:rPr>
              <a:t> of students are </a:t>
            </a:r>
            <a:r>
              <a:rPr lang="en-US" sz="1500" b="1" dirty="0">
                <a:solidFill>
                  <a:srgbClr val="0C234B"/>
                </a:solidFill>
              </a:rPr>
              <a:t>uncomfortable </a:t>
            </a:r>
            <a:r>
              <a:rPr lang="en-US" sz="1500" dirty="0">
                <a:solidFill>
                  <a:srgbClr val="0C234B"/>
                </a:solidFill>
              </a:rPr>
              <a:t>with their </a:t>
            </a:r>
            <a:r>
              <a:rPr lang="en-US" sz="1500" b="1" dirty="0">
                <a:solidFill>
                  <a:srgbClr val="0C234B"/>
                </a:solidFill>
              </a:rPr>
              <a:t>personal well-being </a:t>
            </a:r>
          </a:p>
          <a:p>
            <a:pPr marL="0" indent="0">
              <a:buNone/>
            </a:pPr>
            <a:endParaRPr lang="en-US" sz="1500" u="sng" dirty="0">
              <a:solidFill>
                <a:srgbClr val="0C234B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C234B"/>
                </a:solidFill>
              </a:rPr>
              <a:t>Less than half </a:t>
            </a:r>
            <a:r>
              <a:rPr lang="en-US" sz="1500" dirty="0">
                <a:solidFill>
                  <a:srgbClr val="0C234B"/>
                </a:solidFill>
              </a:rPr>
              <a:t>are </a:t>
            </a:r>
            <a:r>
              <a:rPr lang="en-US" sz="1500" b="1" dirty="0">
                <a:solidFill>
                  <a:srgbClr val="0C234B"/>
                </a:solidFill>
              </a:rPr>
              <a:t>comfortable</a:t>
            </a:r>
            <a:r>
              <a:rPr lang="en-US" sz="1500" dirty="0">
                <a:solidFill>
                  <a:srgbClr val="0C234B"/>
                </a:solidFill>
              </a:rPr>
              <a:t> with the ease of </a:t>
            </a:r>
            <a:r>
              <a:rPr lang="en-US" sz="1500" b="1" dirty="0">
                <a:solidFill>
                  <a:srgbClr val="0C234B"/>
                </a:solidFill>
              </a:rPr>
              <a:t>communication with instructors and with advisors</a:t>
            </a:r>
          </a:p>
          <a:p>
            <a:pPr marL="0" indent="0">
              <a:buNone/>
            </a:pPr>
            <a:endParaRPr lang="en-US" sz="1500" dirty="0">
              <a:solidFill>
                <a:srgbClr val="0C234B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C234B"/>
                </a:solidFill>
              </a:rPr>
              <a:t>Over half</a:t>
            </a:r>
            <a:r>
              <a:rPr lang="en-US" sz="1500" dirty="0">
                <a:solidFill>
                  <a:srgbClr val="0C234B"/>
                </a:solidFill>
              </a:rPr>
              <a:t> are </a:t>
            </a:r>
            <a:r>
              <a:rPr lang="en-US" sz="1500" b="1" dirty="0">
                <a:solidFill>
                  <a:srgbClr val="0C234B"/>
                </a:solidFill>
              </a:rPr>
              <a:t>uncomfortable</a:t>
            </a:r>
            <a:r>
              <a:rPr lang="en-US" sz="1500" dirty="0">
                <a:solidFill>
                  <a:srgbClr val="0C234B"/>
                </a:solidFill>
              </a:rPr>
              <a:t> with their </a:t>
            </a:r>
            <a:r>
              <a:rPr lang="en-US" sz="1500" b="1" u="sng" dirty="0">
                <a:solidFill>
                  <a:srgbClr val="0C234B"/>
                </a:solidFill>
              </a:rPr>
              <a:t>access</a:t>
            </a:r>
            <a:r>
              <a:rPr lang="en-US" sz="1500" b="1" dirty="0">
                <a:solidFill>
                  <a:srgbClr val="0C234B"/>
                </a:solidFill>
              </a:rPr>
              <a:t> to resources</a:t>
            </a:r>
            <a:r>
              <a:rPr lang="en-US" sz="1500" dirty="0">
                <a:solidFill>
                  <a:srgbClr val="0C234B"/>
                </a:solidFill>
              </a:rPr>
              <a:t>, despite</a:t>
            </a:r>
            <a:r>
              <a:rPr lang="en-US" sz="1500" b="1" dirty="0">
                <a:solidFill>
                  <a:srgbClr val="0C234B"/>
                </a:solidFill>
              </a:rPr>
              <a:t> one third </a:t>
            </a:r>
            <a:r>
              <a:rPr lang="en-US" sz="1500" dirty="0">
                <a:solidFill>
                  <a:srgbClr val="0C234B"/>
                </a:solidFill>
              </a:rPr>
              <a:t>of students feel </a:t>
            </a:r>
            <a:r>
              <a:rPr lang="en-US" sz="1500" b="1" dirty="0">
                <a:solidFill>
                  <a:srgbClr val="0C234B"/>
                </a:solidFill>
              </a:rPr>
              <a:t>comfortable</a:t>
            </a:r>
            <a:r>
              <a:rPr lang="en-US" sz="1500" dirty="0">
                <a:solidFill>
                  <a:srgbClr val="0C234B"/>
                </a:solidFill>
              </a:rPr>
              <a:t> with their </a:t>
            </a:r>
            <a:r>
              <a:rPr lang="en-US" sz="1500" b="1" u="sng" dirty="0">
                <a:solidFill>
                  <a:srgbClr val="0C234B"/>
                </a:solidFill>
              </a:rPr>
              <a:t>knowledge</a:t>
            </a:r>
            <a:r>
              <a:rPr lang="en-US" sz="1500" b="1" dirty="0">
                <a:solidFill>
                  <a:srgbClr val="0C234B"/>
                </a:solidFill>
              </a:rPr>
              <a:t> of resources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500" dirty="0">
              <a:solidFill>
                <a:srgbClr val="0C234B"/>
              </a:solidFill>
            </a:endParaRPr>
          </a:p>
          <a:p>
            <a:pPr marL="0" indent="0">
              <a:buNone/>
            </a:pPr>
            <a:endParaRPr lang="en-US" sz="1200" u="sng" dirty="0">
              <a:solidFill>
                <a:srgbClr val="0C234B"/>
              </a:solidFill>
            </a:endParaRP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EB2E84-44EC-49B1-94AB-9D5F37EF7E71}"/>
              </a:ext>
            </a:extLst>
          </p:cNvPr>
          <p:cNvSpPr txBox="1"/>
          <p:nvPr/>
        </p:nvSpPr>
        <p:spPr bwMode="auto">
          <a:xfrm>
            <a:off x="7246620" y="4870836"/>
            <a:ext cx="170688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900" b="1" dirty="0">
                <a:solidFill>
                  <a:srgbClr val="0C23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*as of 3/30/20, n=90</a:t>
            </a:r>
          </a:p>
        </p:txBody>
      </p:sp>
    </p:spTree>
    <p:extLst>
      <p:ext uri="{BB962C8B-B14F-4D97-AF65-F5344CB8AC3E}">
        <p14:creationId xmlns:p14="http://schemas.microsoft.com/office/powerpoint/2010/main" val="56278237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30048E-B389-4089-BFA1-49D26DFD6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62B6FA-D68A-4179-A7E7-68A0929D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Utilization – Preliminary Results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54543524-07AF-4116-8C30-869E2F5AB567}"/>
              </a:ext>
            </a:extLst>
          </p:cNvPr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2446879665"/>
              </p:ext>
            </p:extLst>
          </p:nvPr>
        </p:nvGraphicFramePr>
        <p:xfrm>
          <a:off x="4722813" y="853440"/>
          <a:ext cx="3600450" cy="3832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5AD5F06-823A-4C22-A902-2CA016B96529}"/>
              </a:ext>
            </a:extLst>
          </p:cNvPr>
          <p:cNvSpPr txBox="1"/>
          <p:nvPr/>
        </p:nvSpPr>
        <p:spPr bwMode="auto">
          <a:xfrm>
            <a:off x="7246620" y="4870836"/>
            <a:ext cx="170688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900" b="1" dirty="0">
                <a:solidFill>
                  <a:srgbClr val="0C23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*as of 3/30/20, n=90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889B9-8B2D-44AA-BF88-065B2B9F6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443" y="1005840"/>
            <a:ext cx="3599264" cy="367987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860" dirty="0">
                <a:solidFill>
                  <a:schemeClr val="accent4">
                    <a:lumMod val="65000"/>
                    <a:lumOff val="35000"/>
                  </a:schemeClr>
                </a:solidFill>
                <a:latin typeface="+mn-lt"/>
              </a:rPr>
              <a:t>Student Resource Utilization**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Email Newsletters/Listservs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Academic Advising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Zoom Tutorials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 err="1">
                <a:latin typeface="+mj-lt"/>
              </a:rPr>
              <a:t>UArizona</a:t>
            </a:r>
            <a:r>
              <a:rPr lang="en-US" sz="1860" dirty="0">
                <a:latin typeface="+mj-lt"/>
              </a:rPr>
              <a:t> and CALS social media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Office of Scholarships and Financial Aid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Corporate Discounts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Cultural Centers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UITS 24/7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Campus Pantry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UA Libraries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Think Tank or other tutoring services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Life Management Counseling or CAPS</a:t>
            </a:r>
          </a:p>
          <a:p>
            <a:pPr marL="0" indent="0">
              <a:buNone/>
            </a:pPr>
            <a:endParaRPr lang="en-US" sz="16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4883B2-EAB9-4570-B154-50C2BA5368C8}"/>
              </a:ext>
            </a:extLst>
          </p:cNvPr>
          <p:cNvSpPr txBox="1"/>
          <p:nvPr/>
        </p:nvSpPr>
        <p:spPr bwMode="auto">
          <a:xfrm>
            <a:off x="175260" y="4876519"/>
            <a:ext cx="35992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900" b="1" i="0" dirty="0">
                <a:solidFill>
                  <a:srgbClr val="0C23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**Majority of students received survey through email</a:t>
            </a:r>
          </a:p>
        </p:txBody>
      </p:sp>
    </p:spTree>
    <p:extLst>
      <p:ext uri="{BB962C8B-B14F-4D97-AF65-F5344CB8AC3E}">
        <p14:creationId xmlns:p14="http://schemas.microsoft.com/office/powerpoint/2010/main" val="231626197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D4072-28B9-44F7-AD9E-D76C1CDEF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Challenges – Preliminary Results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531417-8813-4B4B-B803-3BDBAF49D4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FD7D82-1337-4A8F-BAB0-91CD78ED1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09963" y="792480"/>
            <a:ext cx="6467763" cy="3787140"/>
          </a:xfrm>
        </p:spPr>
        <p:txBody>
          <a:bodyPr/>
          <a:lstStyle/>
          <a:p>
            <a:pPr algn="l"/>
            <a:r>
              <a:rPr lang="en-US" sz="1200" dirty="0"/>
              <a:t>Lack of in person interaction</a:t>
            </a:r>
          </a:p>
          <a:p>
            <a:pPr algn="l"/>
            <a:r>
              <a:rPr lang="en-US" sz="1200" dirty="0"/>
              <a:t>Instructors not communicating</a:t>
            </a:r>
          </a:p>
          <a:p>
            <a:pPr algn="l"/>
            <a:r>
              <a:rPr lang="en-US" sz="1200" dirty="0"/>
              <a:t>Prefer learning in person</a:t>
            </a:r>
          </a:p>
          <a:p>
            <a:pPr algn="l"/>
            <a:r>
              <a:rPr lang="en-US" sz="1200" dirty="0"/>
              <a:t>Difficulty studying and learning at home</a:t>
            </a:r>
          </a:p>
          <a:p>
            <a:pPr algn="l"/>
            <a:r>
              <a:rPr lang="en-US" sz="1200" dirty="0"/>
              <a:t>Increased time and effort for online courses</a:t>
            </a:r>
          </a:p>
          <a:p>
            <a:pPr algn="l"/>
            <a:r>
              <a:rPr lang="en-US" sz="1200" dirty="0"/>
              <a:t>Concern over ability to succeed online</a:t>
            </a:r>
          </a:p>
          <a:p>
            <a:pPr lvl="1" algn="l"/>
            <a:r>
              <a:rPr lang="en-US" sz="1100" dirty="0"/>
              <a:t>Need to boost GPA for Academic Eligibility</a:t>
            </a:r>
          </a:p>
          <a:p>
            <a:pPr lvl="1" algn="l"/>
            <a:r>
              <a:rPr lang="en-US" sz="1100" dirty="0"/>
              <a:t>Need to keep scholarships</a:t>
            </a:r>
          </a:p>
          <a:p>
            <a:pPr algn="l"/>
            <a:r>
              <a:rPr lang="en-US" sz="1200" dirty="0"/>
              <a:t>Stress/coping</a:t>
            </a:r>
          </a:p>
          <a:p>
            <a:pPr algn="l"/>
            <a:r>
              <a:rPr lang="en-US" sz="1200" dirty="0"/>
              <a:t>Financial concerns</a:t>
            </a:r>
          </a:p>
          <a:p>
            <a:pPr marL="0" lvl="1" indent="0" algn="l">
              <a:buNone/>
            </a:pPr>
            <a:r>
              <a:rPr lang="en-US" sz="1200" b="1" u="sng" dirty="0"/>
              <a:t>Advisors have shared the following student concerns:</a:t>
            </a:r>
          </a:p>
          <a:p>
            <a:pPr marL="171450" lvl="1" indent="-171450" algn="l">
              <a:buFont typeface="Courier New" panose="02070309020205020404" pitchFamily="49" charset="0"/>
              <a:buChar char="o"/>
            </a:pPr>
            <a:r>
              <a:rPr lang="en-US" sz="1200" dirty="0"/>
              <a:t>Lack of direct communication from instructors</a:t>
            </a:r>
          </a:p>
          <a:p>
            <a:pPr marL="171450" lvl="1" indent="-171450" algn="l">
              <a:buFont typeface="Courier New" panose="02070309020205020404" pitchFamily="49" charset="0"/>
              <a:buChar char="o"/>
            </a:pPr>
            <a:r>
              <a:rPr lang="en-US" sz="1200" dirty="0"/>
              <a:t>Obtaining belongings, both on and off campus</a:t>
            </a:r>
          </a:p>
          <a:p>
            <a:pPr marL="171450" lvl="1" indent="-171450" algn="l">
              <a:buFont typeface="Courier New" panose="02070309020205020404" pitchFamily="49" charset="0"/>
              <a:buChar char="o"/>
            </a:pPr>
            <a:r>
              <a:rPr lang="en-US" sz="1200" dirty="0"/>
              <a:t>Poor or lacking internet connection</a:t>
            </a:r>
          </a:p>
          <a:p>
            <a:pPr marL="171450" lvl="1" indent="-171450" algn="l">
              <a:buFont typeface="Courier New" panose="02070309020205020404" pitchFamily="49" charset="0"/>
              <a:buChar char="o"/>
            </a:pPr>
            <a:r>
              <a:rPr lang="en-US" sz="1200" dirty="0"/>
              <a:t>Policy confusion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3C08BC-9EA3-4EDC-886C-22EA31449A93}"/>
              </a:ext>
            </a:extLst>
          </p:cNvPr>
          <p:cNvSpPr txBox="1"/>
          <p:nvPr/>
        </p:nvSpPr>
        <p:spPr bwMode="auto">
          <a:xfrm>
            <a:off x="7246620" y="4870836"/>
            <a:ext cx="170688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900" b="1" dirty="0">
                <a:solidFill>
                  <a:srgbClr val="0C23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*as of 3/30/20, n=90</a:t>
            </a:r>
          </a:p>
        </p:txBody>
      </p:sp>
    </p:spTree>
    <p:extLst>
      <p:ext uri="{BB962C8B-B14F-4D97-AF65-F5344CB8AC3E}">
        <p14:creationId xmlns:p14="http://schemas.microsoft.com/office/powerpoint/2010/main" val="203844208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- Title Slide">
  <a:themeElements>
    <a:clrScheme name="Default - 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Slide">
      <a:majorFont>
        <a:latin typeface="Calibri"/>
        <a:ea typeface="ヒラギノ角ゴ ProN W3"/>
        <a:cs typeface="ヒラギノ角ゴ ProN W3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12700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  <a:ext uri="{FAA26D3D-D897-4be2-8F04-BA451C77F1D7}">
            <ma14:placeholderFlag xmlns:ma14="http://schemas.microsoft.com/office/mac/drawingml/2011/main" xmlns="" val="1"/>
          </a:ext>
        </a:extLst>
      </a:spPr>
      <a:bodyPr vert="horz" wrap="square" lIns="38100" tIns="38100" rIns="38100" bIns="38100" numCol="1" anchor="ctr" anchorCtr="0" compatLnSpc="1">
        <a:prstTxWarp prst="textNoShape">
          <a:avLst/>
        </a:prstTxWarp>
      </a:bodyPr>
      <a:lstStyle>
        <a:defPPr>
          <a:defRPr sz="3400" b="0" i="0" dirty="0" smtClean="0">
            <a:latin typeface="Times New Roman"/>
          </a:defRPr>
        </a:defPPr>
      </a:lstStyle>
    </a:txDef>
  </a:objectDefaults>
  <a:extraClrSchemeLst>
    <a:extraClrScheme>
      <a:clrScheme name="Default -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15360</TotalTime>
  <Pages>0</Pages>
  <Words>276</Words>
  <Characters>0</Characters>
  <Application>Microsoft Office PowerPoint</Application>
  <PresentationFormat>On-screen Show (16:9)</PresentationFormat>
  <Lines>0</Lines>
  <Paragraphs>53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Courier New</vt:lpstr>
      <vt:lpstr>Gill Sans</vt:lpstr>
      <vt:lpstr>Times New Roman</vt:lpstr>
      <vt:lpstr>Verdana</vt:lpstr>
      <vt:lpstr>Wingdings</vt:lpstr>
      <vt:lpstr>Default - Title Slide</vt:lpstr>
      <vt:lpstr>CALS Cares Survey Preliminary Results</vt:lpstr>
      <vt:lpstr>Resource Utilization – Preliminary Results</vt:lpstr>
      <vt:lpstr>Student Challenges – Preliminary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Love</dc:creator>
  <cp:lastModifiedBy>Flink, Danielle - (danielleflink)</cp:lastModifiedBy>
  <cp:revision>260</cp:revision>
  <cp:lastPrinted>2014-05-13T16:42:03Z</cp:lastPrinted>
  <dcterms:modified xsi:type="dcterms:W3CDTF">2020-03-30T16:30:58Z</dcterms:modified>
</cp:coreProperties>
</file>